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514" r:id="rId3"/>
    <p:sldId id="512" r:id="rId4"/>
    <p:sldId id="528" r:id="rId5"/>
    <p:sldId id="331" r:id="rId6"/>
    <p:sldId id="515" r:id="rId7"/>
    <p:sldId id="330" r:id="rId8"/>
    <p:sldId id="516" r:id="rId9"/>
    <p:sldId id="520" r:id="rId10"/>
    <p:sldId id="522" r:id="rId11"/>
    <p:sldId id="523" r:id="rId12"/>
    <p:sldId id="518" r:id="rId13"/>
    <p:sldId id="531" r:id="rId14"/>
    <p:sldId id="530" r:id="rId15"/>
    <p:sldId id="532" r:id="rId16"/>
    <p:sldId id="533" r:id="rId17"/>
    <p:sldId id="534" r:id="rId18"/>
    <p:sldId id="539" r:id="rId19"/>
    <p:sldId id="540" r:id="rId20"/>
    <p:sldId id="541" r:id="rId21"/>
    <p:sldId id="542" r:id="rId22"/>
    <p:sldId id="269" r:id="rId23"/>
  </p:sldIdLst>
  <p:sldSz cx="12192000" cy="6858000"/>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504">
          <p15:clr>
            <a:srgbClr val="A4A3A4"/>
          </p15:clr>
        </p15:guide>
        <p15:guide id="3" orient="horz" pos="3792">
          <p15:clr>
            <a:srgbClr val="A4A3A4"/>
          </p15:clr>
        </p15:guide>
        <p15:guide id="4" pos="7296">
          <p15:clr>
            <a:srgbClr val="A4A3A4"/>
          </p15:clr>
        </p15:guide>
        <p15:guide id="5" pos="2832">
          <p15:clr>
            <a:srgbClr val="A4A3A4"/>
          </p15:clr>
        </p15:guide>
        <p15:guide id="6" orient="horz" pos="744">
          <p15:clr>
            <a:srgbClr val="A4A3A4"/>
          </p15:clr>
        </p15:guide>
        <p15:guide id="7" pos="3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62" autoAdjust="0"/>
    <p:restoredTop sz="94712"/>
  </p:normalViewPr>
  <p:slideViewPr>
    <p:cSldViewPr snapToGrid="0" snapToObjects="1">
      <p:cViewPr varScale="1">
        <p:scale>
          <a:sx n="83" d="100"/>
          <a:sy n="83" d="100"/>
        </p:scale>
        <p:origin x="274" y="67"/>
      </p:cViewPr>
      <p:guideLst>
        <p:guide orient="horz" pos="2160"/>
        <p:guide orient="horz" pos="3504"/>
        <p:guide orient="horz" pos="3792"/>
        <p:guide pos="7296"/>
        <p:guide pos="2832"/>
        <p:guide orient="horz" pos="744"/>
        <p:guide pos="384"/>
      </p:guideLst>
    </p:cSldViewPr>
  </p:slideViewPr>
  <p:notesTextViewPr>
    <p:cViewPr>
      <p:scale>
        <a:sx n="1" d="1"/>
        <a:sy n="1" d="1"/>
      </p:scale>
      <p:origin x="0" y="0"/>
    </p:cViewPr>
  </p:notesTextViewPr>
  <p:notesViewPr>
    <p:cSldViewPr snapToGrid="0" snapToObjects="1">
      <p:cViewPr varScale="1">
        <p:scale>
          <a:sx n="62" d="100"/>
          <a:sy n="62" d="100"/>
        </p:scale>
        <p:origin x="312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D6A6DF2-374B-4E4C-A4D6-D5AE6AD52EC4}" type="datetimeFigureOut">
              <a:rPr lang="en-US" smtClean="0"/>
              <a:t>4/16/2019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D33E9D2-847A-4054-9394-3DFB25E364E5}" type="slidenum">
              <a:rPr lang="en-US" smtClean="0"/>
              <a:t>‹#›</a:t>
            </a:fld>
            <a:endParaRPr lang="en-US"/>
          </a:p>
        </p:txBody>
      </p:sp>
    </p:spTree>
    <p:extLst>
      <p:ext uri="{BB962C8B-B14F-4D97-AF65-F5344CB8AC3E}">
        <p14:creationId xmlns:p14="http://schemas.microsoft.com/office/powerpoint/2010/main" val="360522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engage in a discussion about TSCA and its opportunities for industry engagement</a:t>
            </a:r>
          </a:p>
          <a:p>
            <a:endParaRPr lang="en-US" dirty="0"/>
          </a:p>
          <a:p>
            <a:r>
              <a:rPr lang="en-US" dirty="0"/>
              <a:t>I tried to focus on what I think are some of the key new TSCA developments</a:t>
            </a:r>
          </a:p>
          <a:p>
            <a:endParaRPr lang="en-US" dirty="0"/>
          </a:p>
        </p:txBody>
      </p:sp>
      <p:sp>
        <p:nvSpPr>
          <p:cNvPr id="4" name="Slide Number Placeholder 3"/>
          <p:cNvSpPr>
            <a:spLocks noGrp="1"/>
          </p:cNvSpPr>
          <p:nvPr>
            <p:ph type="sldNum" sz="quarter" idx="5"/>
          </p:nvPr>
        </p:nvSpPr>
        <p:spPr/>
        <p:txBody>
          <a:bodyPr/>
          <a:lstStyle/>
          <a:p>
            <a:fld id="{FD33E9D2-847A-4054-9394-3DFB25E364E5}" type="slidenum">
              <a:rPr lang="en-US" smtClean="0"/>
              <a:t>1</a:t>
            </a:fld>
            <a:endParaRPr lang="en-US"/>
          </a:p>
        </p:txBody>
      </p:sp>
    </p:spTree>
    <p:extLst>
      <p:ext uri="{BB962C8B-B14F-4D97-AF65-F5344CB8AC3E}">
        <p14:creationId xmlns:p14="http://schemas.microsoft.com/office/powerpoint/2010/main" val="1619308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a:t>
            </a:r>
            <a:r>
              <a:rPr lang="en-US" baseline="0" dirty="0"/>
              <a:t> – in the word document there were changes to these bullets, but this is the text you had already edited, so I kept it as is.</a:t>
            </a:r>
            <a:endParaRPr lang="en-US" dirty="0"/>
          </a:p>
        </p:txBody>
      </p:sp>
      <p:sp>
        <p:nvSpPr>
          <p:cNvPr id="4" name="Slide Number Placeholder 3"/>
          <p:cNvSpPr>
            <a:spLocks noGrp="1"/>
          </p:cNvSpPr>
          <p:nvPr>
            <p:ph type="sldNum" sz="quarter" idx="10"/>
          </p:nvPr>
        </p:nvSpPr>
        <p:spPr/>
        <p:txBody>
          <a:bodyPr/>
          <a:lstStyle/>
          <a:p>
            <a:fld id="{FA0AF2B7-B180-4662-8FC2-5F2D2F98172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287357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a:t>
            </a:r>
            <a:r>
              <a:rPr lang="en-US" baseline="0" dirty="0"/>
              <a:t> – in the word document there were changes to these bullets, but this is the text you had already edited, so I kept it as is.</a:t>
            </a:r>
            <a:endParaRPr lang="en-US" dirty="0"/>
          </a:p>
        </p:txBody>
      </p:sp>
      <p:sp>
        <p:nvSpPr>
          <p:cNvPr id="4" name="Slide Number Placeholder 3"/>
          <p:cNvSpPr>
            <a:spLocks noGrp="1"/>
          </p:cNvSpPr>
          <p:nvPr>
            <p:ph type="sldNum" sz="quarter" idx="10"/>
          </p:nvPr>
        </p:nvSpPr>
        <p:spPr/>
        <p:txBody>
          <a:bodyPr/>
          <a:lstStyle/>
          <a:p>
            <a:fld id="{FA0AF2B7-B180-4662-8FC2-5F2D2F98172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944781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3E9D2-847A-4054-9394-3DFB25E364E5}" type="slidenum">
              <a:rPr lang="en-US" smtClean="0"/>
              <a:t>12</a:t>
            </a:fld>
            <a:endParaRPr lang="en-US"/>
          </a:p>
        </p:txBody>
      </p:sp>
    </p:spTree>
    <p:extLst>
      <p:ext uri="{BB962C8B-B14F-4D97-AF65-F5344CB8AC3E}">
        <p14:creationId xmlns:p14="http://schemas.microsoft.com/office/powerpoint/2010/main" val="2839950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3E9D2-847A-4054-9394-3DFB25E364E5}" type="slidenum">
              <a:rPr lang="en-US" smtClean="0"/>
              <a:t>13</a:t>
            </a:fld>
            <a:endParaRPr lang="en-US"/>
          </a:p>
        </p:txBody>
      </p:sp>
    </p:spTree>
    <p:extLst>
      <p:ext uri="{BB962C8B-B14F-4D97-AF65-F5344CB8AC3E}">
        <p14:creationId xmlns:p14="http://schemas.microsoft.com/office/powerpoint/2010/main" val="2255447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3E9D2-847A-4054-9394-3DFB25E364E5}" type="slidenum">
              <a:rPr lang="en-US" smtClean="0"/>
              <a:t>14</a:t>
            </a:fld>
            <a:endParaRPr lang="en-US"/>
          </a:p>
        </p:txBody>
      </p:sp>
    </p:spTree>
    <p:extLst>
      <p:ext uri="{BB962C8B-B14F-4D97-AF65-F5344CB8AC3E}">
        <p14:creationId xmlns:p14="http://schemas.microsoft.com/office/powerpoint/2010/main" val="787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3E9D2-847A-4054-9394-3DFB25E364E5}" type="slidenum">
              <a:rPr lang="en-US" smtClean="0"/>
              <a:t>15</a:t>
            </a:fld>
            <a:endParaRPr lang="en-US"/>
          </a:p>
        </p:txBody>
      </p:sp>
    </p:spTree>
    <p:extLst>
      <p:ext uri="{BB962C8B-B14F-4D97-AF65-F5344CB8AC3E}">
        <p14:creationId xmlns:p14="http://schemas.microsoft.com/office/powerpoint/2010/main" val="3795965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3E9D2-847A-4054-9394-3DFB25E364E5}" type="slidenum">
              <a:rPr lang="en-US" smtClean="0"/>
              <a:t>16</a:t>
            </a:fld>
            <a:endParaRPr lang="en-US"/>
          </a:p>
        </p:txBody>
      </p:sp>
    </p:spTree>
    <p:extLst>
      <p:ext uri="{BB962C8B-B14F-4D97-AF65-F5344CB8AC3E}">
        <p14:creationId xmlns:p14="http://schemas.microsoft.com/office/powerpoint/2010/main" val="3522965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3E9D2-847A-4054-9394-3DFB25E364E5}" type="slidenum">
              <a:rPr lang="en-US" smtClean="0"/>
              <a:t>17</a:t>
            </a:fld>
            <a:endParaRPr lang="en-US"/>
          </a:p>
        </p:txBody>
      </p:sp>
    </p:spTree>
    <p:extLst>
      <p:ext uri="{BB962C8B-B14F-4D97-AF65-F5344CB8AC3E}">
        <p14:creationId xmlns:p14="http://schemas.microsoft.com/office/powerpoint/2010/main" val="3348635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3E9D2-847A-4054-9394-3DFB25E364E5}" type="slidenum">
              <a:rPr lang="en-US" smtClean="0"/>
              <a:t>18</a:t>
            </a:fld>
            <a:endParaRPr lang="en-US"/>
          </a:p>
        </p:txBody>
      </p:sp>
    </p:spTree>
    <p:extLst>
      <p:ext uri="{BB962C8B-B14F-4D97-AF65-F5344CB8AC3E}">
        <p14:creationId xmlns:p14="http://schemas.microsoft.com/office/powerpoint/2010/main" val="2711614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3E9D2-847A-4054-9394-3DFB25E364E5}" type="slidenum">
              <a:rPr lang="en-US" smtClean="0"/>
              <a:t>19</a:t>
            </a:fld>
            <a:endParaRPr lang="en-US"/>
          </a:p>
        </p:txBody>
      </p:sp>
    </p:spTree>
    <p:extLst>
      <p:ext uri="{BB962C8B-B14F-4D97-AF65-F5344CB8AC3E}">
        <p14:creationId xmlns:p14="http://schemas.microsoft.com/office/powerpoint/2010/main" val="105737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3E9D2-847A-4054-9394-3DFB25E364E5}" type="slidenum">
              <a:rPr lang="en-US" smtClean="0"/>
              <a:t>2</a:t>
            </a:fld>
            <a:endParaRPr lang="en-US"/>
          </a:p>
        </p:txBody>
      </p:sp>
    </p:spTree>
    <p:extLst>
      <p:ext uri="{BB962C8B-B14F-4D97-AF65-F5344CB8AC3E}">
        <p14:creationId xmlns:p14="http://schemas.microsoft.com/office/powerpoint/2010/main" val="2544434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3E9D2-847A-4054-9394-3DFB25E364E5}" type="slidenum">
              <a:rPr lang="en-US" smtClean="0"/>
              <a:t>20</a:t>
            </a:fld>
            <a:endParaRPr lang="en-US"/>
          </a:p>
        </p:txBody>
      </p:sp>
    </p:spTree>
    <p:extLst>
      <p:ext uri="{BB962C8B-B14F-4D97-AF65-F5344CB8AC3E}">
        <p14:creationId xmlns:p14="http://schemas.microsoft.com/office/powerpoint/2010/main" val="2924699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3E9D2-847A-4054-9394-3DFB25E364E5}" type="slidenum">
              <a:rPr lang="en-US" smtClean="0"/>
              <a:t>21</a:t>
            </a:fld>
            <a:endParaRPr lang="en-US"/>
          </a:p>
        </p:txBody>
      </p:sp>
    </p:spTree>
    <p:extLst>
      <p:ext uri="{BB962C8B-B14F-4D97-AF65-F5344CB8AC3E}">
        <p14:creationId xmlns:p14="http://schemas.microsoft.com/office/powerpoint/2010/main" val="1519327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3E9D2-847A-4054-9394-3DFB25E364E5}" type="slidenum">
              <a:rPr lang="en-US" smtClean="0"/>
              <a:t>22</a:t>
            </a:fld>
            <a:endParaRPr lang="en-US"/>
          </a:p>
        </p:txBody>
      </p:sp>
    </p:spTree>
    <p:extLst>
      <p:ext uri="{BB962C8B-B14F-4D97-AF65-F5344CB8AC3E}">
        <p14:creationId xmlns:p14="http://schemas.microsoft.com/office/powerpoint/2010/main" val="45339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In EPA’s proposed prioritization rule, EPA makes clear that scientific uncertainty as a result of insufficient information for example will weigh in favor of a high-priority substance designation.  EPA needs to have sufficient information to establish that a chemical is a low-priority substance, a decision that represents final agency action and is therefore reviewable in court. </a:t>
            </a:r>
          </a:p>
        </p:txBody>
      </p:sp>
      <p:sp>
        <p:nvSpPr>
          <p:cNvPr id="4" name="Slide Number Placeholder 3"/>
          <p:cNvSpPr>
            <a:spLocks noGrp="1"/>
          </p:cNvSpPr>
          <p:nvPr>
            <p:ph type="sldNum" sz="quarter" idx="10"/>
          </p:nvPr>
        </p:nvSpPr>
        <p:spPr/>
        <p:txBody>
          <a:bodyPr/>
          <a:lstStyle/>
          <a:p>
            <a:fld id="{B103C202-3B7B-C946-B25B-6673C6995B73}" type="slidenum">
              <a:rPr lang="en-US" smtClean="0"/>
              <a:pPr/>
              <a:t>3</a:t>
            </a:fld>
            <a:endParaRPr lang="en-US"/>
          </a:p>
        </p:txBody>
      </p:sp>
    </p:spTree>
    <p:extLst>
      <p:ext uri="{BB962C8B-B14F-4D97-AF65-F5344CB8AC3E}">
        <p14:creationId xmlns:p14="http://schemas.microsoft.com/office/powerpoint/2010/main" val="2755771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3E9D2-847A-4054-9394-3DFB25E364E5}" type="slidenum">
              <a:rPr lang="en-US" smtClean="0"/>
              <a:t>4</a:t>
            </a:fld>
            <a:endParaRPr lang="en-US"/>
          </a:p>
        </p:txBody>
      </p:sp>
    </p:spTree>
    <p:extLst>
      <p:ext uri="{BB962C8B-B14F-4D97-AF65-F5344CB8AC3E}">
        <p14:creationId xmlns:p14="http://schemas.microsoft.com/office/powerpoint/2010/main" val="312899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3E9D2-847A-4054-9394-3DFB25E364E5}" type="slidenum">
              <a:rPr lang="en-US" smtClean="0"/>
              <a:t>5</a:t>
            </a:fld>
            <a:endParaRPr lang="en-US"/>
          </a:p>
        </p:txBody>
      </p:sp>
    </p:spTree>
    <p:extLst>
      <p:ext uri="{BB962C8B-B14F-4D97-AF65-F5344CB8AC3E}">
        <p14:creationId xmlns:p14="http://schemas.microsoft.com/office/powerpoint/2010/main" val="389982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3E9D2-847A-4054-9394-3DFB25E364E5}" type="slidenum">
              <a:rPr lang="en-US" smtClean="0"/>
              <a:t>6</a:t>
            </a:fld>
            <a:endParaRPr lang="en-US"/>
          </a:p>
        </p:txBody>
      </p:sp>
    </p:spTree>
    <p:extLst>
      <p:ext uri="{BB962C8B-B14F-4D97-AF65-F5344CB8AC3E}">
        <p14:creationId xmlns:p14="http://schemas.microsoft.com/office/powerpoint/2010/main" val="96206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3E9D2-847A-4054-9394-3DFB25E364E5}" type="slidenum">
              <a:rPr lang="en-US" smtClean="0"/>
              <a:t>7</a:t>
            </a:fld>
            <a:endParaRPr lang="en-US"/>
          </a:p>
        </p:txBody>
      </p:sp>
    </p:spTree>
    <p:extLst>
      <p:ext uri="{BB962C8B-B14F-4D97-AF65-F5344CB8AC3E}">
        <p14:creationId xmlns:p14="http://schemas.microsoft.com/office/powerpoint/2010/main" val="2117697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33E9D2-847A-4054-9394-3DFB25E364E5}" type="slidenum">
              <a:rPr lang="en-US" smtClean="0"/>
              <a:t>8</a:t>
            </a:fld>
            <a:endParaRPr lang="en-US"/>
          </a:p>
        </p:txBody>
      </p:sp>
    </p:spTree>
    <p:extLst>
      <p:ext uri="{BB962C8B-B14F-4D97-AF65-F5344CB8AC3E}">
        <p14:creationId xmlns:p14="http://schemas.microsoft.com/office/powerpoint/2010/main" val="3252340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a:t>
            </a:r>
            <a:r>
              <a:rPr lang="en-US" baseline="0" dirty="0"/>
              <a:t> – in the word document there were changes to these bullets, but this is the text you had already edited, so I kept it as is.</a:t>
            </a:r>
            <a:endParaRPr lang="en-US" dirty="0"/>
          </a:p>
        </p:txBody>
      </p:sp>
      <p:sp>
        <p:nvSpPr>
          <p:cNvPr id="4" name="Slide Number Placeholder 3"/>
          <p:cNvSpPr>
            <a:spLocks noGrp="1"/>
          </p:cNvSpPr>
          <p:nvPr>
            <p:ph type="sldNum" sz="quarter" idx="10"/>
          </p:nvPr>
        </p:nvSpPr>
        <p:spPr/>
        <p:txBody>
          <a:bodyPr/>
          <a:lstStyle/>
          <a:p>
            <a:fld id="{FA0AF2B7-B180-4662-8FC2-5F2D2F98172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54477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72B1-EFA2-5E44-A5B6-FEECB15319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4DAD65-9765-F04F-A06F-774F25B8F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29F6A4-A960-5746-8D6D-262B53399E1F}"/>
              </a:ext>
            </a:extLst>
          </p:cNvPr>
          <p:cNvSpPr>
            <a:spLocks noGrp="1"/>
          </p:cNvSpPr>
          <p:nvPr>
            <p:ph type="dt" sz="half" idx="10"/>
          </p:nvPr>
        </p:nvSpPr>
        <p:spPr/>
        <p:txBody>
          <a:bodyPr/>
          <a:lstStyle>
            <a:lvl1pPr>
              <a:defRPr/>
            </a:lvl1pPr>
          </a:lstStyle>
          <a:p>
            <a:pPr>
              <a:defRPr/>
            </a:pPr>
            <a:fld id="{8339F30D-C6D2-244A-924F-DDA8E52A23BE}" type="datetimeFigureOut">
              <a:rPr lang="en-US"/>
              <a:pPr>
                <a:defRPr/>
              </a:pPr>
              <a:t>4/16/2019</a:t>
            </a:fld>
            <a:endParaRPr lang="en-US"/>
          </a:p>
        </p:txBody>
      </p:sp>
      <p:sp>
        <p:nvSpPr>
          <p:cNvPr id="5" name="Footer Placeholder 4">
            <a:extLst>
              <a:ext uri="{FF2B5EF4-FFF2-40B4-BE49-F238E27FC236}">
                <a16:creationId xmlns:a16="http://schemas.microsoft.com/office/drawing/2014/main" id="{AAB3A2C5-5545-5843-AA61-6BFA8C8A23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9722C4-A930-484C-B4AE-95A3CB45E110}"/>
              </a:ext>
            </a:extLst>
          </p:cNvPr>
          <p:cNvSpPr>
            <a:spLocks noGrp="1"/>
          </p:cNvSpPr>
          <p:nvPr>
            <p:ph type="sldNum" sz="quarter" idx="12"/>
          </p:nvPr>
        </p:nvSpPr>
        <p:spPr/>
        <p:txBody>
          <a:bodyPr/>
          <a:lstStyle>
            <a:lvl1pPr>
              <a:defRPr/>
            </a:lvl1pPr>
          </a:lstStyle>
          <a:p>
            <a:pPr>
              <a:defRPr/>
            </a:pPr>
            <a:fld id="{2E289EE5-290F-4A4E-BB09-1B6B1D8B4F59}" type="slidenum">
              <a:rPr lang="en-US"/>
              <a:pPr>
                <a:defRPr/>
              </a:pPr>
              <a:t>‹#›</a:t>
            </a:fld>
            <a:endParaRPr lang="en-US"/>
          </a:p>
        </p:txBody>
      </p:sp>
    </p:spTree>
    <p:extLst>
      <p:ext uri="{BB962C8B-B14F-4D97-AF65-F5344CB8AC3E}">
        <p14:creationId xmlns:p14="http://schemas.microsoft.com/office/powerpoint/2010/main" val="223636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83F9-C138-5748-A195-B37C3F80B5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7F0C41-8931-E84C-8558-B605F624D2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08053-E04D-694A-9594-3150E0EBB8B8}"/>
              </a:ext>
            </a:extLst>
          </p:cNvPr>
          <p:cNvSpPr>
            <a:spLocks noGrp="1"/>
          </p:cNvSpPr>
          <p:nvPr>
            <p:ph type="dt" sz="half" idx="10"/>
          </p:nvPr>
        </p:nvSpPr>
        <p:spPr/>
        <p:txBody>
          <a:bodyPr/>
          <a:lstStyle>
            <a:lvl1pPr>
              <a:defRPr/>
            </a:lvl1pPr>
          </a:lstStyle>
          <a:p>
            <a:pPr>
              <a:defRPr/>
            </a:pPr>
            <a:fld id="{BFBC6B30-C232-8B49-9234-6E1423E234C7}" type="datetimeFigureOut">
              <a:rPr lang="en-US"/>
              <a:pPr>
                <a:defRPr/>
              </a:pPr>
              <a:t>4/16/2019</a:t>
            </a:fld>
            <a:endParaRPr lang="en-US"/>
          </a:p>
        </p:txBody>
      </p:sp>
      <p:sp>
        <p:nvSpPr>
          <p:cNvPr id="5" name="Footer Placeholder 4">
            <a:extLst>
              <a:ext uri="{FF2B5EF4-FFF2-40B4-BE49-F238E27FC236}">
                <a16:creationId xmlns:a16="http://schemas.microsoft.com/office/drawing/2014/main" id="{8AEB7B87-6629-8D46-B1C7-85289A304D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C86D68-B54C-014E-9CCE-A0C6396F4F51}"/>
              </a:ext>
            </a:extLst>
          </p:cNvPr>
          <p:cNvSpPr>
            <a:spLocks noGrp="1"/>
          </p:cNvSpPr>
          <p:nvPr>
            <p:ph type="sldNum" sz="quarter" idx="12"/>
          </p:nvPr>
        </p:nvSpPr>
        <p:spPr/>
        <p:txBody>
          <a:bodyPr/>
          <a:lstStyle>
            <a:lvl1pPr>
              <a:defRPr/>
            </a:lvl1pPr>
          </a:lstStyle>
          <a:p>
            <a:pPr>
              <a:defRPr/>
            </a:pPr>
            <a:fld id="{EC5C0339-C5F5-4944-8520-6EF68864A9A7}" type="slidenum">
              <a:rPr lang="en-US"/>
              <a:pPr>
                <a:defRPr/>
              </a:pPr>
              <a:t>‹#›</a:t>
            </a:fld>
            <a:endParaRPr lang="en-US"/>
          </a:p>
        </p:txBody>
      </p:sp>
    </p:spTree>
    <p:extLst>
      <p:ext uri="{BB962C8B-B14F-4D97-AF65-F5344CB8AC3E}">
        <p14:creationId xmlns:p14="http://schemas.microsoft.com/office/powerpoint/2010/main" val="212854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E38D8-CA89-A545-A7D3-B106E0DBC9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B05542-C1F6-F048-B342-FAF24AEE2C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99129-809D-DE4B-8C4D-0D29A75F9712}"/>
              </a:ext>
            </a:extLst>
          </p:cNvPr>
          <p:cNvSpPr>
            <a:spLocks noGrp="1"/>
          </p:cNvSpPr>
          <p:nvPr>
            <p:ph type="dt" sz="half" idx="10"/>
          </p:nvPr>
        </p:nvSpPr>
        <p:spPr/>
        <p:txBody>
          <a:bodyPr/>
          <a:lstStyle>
            <a:lvl1pPr>
              <a:defRPr/>
            </a:lvl1pPr>
          </a:lstStyle>
          <a:p>
            <a:pPr>
              <a:defRPr/>
            </a:pPr>
            <a:fld id="{1457A55A-F85E-7745-B845-5B58B2500CCE}" type="datetimeFigureOut">
              <a:rPr lang="en-US"/>
              <a:pPr>
                <a:defRPr/>
              </a:pPr>
              <a:t>4/16/2019</a:t>
            </a:fld>
            <a:endParaRPr lang="en-US"/>
          </a:p>
        </p:txBody>
      </p:sp>
      <p:sp>
        <p:nvSpPr>
          <p:cNvPr id="5" name="Footer Placeholder 4">
            <a:extLst>
              <a:ext uri="{FF2B5EF4-FFF2-40B4-BE49-F238E27FC236}">
                <a16:creationId xmlns:a16="http://schemas.microsoft.com/office/drawing/2014/main" id="{ABE86D5D-8365-7F44-9D95-6FFFF2FFAD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6C6467-99E1-4643-84CE-DE0E6A07CA54}"/>
              </a:ext>
            </a:extLst>
          </p:cNvPr>
          <p:cNvSpPr>
            <a:spLocks noGrp="1"/>
          </p:cNvSpPr>
          <p:nvPr>
            <p:ph type="sldNum" sz="quarter" idx="12"/>
          </p:nvPr>
        </p:nvSpPr>
        <p:spPr/>
        <p:txBody>
          <a:bodyPr/>
          <a:lstStyle>
            <a:lvl1pPr>
              <a:defRPr/>
            </a:lvl1pPr>
          </a:lstStyle>
          <a:p>
            <a:pPr>
              <a:defRPr/>
            </a:pPr>
            <a:fld id="{5ECCFAA9-A19F-9D41-AD4E-5DD1324F7622}" type="slidenum">
              <a:rPr lang="en-US"/>
              <a:pPr>
                <a:defRPr/>
              </a:pPr>
              <a:t>‹#›</a:t>
            </a:fld>
            <a:endParaRPr lang="en-US"/>
          </a:p>
        </p:txBody>
      </p:sp>
    </p:spTree>
    <p:extLst>
      <p:ext uri="{BB962C8B-B14F-4D97-AF65-F5344CB8AC3E}">
        <p14:creationId xmlns:p14="http://schemas.microsoft.com/office/powerpoint/2010/main" val="1794593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44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76C6-764A-1F42-9D21-B15EDE0D8D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9B89E0-D643-864D-B55E-FAC7EEA0A6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47363-98A2-4440-AFE1-D92E38F01459}"/>
              </a:ext>
            </a:extLst>
          </p:cNvPr>
          <p:cNvSpPr>
            <a:spLocks noGrp="1"/>
          </p:cNvSpPr>
          <p:nvPr>
            <p:ph type="dt" sz="half" idx="10"/>
          </p:nvPr>
        </p:nvSpPr>
        <p:spPr/>
        <p:txBody>
          <a:bodyPr/>
          <a:lstStyle>
            <a:lvl1pPr>
              <a:defRPr/>
            </a:lvl1pPr>
          </a:lstStyle>
          <a:p>
            <a:pPr>
              <a:defRPr/>
            </a:pPr>
            <a:fld id="{8D62427D-1097-F249-AA74-22FC14815865}" type="datetimeFigureOut">
              <a:rPr lang="en-US"/>
              <a:pPr>
                <a:defRPr/>
              </a:pPr>
              <a:t>4/16/2019</a:t>
            </a:fld>
            <a:endParaRPr lang="en-US"/>
          </a:p>
        </p:txBody>
      </p:sp>
      <p:sp>
        <p:nvSpPr>
          <p:cNvPr id="5" name="Footer Placeholder 4">
            <a:extLst>
              <a:ext uri="{FF2B5EF4-FFF2-40B4-BE49-F238E27FC236}">
                <a16:creationId xmlns:a16="http://schemas.microsoft.com/office/drawing/2014/main" id="{15211FE2-5B59-E24E-B700-E848E65183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9B3CAE-9CD3-AF40-A97A-409AB2CBCA89}"/>
              </a:ext>
            </a:extLst>
          </p:cNvPr>
          <p:cNvSpPr>
            <a:spLocks noGrp="1"/>
          </p:cNvSpPr>
          <p:nvPr>
            <p:ph type="sldNum" sz="quarter" idx="12"/>
          </p:nvPr>
        </p:nvSpPr>
        <p:spPr/>
        <p:txBody>
          <a:bodyPr/>
          <a:lstStyle>
            <a:lvl1pPr>
              <a:defRPr/>
            </a:lvl1pPr>
          </a:lstStyle>
          <a:p>
            <a:pPr>
              <a:defRPr/>
            </a:pPr>
            <a:fld id="{9D3949F8-7D14-A74C-AE22-EB7BCE8E4AD0}" type="slidenum">
              <a:rPr lang="en-US"/>
              <a:pPr>
                <a:defRPr/>
              </a:pPr>
              <a:t>‹#›</a:t>
            </a:fld>
            <a:endParaRPr lang="en-US"/>
          </a:p>
        </p:txBody>
      </p:sp>
    </p:spTree>
    <p:extLst>
      <p:ext uri="{BB962C8B-B14F-4D97-AF65-F5344CB8AC3E}">
        <p14:creationId xmlns:p14="http://schemas.microsoft.com/office/powerpoint/2010/main" val="357916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EE85-228A-4B40-B66B-517EED7FE7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E47CBE-08B5-2246-85FB-92AD8AA39F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4FD60B-9D46-7A40-9DED-1876EFCC9BBB}"/>
              </a:ext>
            </a:extLst>
          </p:cNvPr>
          <p:cNvSpPr>
            <a:spLocks noGrp="1"/>
          </p:cNvSpPr>
          <p:nvPr>
            <p:ph type="dt" sz="half" idx="10"/>
          </p:nvPr>
        </p:nvSpPr>
        <p:spPr/>
        <p:txBody>
          <a:bodyPr/>
          <a:lstStyle>
            <a:lvl1pPr>
              <a:defRPr/>
            </a:lvl1pPr>
          </a:lstStyle>
          <a:p>
            <a:pPr>
              <a:defRPr/>
            </a:pPr>
            <a:fld id="{FFEB761C-54A4-C041-BA93-F9D1C9E432E9}" type="datetimeFigureOut">
              <a:rPr lang="en-US"/>
              <a:pPr>
                <a:defRPr/>
              </a:pPr>
              <a:t>4/16/2019</a:t>
            </a:fld>
            <a:endParaRPr lang="en-US"/>
          </a:p>
        </p:txBody>
      </p:sp>
      <p:sp>
        <p:nvSpPr>
          <p:cNvPr id="5" name="Footer Placeholder 4">
            <a:extLst>
              <a:ext uri="{FF2B5EF4-FFF2-40B4-BE49-F238E27FC236}">
                <a16:creationId xmlns:a16="http://schemas.microsoft.com/office/drawing/2014/main" id="{0C62C0F0-C2DD-0846-84AF-6199BC76F4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97DB6D-E996-3C4B-8D5C-F3CC7F8CCDCC}"/>
              </a:ext>
            </a:extLst>
          </p:cNvPr>
          <p:cNvSpPr>
            <a:spLocks noGrp="1"/>
          </p:cNvSpPr>
          <p:nvPr>
            <p:ph type="sldNum" sz="quarter" idx="12"/>
          </p:nvPr>
        </p:nvSpPr>
        <p:spPr/>
        <p:txBody>
          <a:bodyPr/>
          <a:lstStyle>
            <a:lvl1pPr>
              <a:defRPr/>
            </a:lvl1pPr>
          </a:lstStyle>
          <a:p>
            <a:pPr>
              <a:defRPr/>
            </a:pPr>
            <a:fld id="{B8F37ECD-2FBA-2B4C-922C-CD27DAC5634D}" type="slidenum">
              <a:rPr lang="en-US"/>
              <a:pPr>
                <a:defRPr/>
              </a:pPr>
              <a:t>‹#›</a:t>
            </a:fld>
            <a:endParaRPr lang="en-US"/>
          </a:p>
        </p:txBody>
      </p:sp>
    </p:spTree>
    <p:extLst>
      <p:ext uri="{BB962C8B-B14F-4D97-AF65-F5344CB8AC3E}">
        <p14:creationId xmlns:p14="http://schemas.microsoft.com/office/powerpoint/2010/main" val="332107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345D9-BC3A-1B4A-BC14-2CA9DD9B62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4047D6-00E7-F74E-A808-63BCBA2917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82E86E-0573-044B-BAFF-BC8FFD7B72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445E967-30F7-3A47-83A6-1A2F4D276348}"/>
              </a:ext>
            </a:extLst>
          </p:cNvPr>
          <p:cNvSpPr>
            <a:spLocks noGrp="1"/>
          </p:cNvSpPr>
          <p:nvPr>
            <p:ph type="dt" sz="half" idx="10"/>
          </p:nvPr>
        </p:nvSpPr>
        <p:spPr/>
        <p:txBody>
          <a:bodyPr/>
          <a:lstStyle>
            <a:lvl1pPr>
              <a:defRPr/>
            </a:lvl1pPr>
          </a:lstStyle>
          <a:p>
            <a:pPr>
              <a:defRPr/>
            </a:pPr>
            <a:fld id="{C240AB5D-DDF3-5C44-A493-4B57C9E0A8AE}" type="datetimeFigureOut">
              <a:rPr lang="en-US"/>
              <a:pPr>
                <a:defRPr/>
              </a:pPr>
              <a:t>4/16/2019</a:t>
            </a:fld>
            <a:endParaRPr lang="en-US"/>
          </a:p>
        </p:txBody>
      </p:sp>
      <p:sp>
        <p:nvSpPr>
          <p:cNvPr id="6" name="Footer Placeholder 4">
            <a:extLst>
              <a:ext uri="{FF2B5EF4-FFF2-40B4-BE49-F238E27FC236}">
                <a16:creationId xmlns:a16="http://schemas.microsoft.com/office/drawing/2014/main" id="{4A8819D8-201D-A948-ADCE-507CB0A9EA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195436-D083-C442-B443-474DFA01B7CD}"/>
              </a:ext>
            </a:extLst>
          </p:cNvPr>
          <p:cNvSpPr>
            <a:spLocks noGrp="1"/>
          </p:cNvSpPr>
          <p:nvPr>
            <p:ph type="sldNum" sz="quarter" idx="12"/>
          </p:nvPr>
        </p:nvSpPr>
        <p:spPr/>
        <p:txBody>
          <a:bodyPr/>
          <a:lstStyle>
            <a:lvl1pPr>
              <a:defRPr/>
            </a:lvl1pPr>
          </a:lstStyle>
          <a:p>
            <a:pPr>
              <a:defRPr/>
            </a:pPr>
            <a:fld id="{FCD287C1-E5DE-0945-A597-DF6E10D62634}" type="slidenum">
              <a:rPr lang="en-US"/>
              <a:pPr>
                <a:defRPr/>
              </a:pPr>
              <a:t>‹#›</a:t>
            </a:fld>
            <a:endParaRPr lang="en-US"/>
          </a:p>
        </p:txBody>
      </p:sp>
    </p:spTree>
    <p:extLst>
      <p:ext uri="{BB962C8B-B14F-4D97-AF65-F5344CB8AC3E}">
        <p14:creationId xmlns:p14="http://schemas.microsoft.com/office/powerpoint/2010/main" val="52896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E47B7-1188-2C4F-88B9-17810FAA4A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CCC210-DDA0-E142-BD03-C1A1B66484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1344C5-F4BD-5D4E-9266-847A6939EA7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2F569A-A344-3748-B07D-C6B818AE0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187344-DCBF-214B-BE1E-CF927D9B87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7208F0F-D8E9-AB47-9996-804ED6A46DD3}"/>
              </a:ext>
            </a:extLst>
          </p:cNvPr>
          <p:cNvSpPr>
            <a:spLocks noGrp="1"/>
          </p:cNvSpPr>
          <p:nvPr>
            <p:ph type="dt" sz="half" idx="10"/>
          </p:nvPr>
        </p:nvSpPr>
        <p:spPr/>
        <p:txBody>
          <a:bodyPr/>
          <a:lstStyle>
            <a:lvl1pPr>
              <a:defRPr/>
            </a:lvl1pPr>
          </a:lstStyle>
          <a:p>
            <a:pPr>
              <a:defRPr/>
            </a:pPr>
            <a:fld id="{322BCE95-9D75-9E42-AA1E-6A693E112A66}" type="datetimeFigureOut">
              <a:rPr lang="en-US"/>
              <a:pPr>
                <a:defRPr/>
              </a:pPr>
              <a:t>4/16/2019</a:t>
            </a:fld>
            <a:endParaRPr lang="en-US"/>
          </a:p>
        </p:txBody>
      </p:sp>
      <p:sp>
        <p:nvSpPr>
          <p:cNvPr id="8" name="Footer Placeholder 4">
            <a:extLst>
              <a:ext uri="{FF2B5EF4-FFF2-40B4-BE49-F238E27FC236}">
                <a16:creationId xmlns:a16="http://schemas.microsoft.com/office/drawing/2014/main" id="{8478D3BA-DF99-D742-BCDC-8C678979199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ED3A41D-C2E2-154C-AA8B-EDEA08C50A13}"/>
              </a:ext>
            </a:extLst>
          </p:cNvPr>
          <p:cNvSpPr>
            <a:spLocks noGrp="1"/>
          </p:cNvSpPr>
          <p:nvPr>
            <p:ph type="sldNum" sz="quarter" idx="12"/>
          </p:nvPr>
        </p:nvSpPr>
        <p:spPr/>
        <p:txBody>
          <a:bodyPr/>
          <a:lstStyle>
            <a:lvl1pPr>
              <a:defRPr/>
            </a:lvl1pPr>
          </a:lstStyle>
          <a:p>
            <a:pPr>
              <a:defRPr/>
            </a:pPr>
            <a:fld id="{52CE555F-9B6F-834E-8AED-39EA0CD459AD}" type="slidenum">
              <a:rPr lang="en-US"/>
              <a:pPr>
                <a:defRPr/>
              </a:pPr>
              <a:t>‹#›</a:t>
            </a:fld>
            <a:endParaRPr lang="en-US"/>
          </a:p>
        </p:txBody>
      </p:sp>
    </p:spTree>
    <p:extLst>
      <p:ext uri="{BB962C8B-B14F-4D97-AF65-F5344CB8AC3E}">
        <p14:creationId xmlns:p14="http://schemas.microsoft.com/office/powerpoint/2010/main" val="357142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48A1-E4B8-8E47-A889-E1762A385137}"/>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4A9E523-08FD-0844-991C-6008A8E02D5A}"/>
              </a:ext>
            </a:extLst>
          </p:cNvPr>
          <p:cNvSpPr>
            <a:spLocks noGrp="1"/>
          </p:cNvSpPr>
          <p:nvPr>
            <p:ph type="dt" sz="half" idx="10"/>
          </p:nvPr>
        </p:nvSpPr>
        <p:spPr/>
        <p:txBody>
          <a:bodyPr/>
          <a:lstStyle>
            <a:lvl1pPr>
              <a:defRPr/>
            </a:lvl1pPr>
          </a:lstStyle>
          <a:p>
            <a:pPr>
              <a:defRPr/>
            </a:pPr>
            <a:fld id="{517FBBB1-F0E6-5D49-9D26-A4A013668360}" type="datetimeFigureOut">
              <a:rPr lang="en-US"/>
              <a:pPr>
                <a:defRPr/>
              </a:pPr>
              <a:t>4/16/2019</a:t>
            </a:fld>
            <a:endParaRPr lang="en-US"/>
          </a:p>
        </p:txBody>
      </p:sp>
      <p:sp>
        <p:nvSpPr>
          <p:cNvPr id="4" name="Footer Placeholder 4">
            <a:extLst>
              <a:ext uri="{FF2B5EF4-FFF2-40B4-BE49-F238E27FC236}">
                <a16:creationId xmlns:a16="http://schemas.microsoft.com/office/drawing/2014/main" id="{16E97FF7-C676-CD43-A420-19D7C2AD8F7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2EA06C1-4182-694D-9D86-5FAB2D8AED26}"/>
              </a:ext>
            </a:extLst>
          </p:cNvPr>
          <p:cNvSpPr>
            <a:spLocks noGrp="1"/>
          </p:cNvSpPr>
          <p:nvPr>
            <p:ph type="sldNum" sz="quarter" idx="12"/>
          </p:nvPr>
        </p:nvSpPr>
        <p:spPr/>
        <p:txBody>
          <a:bodyPr/>
          <a:lstStyle>
            <a:lvl1pPr>
              <a:defRPr/>
            </a:lvl1pPr>
          </a:lstStyle>
          <a:p>
            <a:pPr>
              <a:defRPr/>
            </a:pPr>
            <a:fld id="{91451A2D-A7CF-4140-A9B3-919855BB6120}" type="slidenum">
              <a:rPr lang="en-US"/>
              <a:pPr>
                <a:defRPr/>
              </a:pPr>
              <a:t>‹#›</a:t>
            </a:fld>
            <a:endParaRPr lang="en-US"/>
          </a:p>
        </p:txBody>
      </p:sp>
    </p:spTree>
    <p:extLst>
      <p:ext uri="{BB962C8B-B14F-4D97-AF65-F5344CB8AC3E}">
        <p14:creationId xmlns:p14="http://schemas.microsoft.com/office/powerpoint/2010/main" val="403544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0E03301-55F9-B94F-ACA0-6E83C6017317}"/>
              </a:ext>
            </a:extLst>
          </p:cNvPr>
          <p:cNvSpPr>
            <a:spLocks noGrp="1"/>
          </p:cNvSpPr>
          <p:nvPr>
            <p:ph type="dt" sz="half" idx="10"/>
          </p:nvPr>
        </p:nvSpPr>
        <p:spPr/>
        <p:txBody>
          <a:bodyPr/>
          <a:lstStyle>
            <a:lvl1pPr>
              <a:defRPr/>
            </a:lvl1pPr>
          </a:lstStyle>
          <a:p>
            <a:pPr>
              <a:defRPr/>
            </a:pPr>
            <a:fld id="{15E5D9E0-4033-D04C-99CC-6BE06FC79871}" type="datetimeFigureOut">
              <a:rPr lang="en-US"/>
              <a:pPr>
                <a:defRPr/>
              </a:pPr>
              <a:t>4/16/2019</a:t>
            </a:fld>
            <a:endParaRPr lang="en-US"/>
          </a:p>
        </p:txBody>
      </p:sp>
      <p:sp>
        <p:nvSpPr>
          <p:cNvPr id="3" name="Footer Placeholder 4">
            <a:extLst>
              <a:ext uri="{FF2B5EF4-FFF2-40B4-BE49-F238E27FC236}">
                <a16:creationId xmlns:a16="http://schemas.microsoft.com/office/drawing/2014/main" id="{4A311903-8D14-514F-A02E-3EA6C061597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222CD32-8970-F946-9510-2940A4D105C3}"/>
              </a:ext>
            </a:extLst>
          </p:cNvPr>
          <p:cNvSpPr>
            <a:spLocks noGrp="1"/>
          </p:cNvSpPr>
          <p:nvPr>
            <p:ph type="sldNum" sz="quarter" idx="12"/>
          </p:nvPr>
        </p:nvSpPr>
        <p:spPr/>
        <p:txBody>
          <a:bodyPr/>
          <a:lstStyle>
            <a:lvl1pPr>
              <a:defRPr/>
            </a:lvl1pPr>
          </a:lstStyle>
          <a:p>
            <a:pPr>
              <a:defRPr/>
            </a:pPr>
            <a:fld id="{04D01303-49CA-0C4D-9DE2-4DB5AEC49B22}" type="slidenum">
              <a:rPr lang="en-US"/>
              <a:pPr>
                <a:defRPr/>
              </a:pPr>
              <a:t>‹#›</a:t>
            </a:fld>
            <a:endParaRPr lang="en-US"/>
          </a:p>
        </p:txBody>
      </p:sp>
    </p:spTree>
    <p:extLst>
      <p:ext uri="{BB962C8B-B14F-4D97-AF65-F5344CB8AC3E}">
        <p14:creationId xmlns:p14="http://schemas.microsoft.com/office/powerpoint/2010/main" val="361050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6D95-5EC2-844E-919D-2531EAEEF1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6B3406-3C20-0248-B3A5-DB7A90D4B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42E786-270C-E841-9476-B8735F108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FAB84DD-A4D9-7F43-962B-293FC0368EFB}"/>
              </a:ext>
            </a:extLst>
          </p:cNvPr>
          <p:cNvSpPr>
            <a:spLocks noGrp="1"/>
          </p:cNvSpPr>
          <p:nvPr>
            <p:ph type="dt" sz="half" idx="10"/>
          </p:nvPr>
        </p:nvSpPr>
        <p:spPr/>
        <p:txBody>
          <a:bodyPr/>
          <a:lstStyle>
            <a:lvl1pPr>
              <a:defRPr/>
            </a:lvl1pPr>
          </a:lstStyle>
          <a:p>
            <a:pPr>
              <a:defRPr/>
            </a:pPr>
            <a:fld id="{BEA477A2-1BD7-9A4E-84FE-1524C6FD23EE}" type="datetimeFigureOut">
              <a:rPr lang="en-US"/>
              <a:pPr>
                <a:defRPr/>
              </a:pPr>
              <a:t>4/16/2019</a:t>
            </a:fld>
            <a:endParaRPr lang="en-US"/>
          </a:p>
        </p:txBody>
      </p:sp>
      <p:sp>
        <p:nvSpPr>
          <p:cNvPr id="6" name="Footer Placeholder 4">
            <a:extLst>
              <a:ext uri="{FF2B5EF4-FFF2-40B4-BE49-F238E27FC236}">
                <a16:creationId xmlns:a16="http://schemas.microsoft.com/office/drawing/2014/main" id="{2BDBD91B-7BD6-9244-8679-4F9ACC33AFC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AF1590-3CCF-5C46-AA3B-DC908B4B0193}"/>
              </a:ext>
            </a:extLst>
          </p:cNvPr>
          <p:cNvSpPr>
            <a:spLocks noGrp="1"/>
          </p:cNvSpPr>
          <p:nvPr>
            <p:ph type="sldNum" sz="quarter" idx="12"/>
          </p:nvPr>
        </p:nvSpPr>
        <p:spPr/>
        <p:txBody>
          <a:bodyPr/>
          <a:lstStyle>
            <a:lvl1pPr>
              <a:defRPr/>
            </a:lvl1pPr>
          </a:lstStyle>
          <a:p>
            <a:pPr>
              <a:defRPr/>
            </a:pPr>
            <a:fld id="{BCEC025E-208F-BF43-91A2-90E28A53FA03}" type="slidenum">
              <a:rPr lang="en-US"/>
              <a:pPr>
                <a:defRPr/>
              </a:pPr>
              <a:t>‹#›</a:t>
            </a:fld>
            <a:endParaRPr lang="en-US"/>
          </a:p>
        </p:txBody>
      </p:sp>
    </p:spTree>
    <p:extLst>
      <p:ext uri="{BB962C8B-B14F-4D97-AF65-F5344CB8AC3E}">
        <p14:creationId xmlns:p14="http://schemas.microsoft.com/office/powerpoint/2010/main" val="278449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7E008-A930-4F44-B174-1A157CF46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37BCD1-F122-5845-A5D2-5BD87D5AECA7}"/>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3AEACA42-AC44-6C43-ACE1-B2929E33B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8266636-0FA8-914E-A59C-99E879A3E4F2}"/>
              </a:ext>
            </a:extLst>
          </p:cNvPr>
          <p:cNvSpPr>
            <a:spLocks noGrp="1"/>
          </p:cNvSpPr>
          <p:nvPr>
            <p:ph type="dt" sz="half" idx="10"/>
          </p:nvPr>
        </p:nvSpPr>
        <p:spPr/>
        <p:txBody>
          <a:bodyPr/>
          <a:lstStyle>
            <a:lvl1pPr>
              <a:defRPr/>
            </a:lvl1pPr>
          </a:lstStyle>
          <a:p>
            <a:pPr>
              <a:defRPr/>
            </a:pPr>
            <a:fld id="{0E078919-7119-104D-A2E7-4D3AD71186F4}" type="datetimeFigureOut">
              <a:rPr lang="en-US"/>
              <a:pPr>
                <a:defRPr/>
              </a:pPr>
              <a:t>4/16/2019</a:t>
            </a:fld>
            <a:endParaRPr lang="en-US"/>
          </a:p>
        </p:txBody>
      </p:sp>
      <p:sp>
        <p:nvSpPr>
          <p:cNvPr id="6" name="Footer Placeholder 4">
            <a:extLst>
              <a:ext uri="{FF2B5EF4-FFF2-40B4-BE49-F238E27FC236}">
                <a16:creationId xmlns:a16="http://schemas.microsoft.com/office/drawing/2014/main" id="{DBE2AE5D-63F2-3E4A-9F44-1AD5A6EA05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48D6EC-A341-9C4C-A298-9712CA38096C}"/>
              </a:ext>
            </a:extLst>
          </p:cNvPr>
          <p:cNvSpPr>
            <a:spLocks noGrp="1"/>
          </p:cNvSpPr>
          <p:nvPr>
            <p:ph type="sldNum" sz="quarter" idx="12"/>
          </p:nvPr>
        </p:nvSpPr>
        <p:spPr/>
        <p:txBody>
          <a:bodyPr/>
          <a:lstStyle>
            <a:lvl1pPr>
              <a:defRPr/>
            </a:lvl1pPr>
          </a:lstStyle>
          <a:p>
            <a:pPr>
              <a:defRPr/>
            </a:pPr>
            <a:fld id="{7C9C492F-930B-8F4D-83ED-8B8BD2A3A595}" type="slidenum">
              <a:rPr lang="en-US"/>
              <a:pPr>
                <a:defRPr/>
              </a:pPr>
              <a:t>‹#›</a:t>
            </a:fld>
            <a:endParaRPr lang="en-US"/>
          </a:p>
        </p:txBody>
      </p:sp>
    </p:spTree>
    <p:extLst>
      <p:ext uri="{BB962C8B-B14F-4D97-AF65-F5344CB8AC3E}">
        <p14:creationId xmlns:p14="http://schemas.microsoft.com/office/powerpoint/2010/main" val="426299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DDDB47A-061A-4046-BD32-70229F912A6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3F78858-DC9A-F841-B78D-3A9F66D10CE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8A1EEE9-5BAA-D84D-85DC-D644E0A8E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C5BE0B4-550E-DC45-B3B6-5CB26254B427}" type="datetimeFigureOut">
              <a:rPr lang="en-US"/>
              <a:pPr>
                <a:defRPr/>
              </a:pPr>
              <a:t>4/16/2019</a:t>
            </a:fld>
            <a:endParaRPr lang="en-US"/>
          </a:p>
        </p:txBody>
      </p:sp>
      <p:sp>
        <p:nvSpPr>
          <p:cNvPr id="5" name="Footer Placeholder 4">
            <a:extLst>
              <a:ext uri="{FF2B5EF4-FFF2-40B4-BE49-F238E27FC236}">
                <a16:creationId xmlns:a16="http://schemas.microsoft.com/office/drawing/2014/main" id="{D8EECC21-C60F-294A-B0BD-951BCB172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FADF66C-DCA6-5E46-8CD6-5905C3BC15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B89284C-00C8-BE45-A184-6A50F4C194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www.ibexdc.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9">
            <a:extLst>
              <a:ext uri="{FF2B5EF4-FFF2-40B4-BE49-F238E27FC236}">
                <a16:creationId xmlns:a16="http://schemas.microsoft.com/office/drawing/2014/main" id="{F202493A-4229-3647-AD7C-5243136D9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000"/>
          <a:stretch>
            <a:fillRect/>
          </a:stretch>
        </p:blipFill>
        <p:spPr bwMode="auto">
          <a:xfrm>
            <a:off x="0" y="-110836"/>
            <a:ext cx="12204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Box 5">
            <a:extLst>
              <a:ext uri="{FF2B5EF4-FFF2-40B4-BE49-F238E27FC236}">
                <a16:creationId xmlns:a16="http://schemas.microsoft.com/office/drawing/2014/main" id="{6F1F8F7B-CB99-BD41-8578-49A1F34C0BB5}"/>
              </a:ext>
            </a:extLst>
          </p:cNvPr>
          <p:cNvSpPr txBox="1">
            <a:spLocks noChangeArrowheads="1"/>
          </p:cNvSpPr>
          <p:nvPr/>
        </p:nvSpPr>
        <p:spPr bwMode="auto">
          <a:xfrm>
            <a:off x="936625" y="1211263"/>
            <a:ext cx="10318750" cy="75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5200"/>
              </a:lnSpc>
            </a:pPr>
            <a:r>
              <a:rPr lang="en-US" altLang="en-US" sz="4800" i="1" dirty="0">
                <a:solidFill>
                  <a:schemeClr val="bg1"/>
                </a:solidFill>
                <a:ea typeface="Verdana" panose="020B0604030504040204" pitchFamily="34" charset="0"/>
                <a:cs typeface="Verdana" panose="020B0604030504040204" pitchFamily="34" charset="0"/>
              </a:rPr>
              <a:t>TSCA: Opportunities for Engagement </a:t>
            </a:r>
            <a:endParaRPr lang="en-US" altLang="en-US" sz="4000" i="1" dirty="0">
              <a:solidFill>
                <a:schemeClr val="bg1"/>
              </a:solidFill>
              <a:ea typeface="Verdana" panose="020B0604030504040204" pitchFamily="34" charset="0"/>
              <a:cs typeface="Verdana" panose="020B0604030504040204" pitchFamily="34" charset="0"/>
            </a:endParaRPr>
          </a:p>
        </p:txBody>
      </p:sp>
      <p:sp>
        <p:nvSpPr>
          <p:cNvPr id="2051" name="TextBox 6">
            <a:extLst>
              <a:ext uri="{FF2B5EF4-FFF2-40B4-BE49-F238E27FC236}">
                <a16:creationId xmlns:a16="http://schemas.microsoft.com/office/drawing/2014/main" id="{4C306294-6C5B-6B46-A8AF-CAF41E8BCA80}"/>
              </a:ext>
            </a:extLst>
          </p:cNvPr>
          <p:cNvSpPr txBox="1">
            <a:spLocks noChangeArrowheads="1"/>
          </p:cNvSpPr>
          <p:nvPr/>
        </p:nvSpPr>
        <p:spPr bwMode="auto">
          <a:xfrm>
            <a:off x="936625" y="3086100"/>
            <a:ext cx="90725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3200" b="1" spc="-300" dirty="0">
                <a:solidFill>
                  <a:srgbClr val="52A4AF"/>
                </a:solidFill>
                <a:latin typeface="Trebuchet MS" pitchFamily="34" charset="0"/>
                <a:cs typeface="Courier"/>
              </a:rPr>
              <a:t>2019 NASF Washington Forum</a:t>
            </a:r>
            <a:endParaRPr lang="en-US" sz="3200" b="1" dirty="0">
              <a:solidFill>
                <a:srgbClr val="52A4AF"/>
              </a:solidFill>
              <a:latin typeface="Trebuchet MS" pitchFamily="34" charset="0"/>
              <a:cs typeface="Courier"/>
            </a:endParaRPr>
          </a:p>
          <a:p>
            <a:pPr eaLnBrk="1" hangingPunct="1"/>
            <a:r>
              <a:rPr lang="en-US" altLang="en-US" sz="3200" dirty="0">
                <a:solidFill>
                  <a:schemeClr val="bg1"/>
                </a:solidFill>
              </a:rPr>
              <a:t>April 16, 2019</a:t>
            </a:r>
          </a:p>
        </p:txBody>
      </p:sp>
      <p:cxnSp>
        <p:nvCxnSpPr>
          <p:cNvPr id="9" name="Straight Connector 8">
            <a:extLst>
              <a:ext uri="{FF2B5EF4-FFF2-40B4-BE49-F238E27FC236}">
                <a16:creationId xmlns:a16="http://schemas.microsoft.com/office/drawing/2014/main" id="{DE16E22F-CBE6-5E4F-A2C6-8FE812195025}"/>
              </a:ext>
            </a:extLst>
          </p:cNvPr>
          <p:cNvCxnSpPr>
            <a:cxnSpLocks/>
          </p:cNvCxnSpPr>
          <p:nvPr/>
        </p:nvCxnSpPr>
        <p:spPr>
          <a:xfrm>
            <a:off x="1069975" y="2843213"/>
            <a:ext cx="10055225" cy="0"/>
          </a:xfrm>
          <a:prstGeom prst="line">
            <a:avLst/>
          </a:prstGeom>
          <a:ln w="19050">
            <a:solidFill>
              <a:srgbClr val="B89B00"/>
            </a:solidFill>
          </a:ln>
        </p:spPr>
        <p:style>
          <a:lnRef idx="1">
            <a:schemeClr val="accent1"/>
          </a:lnRef>
          <a:fillRef idx="0">
            <a:schemeClr val="accent1"/>
          </a:fillRef>
          <a:effectRef idx="0">
            <a:schemeClr val="accent1"/>
          </a:effectRef>
          <a:fontRef idx="minor">
            <a:schemeClr val="tx1"/>
          </a:fontRef>
        </p:style>
      </p:cxnSp>
      <p:sp>
        <p:nvSpPr>
          <p:cNvPr id="2053" name="TextBox 9">
            <a:extLst>
              <a:ext uri="{FF2B5EF4-FFF2-40B4-BE49-F238E27FC236}">
                <a16:creationId xmlns:a16="http://schemas.microsoft.com/office/drawing/2014/main" id="{CC135B4C-4692-7249-B0B2-EEB9CAB5E17A}"/>
              </a:ext>
            </a:extLst>
          </p:cNvPr>
          <p:cNvSpPr txBox="1">
            <a:spLocks noChangeArrowheads="1"/>
          </p:cNvSpPr>
          <p:nvPr/>
        </p:nvSpPr>
        <p:spPr bwMode="auto">
          <a:xfrm>
            <a:off x="971550" y="5435600"/>
            <a:ext cx="6321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400"/>
              </a:lnSpc>
            </a:pPr>
            <a:r>
              <a:rPr lang="en-US" altLang="en-US" sz="2800" dirty="0">
                <a:solidFill>
                  <a:srgbClr val="3F5465"/>
                </a:solidFill>
                <a:cs typeface="Calibri" panose="020F0502020204030204" pitchFamily="34" charset="0"/>
              </a:rPr>
              <a:t>David Fischer, M.P.H., J.D. </a:t>
            </a:r>
          </a:p>
          <a:p>
            <a:pPr eaLnBrk="1" hangingPunct="1">
              <a:lnSpc>
                <a:spcPts val="2400"/>
              </a:lnSpc>
            </a:pPr>
            <a:endParaRPr lang="en-US" altLang="en-US" sz="2400" dirty="0">
              <a:solidFill>
                <a:srgbClr val="3F5465"/>
              </a:solidFill>
            </a:endParaRPr>
          </a:p>
        </p:txBody>
      </p:sp>
      <p:pic>
        <p:nvPicPr>
          <p:cNvPr id="2054" name="Picture 13">
            <a:extLst>
              <a:ext uri="{FF2B5EF4-FFF2-40B4-BE49-F238E27FC236}">
                <a16:creationId xmlns:a16="http://schemas.microsoft.com/office/drawing/2014/main" id="{6016F355-3636-B249-8CB3-8CF975E7F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6725" y="5491163"/>
            <a:ext cx="1765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6166" y="2021303"/>
            <a:ext cx="10951472" cy="3748719"/>
          </a:xfrm>
          <a:prstGeom prst="rect">
            <a:avLst/>
          </a:prstGeom>
          <a:noFill/>
        </p:spPr>
        <p:txBody>
          <a:bodyPr wrap="square" rtlCol="0">
            <a:spAutoFit/>
          </a:bodyPr>
          <a:lstStyle/>
          <a:p>
            <a:pPr marL="457200" indent="-457200" fontAlgn="auto">
              <a:lnSpc>
                <a:spcPct val="90000"/>
              </a:lnSpc>
              <a:spcBef>
                <a:spcPts val="0"/>
              </a:spcBef>
              <a:spcAft>
                <a:spcPts val="0"/>
              </a:spcAft>
              <a:buClr>
                <a:srgbClr val="3B88A3"/>
              </a:buClr>
              <a:buFont typeface="Wingdings" panose="05000000000000000000" pitchFamily="2" charset="2"/>
              <a:buChar char="Ø"/>
              <a:defRPr/>
            </a:pPr>
            <a:r>
              <a:rPr lang="en-US" sz="2800" dirty="0">
                <a:solidFill>
                  <a:schemeClr val="bg2">
                    <a:lumMod val="25000"/>
                  </a:schemeClr>
                </a:solidFill>
                <a:latin typeface="+mn-lt"/>
              </a:rPr>
              <a:t>When EPA concludes each risk evaluation, it must designate another high priority chemical for risk evaluation. </a:t>
            </a:r>
          </a:p>
          <a:p>
            <a:pPr marL="457200" indent="-457200" fontAlgn="auto">
              <a:lnSpc>
                <a:spcPct val="90000"/>
              </a:lnSpc>
              <a:spcBef>
                <a:spcPts val="0"/>
              </a:spcBef>
              <a:spcAft>
                <a:spcPts val="0"/>
              </a:spcAft>
              <a:buClr>
                <a:srgbClr val="3B88A3"/>
              </a:buClr>
              <a:buFont typeface="Wingdings" panose="05000000000000000000" pitchFamily="2" charset="2"/>
              <a:buChar char="Ø"/>
              <a:defRPr/>
            </a:pPr>
            <a:endParaRPr lang="en-US" sz="2800" dirty="0">
              <a:solidFill>
                <a:schemeClr val="bg2">
                  <a:lumMod val="25000"/>
                </a:schemeClr>
              </a:solidFill>
              <a:latin typeface="+mn-lt"/>
            </a:endParaRPr>
          </a:p>
          <a:p>
            <a:pPr marL="457200" indent="-457200" fontAlgn="auto">
              <a:lnSpc>
                <a:spcPct val="90000"/>
              </a:lnSpc>
              <a:spcBef>
                <a:spcPts val="0"/>
              </a:spcBef>
              <a:spcAft>
                <a:spcPts val="0"/>
              </a:spcAft>
              <a:buClr>
                <a:srgbClr val="3B88A3"/>
              </a:buClr>
              <a:buFont typeface="Wingdings" panose="05000000000000000000" pitchFamily="2" charset="2"/>
              <a:buChar char="Ø"/>
              <a:defRPr/>
            </a:pPr>
            <a:r>
              <a:rPr lang="en-US" sz="2800" dirty="0">
                <a:solidFill>
                  <a:schemeClr val="bg2">
                    <a:lumMod val="25000"/>
                  </a:schemeClr>
                </a:solidFill>
                <a:latin typeface="+mn-lt"/>
              </a:rPr>
              <a:t>Thus, EPA will have at least 20 EPA-initiated risk evaluations underway at all times beginning in December 2019. </a:t>
            </a:r>
          </a:p>
          <a:p>
            <a:pPr marL="457200" indent="-457200" fontAlgn="auto">
              <a:lnSpc>
                <a:spcPct val="90000"/>
              </a:lnSpc>
              <a:spcBef>
                <a:spcPts val="0"/>
              </a:spcBef>
              <a:spcAft>
                <a:spcPts val="0"/>
              </a:spcAft>
              <a:buClr>
                <a:srgbClr val="3B88A3"/>
              </a:buClr>
              <a:buFont typeface="Wingdings" panose="05000000000000000000" pitchFamily="2" charset="2"/>
              <a:buChar char="Ø"/>
              <a:defRPr/>
            </a:pPr>
            <a:endParaRPr lang="en-US" sz="2800" dirty="0">
              <a:solidFill>
                <a:schemeClr val="bg2">
                  <a:lumMod val="25000"/>
                </a:schemeClr>
              </a:solidFill>
              <a:latin typeface="+mn-lt"/>
            </a:endParaRPr>
          </a:p>
          <a:p>
            <a:pPr marL="457200" indent="-457200" fontAlgn="auto">
              <a:lnSpc>
                <a:spcPct val="90000"/>
              </a:lnSpc>
              <a:spcBef>
                <a:spcPts val="0"/>
              </a:spcBef>
              <a:spcAft>
                <a:spcPts val="0"/>
              </a:spcAft>
              <a:buClr>
                <a:srgbClr val="3B88A3"/>
              </a:buClr>
              <a:buFont typeface="Wingdings" panose="05000000000000000000" pitchFamily="2" charset="2"/>
              <a:buChar char="Ø"/>
              <a:defRPr/>
            </a:pPr>
            <a:r>
              <a:rPr lang="en-US" sz="2800" dirty="0">
                <a:solidFill>
                  <a:schemeClr val="bg2">
                    <a:lumMod val="25000"/>
                  </a:schemeClr>
                </a:solidFill>
                <a:latin typeface="+mn-lt"/>
              </a:rPr>
              <a:t>Fee amount for EPA-initiated risk evaluations = $1.35 M (to be paid in full).</a:t>
            </a:r>
          </a:p>
          <a:p>
            <a:r>
              <a:rPr lang="en-US" dirty="0"/>
              <a:t>	</a:t>
            </a:r>
          </a:p>
          <a:p>
            <a:r>
              <a:rPr lang="en-US" dirty="0"/>
              <a:t> </a:t>
            </a:r>
          </a:p>
        </p:txBody>
      </p:sp>
      <p:sp>
        <p:nvSpPr>
          <p:cNvPr id="2" name="TextBox 1"/>
          <p:cNvSpPr txBox="1"/>
          <p:nvPr/>
        </p:nvSpPr>
        <p:spPr>
          <a:xfrm>
            <a:off x="7103093" y="4962584"/>
            <a:ext cx="260008" cy="338554"/>
          </a:xfrm>
          <a:prstGeom prst="rect">
            <a:avLst/>
          </a:prstGeom>
          <a:noFill/>
        </p:spPr>
        <p:txBody>
          <a:bodyPr wrap="none" rtlCol="0">
            <a:spAutoFit/>
          </a:bodyPr>
          <a:lstStyle/>
          <a:p>
            <a:r>
              <a:rPr lang="en-US" sz="1600" b="1" dirty="0">
                <a:solidFill>
                  <a:prstClr val="white"/>
                </a:solidFill>
                <a:latin typeface="Trebuchet MS" panose="020B0603020202020204" pitchFamily="34" charset="0"/>
              </a:rPr>
              <a:t>.</a:t>
            </a:r>
          </a:p>
        </p:txBody>
      </p:sp>
      <p:pic>
        <p:nvPicPr>
          <p:cNvPr id="7" name="Picture 6">
            <a:extLst>
              <a:ext uri="{FF2B5EF4-FFF2-40B4-BE49-F238E27FC236}">
                <a16:creationId xmlns:a16="http://schemas.microsoft.com/office/drawing/2014/main" id="{7E0DE451-7040-4F9A-A554-C93C95D17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09917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extLst>
              <a:ext uri="{FF2B5EF4-FFF2-40B4-BE49-F238E27FC236}">
                <a16:creationId xmlns:a16="http://schemas.microsoft.com/office/drawing/2014/main" id="{7EC86AE0-52A2-4564-8217-93E0119C2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0000"/>
          <a:stretch>
            <a:fillRect/>
          </a:stretch>
        </p:blipFill>
        <p:spPr bwMode="auto">
          <a:xfrm>
            <a:off x="-12700" y="-27388"/>
            <a:ext cx="12204700" cy="14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6BEDC75-0CC7-4DE7-AC66-DB5FAD467394}"/>
              </a:ext>
            </a:extLst>
          </p:cNvPr>
          <p:cNvSpPr txBox="1"/>
          <p:nvPr/>
        </p:nvSpPr>
        <p:spPr>
          <a:xfrm>
            <a:off x="2160814" y="323484"/>
            <a:ext cx="8001000" cy="830997"/>
          </a:xfrm>
          <a:prstGeom prst="rect">
            <a:avLst/>
          </a:prstGeom>
          <a:noFill/>
        </p:spPr>
        <p:txBody>
          <a:bodyPr wrap="square" rtlCol="0">
            <a:spAutoFit/>
          </a:bodyPr>
          <a:lstStyle/>
          <a:p>
            <a:pPr algn="ctr"/>
            <a:r>
              <a:rPr lang="en-US" sz="4800" dirty="0">
                <a:solidFill>
                  <a:schemeClr val="bg1"/>
                </a:solidFill>
                <a:ea typeface="Verdana" panose="020B0604030504040204" pitchFamily="34" charset="0"/>
              </a:rPr>
              <a:t>Risk</a:t>
            </a:r>
            <a:r>
              <a:rPr lang="en-US" sz="4800" b="1" dirty="0">
                <a:solidFill>
                  <a:prstClr val="white"/>
                </a:solidFill>
                <a:latin typeface="Trebuchet MS" panose="020B0603020202020204" pitchFamily="34" charset="0"/>
              </a:rPr>
              <a:t> </a:t>
            </a:r>
            <a:r>
              <a:rPr lang="en-US" sz="4800" dirty="0">
                <a:solidFill>
                  <a:schemeClr val="bg1"/>
                </a:solidFill>
                <a:ea typeface="Verdana" panose="020B0604030504040204" pitchFamily="34" charset="0"/>
              </a:rPr>
              <a:t>Evaluation</a:t>
            </a:r>
          </a:p>
        </p:txBody>
      </p:sp>
    </p:spTree>
    <p:extLst>
      <p:ext uri="{BB962C8B-B14F-4D97-AF65-F5344CB8AC3E}">
        <p14:creationId xmlns:p14="http://schemas.microsoft.com/office/powerpoint/2010/main" val="2061810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95500" y="76201"/>
            <a:ext cx="8001000" cy="830997"/>
          </a:xfrm>
          <a:prstGeom prst="rect">
            <a:avLst/>
          </a:prstGeom>
          <a:noFill/>
        </p:spPr>
        <p:txBody>
          <a:bodyPr wrap="square" rtlCol="0">
            <a:spAutoFit/>
          </a:bodyPr>
          <a:lstStyle/>
          <a:p>
            <a:pPr algn="ctr"/>
            <a:r>
              <a:rPr lang="en-US" sz="4800" b="1">
                <a:solidFill>
                  <a:prstClr val="white"/>
                </a:solidFill>
                <a:latin typeface="Trebuchet MS" panose="020B0603020202020204" pitchFamily="34" charset="0"/>
              </a:rPr>
              <a:t>Risk Evaluation</a:t>
            </a:r>
            <a:endParaRPr lang="en-US" sz="4800" b="1" dirty="0">
              <a:solidFill>
                <a:prstClr val="white"/>
              </a:solidFill>
              <a:latin typeface="Trebuchet MS" panose="020B0603020202020204" pitchFamily="34" charset="0"/>
            </a:endParaRPr>
          </a:p>
        </p:txBody>
      </p:sp>
      <p:sp>
        <p:nvSpPr>
          <p:cNvPr id="6" name="TextBox 5"/>
          <p:cNvSpPr txBox="1"/>
          <p:nvPr/>
        </p:nvSpPr>
        <p:spPr>
          <a:xfrm>
            <a:off x="478997" y="1556862"/>
            <a:ext cx="11291286" cy="5604611"/>
          </a:xfrm>
          <a:prstGeom prst="rect">
            <a:avLst/>
          </a:prstGeom>
          <a:noFill/>
        </p:spPr>
        <p:txBody>
          <a:bodyPr wrap="square" rtlCol="0">
            <a:spAutoFit/>
          </a:bodyPr>
          <a:lstStyle/>
          <a:p>
            <a:pPr fontAlgn="auto">
              <a:lnSpc>
                <a:spcPct val="90000"/>
              </a:lnSpc>
              <a:spcBef>
                <a:spcPts val="0"/>
              </a:spcBef>
              <a:spcAft>
                <a:spcPts val="0"/>
              </a:spcAft>
              <a:buClr>
                <a:srgbClr val="3B88A3"/>
              </a:buClr>
              <a:defRPr/>
            </a:pPr>
            <a:r>
              <a:rPr lang="en-US" sz="2800" dirty="0">
                <a:solidFill>
                  <a:schemeClr val="bg2">
                    <a:lumMod val="25000"/>
                  </a:schemeClr>
                </a:solidFill>
                <a:latin typeface="+mn-lt"/>
              </a:rPr>
              <a:t>Manufacturer requested risk evaluations</a:t>
            </a:r>
          </a:p>
          <a:p>
            <a:pPr marL="457200" indent="-457200" fontAlgn="auto">
              <a:lnSpc>
                <a:spcPct val="90000"/>
              </a:lnSpc>
              <a:spcBef>
                <a:spcPts val="0"/>
              </a:spcBef>
              <a:spcAft>
                <a:spcPts val="0"/>
              </a:spcAft>
              <a:buClr>
                <a:srgbClr val="3B88A3"/>
              </a:buClr>
              <a:buFont typeface="Wingdings" panose="05000000000000000000" pitchFamily="2" charset="2"/>
              <a:buChar char="Ø"/>
              <a:defRPr/>
            </a:pPr>
            <a:endParaRPr lang="en-US" dirty="0">
              <a:solidFill>
                <a:schemeClr val="bg2">
                  <a:lumMod val="25000"/>
                </a:schemeClr>
              </a:solidFill>
              <a:latin typeface="+mn-lt"/>
            </a:endParaRPr>
          </a:p>
          <a:p>
            <a:pPr marL="457200" indent="-457200" fontAlgn="auto">
              <a:lnSpc>
                <a:spcPct val="90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latin typeface="+mn-lt"/>
              </a:rPr>
              <a:t>A manufacturer may petition to have EPA conduct a risk evaluation on its chemical and may choose to focus only on those conditions of use of interest to the manufacturer.</a:t>
            </a:r>
          </a:p>
          <a:p>
            <a:pPr marL="457200" indent="-457200" fontAlgn="auto">
              <a:lnSpc>
                <a:spcPct val="90000"/>
              </a:lnSpc>
              <a:spcBef>
                <a:spcPts val="0"/>
              </a:spcBef>
              <a:spcAft>
                <a:spcPts val="0"/>
              </a:spcAft>
              <a:buClr>
                <a:srgbClr val="3B88A3"/>
              </a:buClr>
              <a:buFont typeface="Wingdings" panose="05000000000000000000" pitchFamily="2" charset="2"/>
              <a:buChar char="Ø"/>
              <a:defRPr/>
            </a:pPr>
            <a:endParaRPr lang="en-US" sz="2400" dirty="0">
              <a:solidFill>
                <a:schemeClr val="bg2">
                  <a:lumMod val="25000"/>
                </a:schemeClr>
              </a:solidFill>
              <a:latin typeface="+mn-lt"/>
            </a:endParaRPr>
          </a:p>
          <a:p>
            <a:pPr marL="1371600" lvl="2" indent="-457200" fontAlgn="auto">
              <a:lnSpc>
                <a:spcPct val="90000"/>
              </a:lnSpc>
              <a:spcBef>
                <a:spcPts val="0"/>
              </a:spcBef>
              <a:spcAft>
                <a:spcPts val="0"/>
              </a:spcAft>
              <a:buClr>
                <a:srgbClr val="3B88A3"/>
              </a:buClr>
              <a:buFont typeface="Wingdings" panose="05000000000000000000" pitchFamily="2" charset="2"/>
              <a:buChar char="§"/>
              <a:defRPr/>
            </a:pPr>
            <a:r>
              <a:rPr lang="en-US" sz="2400" dirty="0">
                <a:solidFill>
                  <a:schemeClr val="bg2">
                    <a:lumMod val="25000"/>
                  </a:schemeClr>
                </a:solidFill>
                <a:latin typeface="+mn-lt"/>
              </a:rPr>
              <a:t>Manufacturer must submit all information to EPA necessary to complete the risk evaluation for those conditions of use.</a:t>
            </a:r>
          </a:p>
          <a:p>
            <a:pPr marL="1371600" lvl="2" indent="-457200" fontAlgn="auto">
              <a:lnSpc>
                <a:spcPct val="90000"/>
              </a:lnSpc>
              <a:spcBef>
                <a:spcPts val="0"/>
              </a:spcBef>
              <a:spcAft>
                <a:spcPts val="0"/>
              </a:spcAft>
              <a:buClr>
                <a:srgbClr val="3B88A3"/>
              </a:buClr>
              <a:buFont typeface="Wingdings" panose="05000000000000000000" pitchFamily="2" charset="2"/>
              <a:buChar char="§"/>
              <a:defRPr/>
            </a:pPr>
            <a:r>
              <a:rPr lang="en-US" sz="2400" dirty="0">
                <a:solidFill>
                  <a:schemeClr val="bg2">
                    <a:lumMod val="25000"/>
                  </a:schemeClr>
                </a:solidFill>
                <a:latin typeface="+mn-lt"/>
              </a:rPr>
              <a:t>EPA will publish a Federal Register notice for public comment.</a:t>
            </a:r>
          </a:p>
          <a:p>
            <a:pPr marL="1371600" lvl="2" indent="-457200" fontAlgn="auto">
              <a:lnSpc>
                <a:spcPct val="90000"/>
              </a:lnSpc>
              <a:spcBef>
                <a:spcPts val="0"/>
              </a:spcBef>
              <a:spcAft>
                <a:spcPts val="0"/>
              </a:spcAft>
              <a:buClr>
                <a:srgbClr val="3B88A3"/>
              </a:buClr>
              <a:buFont typeface="Wingdings" panose="05000000000000000000" pitchFamily="2" charset="2"/>
              <a:buChar char="§"/>
              <a:defRPr/>
            </a:pPr>
            <a:endParaRPr lang="en-US" sz="2400" dirty="0">
              <a:solidFill>
                <a:schemeClr val="bg2">
                  <a:lumMod val="25000"/>
                </a:schemeClr>
              </a:solidFill>
              <a:latin typeface="+mn-lt"/>
            </a:endParaRPr>
          </a:p>
          <a:p>
            <a:pPr lvl="1" indent="-457200" fontAlgn="auto">
              <a:lnSpc>
                <a:spcPct val="90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latin typeface="+mn-lt"/>
              </a:rPr>
              <a:t>The chemical does not undergo prioritization and therefore avoids the potential label of “high priority.”</a:t>
            </a:r>
          </a:p>
          <a:p>
            <a:pPr marL="457200" indent="-457200" fontAlgn="auto">
              <a:lnSpc>
                <a:spcPct val="90000"/>
              </a:lnSpc>
              <a:spcBef>
                <a:spcPts val="0"/>
              </a:spcBef>
              <a:spcAft>
                <a:spcPts val="0"/>
              </a:spcAft>
              <a:buClr>
                <a:srgbClr val="3B88A3"/>
              </a:buClr>
              <a:buFont typeface="Wingdings" panose="05000000000000000000" pitchFamily="2" charset="2"/>
              <a:buChar char="Ø"/>
              <a:defRPr/>
            </a:pPr>
            <a:endParaRPr lang="en-US" sz="2400" dirty="0">
              <a:solidFill>
                <a:schemeClr val="bg2">
                  <a:lumMod val="25000"/>
                </a:schemeClr>
              </a:solidFill>
              <a:latin typeface="+mn-lt"/>
            </a:endParaRPr>
          </a:p>
          <a:p>
            <a:pPr marL="457200" indent="-457200" fontAlgn="auto">
              <a:lnSpc>
                <a:spcPct val="90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latin typeface="+mn-lt"/>
              </a:rPr>
              <a:t>Initial payment for work plan chemical of $1.25 M, with balance due when risk evaluation is completed.</a:t>
            </a:r>
          </a:p>
          <a:p>
            <a:r>
              <a:rPr lang="en-US" dirty="0"/>
              <a:t>	</a:t>
            </a:r>
          </a:p>
          <a:p>
            <a:r>
              <a:rPr lang="en-US" dirty="0"/>
              <a:t> </a:t>
            </a:r>
          </a:p>
        </p:txBody>
      </p:sp>
      <p:sp>
        <p:nvSpPr>
          <p:cNvPr id="2" name="TextBox 1"/>
          <p:cNvSpPr txBox="1"/>
          <p:nvPr/>
        </p:nvSpPr>
        <p:spPr>
          <a:xfrm>
            <a:off x="7103093" y="4962584"/>
            <a:ext cx="260008" cy="338554"/>
          </a:xfrm>
          <a:prstGeom prst="rect">
            <a:avLst/>
          </a:prstGeom>
          <a:noFill/>
        </p:spPr>
        <p:txBody>
          <a:bodyPr wrap="none" rtlCol="0">
            <a:spAutoFit/>
          </a:bodyPr>
          <a:lstStyle/>
          <a:p>
            <a:r>
              <a:rPr lang="en-US" sz="1600" b="1" dirty="0">
                <a:solidFill>
                  <a:prstClr val="white"/>
                </a:solidFill>
                <a:latin typeface="Trebuchet MS" panose="020B0603020202020204" pitchFamily="34" charset="0"/>
              </a:rPr>
              <a:t>.</a:t>
            </a:r>
          </a:p>
        </p:txBody>
      </p:sp>
      <p:pic>
        <p:nvPicPr>
          <p:cNvPr id="7" name="Picture 6">
            <a:extLst>
              <a:ext uri="{FF2B5EF4-FFF2-40B4-BE49-F238E27FC236}">
                <a16:creationId xmlns:a16="http://schemas.microsoft.com/office/drawing/2014/main" id="{B0D53FC3-854F-436D-9691-DCD0CAABA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5740" y="627283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extLst>
              <a:ext uri="{FF2B5EF4-FFF2-40B4-BE49-F238E27FC236}">
                <a16:creationId xmlns:a16="http://schemas.microsoft.com/office/drawing/2014/main" id="{5B00D39C-C391-49FE-BD1F-29C56DD4BE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0000"/>
          <a:stretch>
            <a:fillRect/>
          </a:stretch>
        </p:blipFill>
        <p:spPr bwMode="auto">
          <a:xfrm>
            <a:off x="-12700" y="1"/>
            <a:ext cx="12204700" cy="135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A6AE06C-0879-40C5-B069-C616A2FB6CDB}"/>
              </a:ext>
            </a:extLst>
          </p:cNvPr>
          <p:cNvSpPr txBox="1"/>
          <p:nvPr/>
        </p:nvSpPr>
        <p:spPr>
          <a:xfrm>
            <a:off x="2160814" y="323484"/>
            <a:ext cx="8001000" cy="830997"/>
          </a:xfrm>
          <a:prstGeom prst="rect">
            <a:avLst/>
          </a:prstGeom>
          <a:noFill/>
        </p:spPr>
        <p:txBody>
          <a:bodyPr wrap="square" rtlCol="0">
            <a:spAutoFit/>
          </a:bodyPr>
          <a:lstStyle/>
          <a:p>
            <a:pPr algn="ctr"/>
            <a:r>
              <a:rPr lang="en-US" sz="4800" dirty="0">
                <a:solidFill>
                  <a:schemeClr val="bg1"/>
                </a:solidFill>
                <a:ea typeface="Verdana" panose="020B0604030504040204" pitchFamily="34" charset="0"/>
              </a:rPr>
              <a:t>Risk</a:t>
            </a:r>
            <a:r>
              <a:rPr lang="en-US" sz="4800" b="1" dirty="0">
                <a:solidFill>
                  <a:prstClr val="white"/>
                </a:solidFill>
                <a:latin typeface="Trebuchet MS" panose="020B0603020202020204" pitchFamily="34" charset="0"/>
              </a:rPr>
              <a:t> </a:t>
            </a:r>
            <a:r>
              <a:rPr lang="en-US" sz="4800" dirty="0">
                <a:solidFill>
                  <a:schemeClr val="bg1"/>
                </a:solidFill>
                <a:ea typeface="Verdana" panose="020B0604030504040204" pitchFamily="34" charset="0"/>
              </a:rPr>
              <a:t>Evaluation</a:t>
            </a:r>
          </a:p>
        </p:txBody>
      </p:sp>
    </p:spTree>
    <p:extLst>
      <p:ext uri="{BB962C8B-B14F-4D97-AF65-F5344CB8AC3E}">
        <p14:creationId xmlns:p14="http://schemas.microsoft.com/office/powerpoint/2010/main" val="152759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DBD8C1-1CA9-49CE-9758-200925A84936}"/>
              </a:ext>
            </a:extLst>
          </p:cNvPr>
          <p:cNvSpPr>
            <a:spLocks noGrp="1"/>
          </p:cNvSpPr>
          <p:nvPr>
            <p:ph idx="1"/>
          </p:nvPr>
        </p:nvSpPr>
        <p:spPr>
          <a:xfrm>
            <a:off x="5059017" y="1371600"/>
            <a:ext cx="6518621" cy="4114800"/>
          </a:xfrm>
        </p:spPr>
        <p:txBody>
          <a:bodyPr/>
          <a:lstStyle/>
          <a:p>
            <a:pPr fontAlgn="auto">
              <a:spcBef>
                <a:spcPts val="0"/>
              </a:spcBef>
              <a:spcAft>
                <a:spcPts val="0"/>
              </a:spcAft>
              <a:buClr>
                <a:srgbClr val="3B88A3"/>
              </a:buClr>
              <a:buFont typeface="Wingdings" panose="05000000000000000000" pitchFamily="2" charset="2"/>
              <a:buChar char="Ø"/>
              <a:defRPr/>
            </a:pPr>
            <a:r>
              <a:rPr lang="en-US" sz="3200" dirty="0">
                <a:solidFill>
                  <a:schemeClr val="bg2">
                    <a:lumMod val="25000"/>
                  </a:schemeClr>
                </a:solidFill>
              </a:rPr>
              <a:t>Congress mandated its use for both prioritization and risk evaluation.</a:t>
            </a:r>
          </a:p>
          <a:p>
            <a:pPr fontAlgn="auto">
              <a:spcBef>
                <a:spcPts val="0"/>
              </a:spcBef>
              <a:spcAft>
                <a:spcPts val="0"/>
              </a:spcAft>
              <a:buClr>
                <a:srgbClr val="3B88A3"/>
              </a:buClr>
              <a:buFont typeface="Wingdings" panose="05000000000000000000" pitchFamily="2" charset="2"/>
              <a:buChar char="Ø"/>
              <a:defRPr/>
            </a:pPr>
            <a:endParaRPr lang="en-US" sz="3200" dirty="0">
              <a:solidFill>
                <a:schemeClr val="bg2">
                  <a:lumMod val="25000"/>
                </a:schemeClr>
              </a:solidFill>
            </a:endParaRPr>
          </a:p>
          <a:p>
            <a:pPr fontAlgn="auto">
              <a:spcBef>
                <a:spcPts val="0"/>
              </a:spcBef>
              <a:spcAft>
                <a:spcPts val="0"/>
              </a:spcAft>
              <a:buClr>
                <a:srgbClr val="3B88A3"/>
              </a:buClr>
              <a:buFont typeface="Wingdings" panose="05000000000000000000" pitchFamily="2" charset="2"/>
              <a:buChar char="Ø"/>
              <a:defRPr/>
            </a:pPr>
            <a:r>
              <a:rPr lang="en-US" sz="3200" dirty="0">
                <a:solidFill>
                  <a:schemeClr val="bg2">
                    <a:lumMod val="25000"/>
                  </a:schemeClr>
                </a:solidFill>
              </a:rPr>
              <a:t>The current version is 12 years old (last updated in 2007).</a:t>
            </a:r>
          </a:p>
          <a:p>
            <a:pPr lvl="1"/>
            <a:endParaRPr lang="en-US" dirty="0"/>
          </a:p>
          <a:p>
            <a:pPr marL="0" indent="0">
              <a:buNone/>
            </a:pPr>
            <a:r>
              <a:rPr lang="en-US" sz="3200" i="1" dirty="0"/>
              <a:t>Does it need updating prior to its use?</a:t>
            </a:r>
          </a:p>
          <a:p>
            <a:endParaRPr lang="en-US" dirty="0"/>
          </a:p>
        </p:txBody>
      </p:sp>
      <p:pic>
        <p:nvPicPr>
          <p:cNvPr id="4" name="Picture 6">
            <a:extLst>
              <a:ext uri="{FF2B5EF4-FFF2-40B4-BE49-F238E27FC236}">
                <a16:creationId xmlns:a16="http://schemas.microsoft.com/office/drawing/2014/main" id="{A4B3D108-CCF8-4BA8-BF01-006EE3E62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09917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E83B922-47D4-454A-9A28-48B9D236CADB}"/>
              </a:ext>
            </a:extLst>
          </p:cNvPr>
          <p:cNvSpPr/>
          <p:nvPr/>
        </p:nvSpPr>
        <p:spPr>
          <a:xfrm>
            <a:off x="0" y="0"/>
            <a:ext cx="4284921" cy="6858000"/>
          </a:xfrm>
          <a:prstGeom prst="rect">
            <a:avLst/>
          </a:prstGeom>
          <a:solidFill>
            <a:srgbClr val="B8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b="1" dirty="0"/>
          </a:p>
        </p:txBody>
      </p:sp>
      <p:sp>
        <p:nvSpPr>
          <p:cNvPr id="2" name="Title 1">
            <a:extLst>
              <a:ext uri="{FF2B5EF4-FFF2-40B4-BE49-F238E27FC236}">
                <a16:creationId xmlns:a16="http://schemas.microsoft.com/office/drawing/2014/main" id="{F5339F3E-D8E6-41BB-8CEF-4E243DF69D10}"/>
              </a:ext>
            </a:extLst>
          </p:cNvPr>
          <p:cNvSpPr>
            <a:spLocks noGrp="1"/>
          </p:cNvSpPr>
          <p:nvPr>
            <p:ph type="title"/>
          </p:nvPr>
        </p:nvSpPr>
        <p:spPr>
          <a:xfrm>
            <a:off x="196047" y="2693504"/>
            <a:ext cx="3892826" cy="1431235"/>
          </a:xfrm>
        </p:spPr>
        <p:txBody>
          <a:bodyPr/>
          <a:lstStyle/>
          <a:p>
            <a:pPr algn="ctr"/>
            <a:r>
              <a:rPr lang="en-US" sz="4000" b="1" dirty="0">
                <a:solidFill>
                  <a:schemeClr val="bg1"/>
                </a:solidFill>
                <a:latin typeface="Calibri" panose="020F0502020204030204" pitchFamily="34" charset="0"/>
                <a:ea typeface="Verdana" panose="020B0604030504040204" pitchFamily="34" charset="0"/>
                <a:cs typeface="+mn-cs"/>
              </a:rPr>
              <a:t>Framework for Metals Assessment</a:t>
            </a:r>
          </a:p>
        </p:txBody>
      </p:sp>
    </p:spTree>
    <p:extLst>
      <p:ext uri="{BB962C8B-B14F-4D97-AF65-F5344CB8AC3E}">
        <p14:creationId xmlns:p14="http://schemas.microsoft.com/office/powerpoint/2010/main" val="326233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a:extLst>
              <a:ext uri="{FF2B5EF4-FFF2-40B4-BE49-F238E27FC236}">
                <a16:creationId xmlns:a16="http://schemas.microsoft.com/office/drawing/2014/main" id="{C795AEB9-BC3E-453A-AD37-0B7526971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000"/>
          <a:stretch>
            <a:fillRect/>
          </a:stretch>
        </p:blipFill>
        <p:spPr bwMode="auto">
          <a:xfrm>
            <a:off x="-12700" y="0"/>
            <a:ext cx="12204700" cy="15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5527008-0DE9-4BD6-A326-872389140683}"/>
              </a:ext>
            </a:extLst>
          </p:cNvPr>
          <p:cNvSpPr>
            <a:spLocks noGrp="1" noChangeArrowheads="1"/>
          </p:cNvSpPr>
          <p:nvPr>
            <p:ph type="title"/>
          </p:nvPr>
        </p:nvSpPr>
        <p:spPr>
          <a:xfrm>
            <a:off x="849718" y="262306"/>
            <a:ext cx="10515600" cy="1325563"/>
          </a:xfrm>
        </p:spPr>
        <p:txBody>
          <a:bodyPr/>
          <a:lstStyle/>
          <a:p>
            <a:pPr algn="ctr">
              <a:defRPr/>
            </a:pPr>
            <a:r>
              <a:rPr lang="en-US" altLang="en-US" sz="4800" dirty="0">
                <a:solidFill>
                  <a:schemeClr val="bg1"/>
                </a:solidFill>
                <a:latin typeface="Calibri" panose="020F0502020204030204" pitchFamily="34" charset="0"/>
                <a:ea typeface="Verdana" panose="020B0604030504040204" pitchFamily="34" charset="0"/>
                <a:cs typeface="+mn-cs"/>
              </a:rPr>
              <a:t>What’s ahead for Congress on PFAS? </a:t>
            </a:r>
          </a:p>
        </p:txBody>
      </p:sp>
      <p:sp>
        <p:nvSpPr>
          <p:cNvPr id="10243" name="Content Placeholder 2">
            <a:extLst>
              <a:ext uri="{FF2B5EF4-FFF2-40B4-BE49-F238E27FC236}">
                <a16:creationId xmlns:a16="http://schemas.microsoft.com/office/drawing/2014/main" id="{4813D014-EE07-4F8C-B721-ED22FF236C92}"/>
              </a:ext>
            </a:extLst>
          </p:cNvPr>
          <p:cNvSpPr>
            <a:spLocks noGrp="1" noChangeArrowheads="1"/>
          </p:cNvSpPr>
          <p:nvPr>
            <p:ph idx="1"/>
          </p:nvPr>
        </p:nvSpPr>
        <p:spPr>
          <a:xfrm>
            <a:off x="506896" y="1751455"/>
            <a:ext cx="11169065" cy="4351338"/>
          </a:xfrm>
        </p:spPr>
        <p:txBody>
          <a:bodyPr/>
          <a:lstStyle/>
          <a:p>
            <a:pPr marL="0" indent="0">
              <a:buNone/>
            </a:pPr>
            <a:r>
              <a:rPr lang="en-US" dirty="0"/>
              <a:t>From Senator </a:t>
            </a:r>
            <a:r>
              <a:rPr lang="en-US" dirty="0" err="1"/>
              <a:t>Barrasso’s</a:t>
            </a:r>
            <a:r>
              <a:rPr lang="en-US" dirty="0"/>
              <a:t> remarks at the March 28, 2019, E&amp;PW Committee hearing on federal response to risks associated with PFAS chemicals:</a:t>
            </a:r>
          </a:p>
          <a:p>
            <a:pPr marL="914400" lvl="2" indent="-457200" eaLnBrk="0" fontAlgn="auto" hangingPunct="0">
              <a:spcBef>
                <a:spcPts val="0"/>
              </a:spcBef>
              <a:spcAft>
                <a:spcPts val="0"/>
              </a:spcAft>
              <a:buClr>
                <a:srgbClr val="3B88A3"/>
              </a:buClr>
              <a:buFont typeface="Wingdings" panose="05000000000000000000" pitchFamily="2" charset="2"/>
              <a:buChar char="Ø"/>
              <a:defRPr/>
            </a:pPr>
            <a:endParaRPr lang="en-US" sz="2400" dirty="0">
              <a:solidFill>
                <a:schemeClr val="bg2">
                  <a:lumMod val="25000"/>
                </a:schemeClr>
              </a:solidFill>
            </a:endParaRPr>
          </a:p>
          <a:p>
            <a:pPr marL="914400" lvl="2" indent="-457200" eaLnBrk="0" fontAlgn="auto" hangingPunct="0">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rPr>
              <a:t>Scientists have found that PFAS breaks down very slowly, if at all, in the natural environment.</a:t>
            </a:r>
          </a:p>
          <a:p>
            <a:pPr marL="914400" lvl="2" indent="-457200" eaLnBrk="0" fontAlgn="auto" hangingPunct="0">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rPr>
              <a:t>They have also found that some accumulate in the human body.</a:t>
            </a:r>
          </a:p>
          <a:p>
            <a:pPr marL="914400" lvl="2" indent="-457200" eaLnBrk="0" fontAlgn="auto" hangingPunct="0">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rPr>
              <a:t>These chemicals travel through water, through air, through soil.</a:t>
            </a:r>
          </a:p>
          <a:p>
            <a:pPr marL="914400" lvl="2" indent="-457200" eaLnBrk="0" fontAlgn="auto" hangingPunct="0">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rPr>
              <a:t>Humans absorb them through ingestion, inhalation, and their skin.</a:t>
            </a:r>
          </a:p>
          <a:p>
            <a:pPr marL="914400" lvl="2" indent="-457200" eaLnBrk="0" fontAlgn="auto" hangingPunct="0">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rPr>
              <a:t>It is estimated that 97 percent of Americans have detectable concentrations of PFAS in their blood.</a:t>
            </a:r>
          </a:p>
          <a:p>
            <a:pPr marL="914400" lvl="2" indent="-457200" eaLnBrk="0" fontAlgn="auto" hangingPunct="0">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rPr>
              <a:t>Scientists believe PFAS are associated with negative health effects, and more research is needed.</a:t>
            </a:r>
          </a:p>
          <a:p>
            <a:pPr fontAlgn="auto">
              <a:spcBef>
                <a:spcPts val="0"/>
              </a:spcBef>
              <a:spcAft>
                <a:spcPts val="0"/>
              </a:spcAft>
              <a:buClr>
                <a:srgbClr val="3B88A3"/>
              </a:buClr>
              <a:buFont typeface="Wingdings" panose="05000000000000000000" pitchFamily="2" charset="2"/>
              <a:buChar char="Ø"/>
              <a:defRPr/>
            </a:pPr>
            <a:endParaRPr lang="en-US" altLang="en-US" sz="2000" dirty="0">
              <a:solidFill>
                <a:schemeClr val="bg2">
                  <a:lumMod val="25000"/>
                </a:schemeClr>
              </a:solidFill>
            </a:endParaRPr>
          </a:p>
          <a:p>
            <a:pPr marL="0" indent="0">
              <a:buNone/>
              <a:defRPr/>
            </a:pPr>
            <a:endParaRPr lang="en-US" altLang="en-US" dirty="0">
              <a:latin typeface="Trebuchet MS" panose="020B0603020202020204" pitchFamily="34" charset="0"/>
            </a:endParaRPr>
          </a:p>
        </p:txBody>
      </p:sp>
      <p:pic>
        <p:nvPicPr>
          <p:cNvPr id="5" name="Picture 6">
            <a:extLst>
              <a:ext uri="{FF2B5EF4-FFF2-40B4-BE49-F238E27FC236}">
                <a16:creationId xmlns:a16="http://schemas.microsoft.com/office/drawing/2014/main" id="{C58EC974-5847-4203-ABFD-37AAE2A2C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8698" y="642302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672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a:extLst>
              <a:ext uri="{FF2B5EF4-FFF2-40B4-BE49-F238E27FC236}">
                <a16:creationId xmlns:a16="http://schemas.microsoft.com/office/drawing/2014/main" id="{C795AEB9-BC3E-453A-AD37-0B7526971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000"/>
          <a:stretch>
            <a:fillRect/>
          </a:stretch>
        </p:blipFill>
        <p:spPr bwMode="auto">
          <a:xfrm>
            <a:off x="-12700" y="0"/>
            <a:ext cx="12204700" cy="15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5527008-0DE9-4BD6-A326-872389140683}"/>
              </a:ext>
            </a:extLst>
          </p:cNvPr>
          <p:cNvSpPr>
            <a:spLocks noGrp="1" noChangeArrowheads="1"/>
          </p:cNvSpPr>
          <p:nvPr>
            <p:ph type="title"/>
          </p:nvPr>
        </p:nvSpPr>
        <p:spPr>
          <a:xfrm>
            <a:off x="849718" y="262306"/>
            <a:ext cx="10515600" cy="1325563"/>
          </a:xfrm>
        </p:spPr>
        <p:txBody>
          <a:bodyPr/>
          <a:lstStyle/>
          <a:p>
            <a:pPr algn="ctr">
              <a:defRPr/>
            </a:pPr>
            <a:r>
              <a:rPr lang="en-US" altLang="en-US" sz="4800" dirty="0">
                <a:solidFill>
                  <a:schemeClr val="bg1"/>
                </a:solidFill>
                <a:latin typeface="Calibri" panose="020F0502020204030204" pitchFamily="34" charset="0"/>
                <a:ea typeface="Verdana" panose="020B0604030504040204" pitchFamily="34" charset="0"/>
                <a:cs typeface="+mn-cs"/>
              </a:rPr>
              <a:t>What’s ahead for Congress on PFAS? </a:t>
            </a:r>
          </a:p>
        </p:txBody>
      </p:sp>
      <p:sp>
        <p:nvSpPr>
          <p:cNvPr id="10243" name="Content Placeholder 2">
            <a:extLst>
              <a:ext uri="{FF2B5EF4-FFF2-40B4-BE49-F238E27FC236}">
                <a16:creationId xmlns:a16="http://schemas.microsoft.com/office/drawing/2014/main" id="{4813D014-EE07-4F8C-B721-ED22FF236C92}"/>
              </a:ext>
            </a:extLst>
          </p:cNvPr>
          <p:cNvSpPr>
            <a:spLocks noGrp="1" noChangeArrowheads="1"/>
          </p:cNvSpPr>
          <p:nvPr>
            <p:ph idx="1"/>
          </p:nvPr>
        </p:nvSpPr>
        <p:spPr>
          <a:xfrm>
            <a:off x="506896" y="1751455"/>
            <a:ext cx="11169065" cy="4351338"/>
          </a:xfrm>
        </p:spPr>
        <p:txBody>
          <a:bodyPr/>
          <a:lstStyle/>
          <a:p>
            <a:pPr marL="457200" indent="-457200" eaLnBrk="0" fontAlgn="auto" hangingPunct="0">
              <a:spcBef>
                <a:spcPts val="0"/>
              </a:spcBef>
              <a:spcAft>
                <a:spcPts val="0"/>
              </a:spcAft>
              <a:buClr>
                <a:srgbClr val="3B88A3"/>
              </a:buClr>
              <a:buFont typeface="Wingdings" panose="05000000000000000000" pitchFamily="2" charset="2"/>
              <a:buChar char="Ø"/>
              <a:defRPr/>
            </a:pPr>
            <a:r>
              <a:rPr lang="en-US" dirty="0">
                <a:solidFill>
                  <a:schemeClr val="bg2">
                    <a:lumMod val="25000"/>
                  </a:schemeClr>
                </a:solidFill>
              </a:rPr>
              <a:t>Congressional PFAS Task Force 	</a:t>
            </a:r>
          </a:p>
          <a:p>
            <a:pPr marL="914400" lvl="1" indent="-457200" eaLnBrk="0" fontAlgn="auto" hangingPunct="0">
              <a:spcBef>
                <a:spcPts val="0"/>
              </a:spcBef>
              <a:spcAft>
                <a:spcPts val="0"/>
              </a:spcAft>
              <a:buClr>
                <a:srgbClr val="3B88A3"/>
              </a:buClr>
              <a:buFont typeface="Wingdings" panose="05000000000000000000" pitchFamily="2" charset="2"/>
              <a:buChar char="Ø"/>
              <a:defRPr/>
            </a:pPr>
            <a:r>
              <a:rPr lang="en-US" dirty="0">
                <a:solidFill>
                  <a:schemeClr val="bg2">
                    <a:lumMod val="25000"/>
                  </a:schemeClr>
                </a:solidFill>
              </a:rPr>
              <a:t>Congressman Dan Kildee (MI-05) and Congressman Brian Fitzpatrick (PA-01) created bipartisan Congressional PFAS Task Force at the start of the 116th Congress. </a:t>
            </a:r>
            <a:br>
              <a:rPr lang="en-US" dirty="0">
                <a:solidFill>
                  <a:schemeClr val="bg2">
                    <a:lumMod val="25000"/>
                  </a:schemeClr>
                </a:solidFill>
              </a:rPr>
            </a:br>
            <a:endParaRPr lang="en-US" sz="1600" dirty="0"/>
          </a:p>
          <a:p>
            <a:pPr marL="457200" indent="-457200" eaLnBrk="0" fontAlgn="auto" hangingPunct="0">
              <a:spcBef>
                <a:spcPts val="0"/>
              </a:spcBef>
              <a:spcAft>
                <a:spcPts val="0"/>
              </a:spcAft>
              <a:buClr>
                <a:srgbClr val="3B88A3"/>
              </a:buClr>
              <a:buFont typeface="Wingdings" panose="05000000000000000000" pitchFamily="2" charset="2"/>
              <a:buChar char="Ø"/>
              <a:defRPr/>
            </a:pPr>
            <a:r>
              <a:rPr lang="en-US" dirty="0">
                <a:solidFill>
                  <a:schemeClr val="bg2">
                    <a:lumMod val="25000"/>
                  </a:schemeClr>
                </a:solidFill>
              </a:rPr>
              <a:t>PFAS Task Force Objectives</a:t>
            </a:r>
          </a:p>
          <a:p>
            <a:pPr marL="914400" lvl="2" indent="-457200" eaLnBrk="0" fontAlgn="auto" hangingPunct="0">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rPr>
              <a:t>Hold informational events to educate Members of Congress and their staff to increase awareness about PFAS chemicals.</a:t>
            </a:r>
          </a:p>
          <a:p>
            <a:pPr marL="914400" lvl="2" indent="-457200" eaLnBrk="0" fontAlgn="auto" hangingPunct="0">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rPr>
              <a:t>Craft legislation to address PFAS contamination.</a:t>
            </a:r>
          </a:p>
          <a:p>
            <a:pPr marL="914400" lvl="2" indent="-457200" eaLnBrk="0" fontAlgn="auto" hangingPunct="0">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rPr>
              <a:t>Meet with congressional leadership, committee chairs and ranking members to ensure PFAS is adequately and more urgently addressed.</a:t>
            </a:r>
          </a:p>
          <a:p>
            <a:pPr marL="914400" lvl="2" indent="-457200" eaLnBrk="0" fontAlgn="auto" hangingPunct="0">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rPr>
              <a:t>Fight for more robust funding through federal appropriations to clean up PFAS contamination.</a:t>
            </a:r>
          </a:p>
          <a:p>
            <a:pPr fontAlgn="auto">
              <a:spcBef>
                <a:spcPts val="0"/>
              </a:spcBef>
              <a:spcAft>
                <a:spcPts val="0"/>
              </a:spcAft>
              <a:buClr>
                <a:srgbClr val="3B88A3"/>
              </a:buClr>
              <a:buFont typeface="Wingdings" panose="05000000000000000000" pitchFamily="2" charset="2"/>
              <a:buChar char="Ø"/>
              <a:defRPr/>
            </a:pPr>
            <a:endParaRPr lang="en-US" altLang="en-US" sz="2000" dirty="0">
              <a:solidFill>
                <a:schemeClr val="bg2">
                  <a:lumMod val="25000"/>
                </a:schemeClr>
              </a:solidFill>
            </a:endParaRPr>
          </a:p>
          <a:p>
            <a:pPr marL="0" indent="0">
              <a:buNone/>
              <a:defRPr/>
            </a:pPr>
            <a:endParaRPr lang="en-US" altLang="en-US" dirty="0">
              <a:latin typeface="Trebuchet MS" panose="020B0603020202020204" pitchFamily="34" charset="0"/>
            </a:endParaRPr>
          </a:p>
        </p:txBody>
      </p:sp>
      <p:pic>
        <p:nvPicPr>
          <p:cNvPr id="5" name="Picture 6">
            <a:extLst>
              <a:ext uri="{FF2B5EF4-FFF2-40B4-BE49-F238E27FC236}">
                <a16:creationId xmlns:a16="http://schemas.microsoft.com/office/drawing/2014/main" id="{C58EC974-5847-4203-ABFD-37AAE2A2C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8698" y="642302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8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a:extLst>
              <a:ext uri="{FF2B5EF4-FFF2-40B4-BE49-F238E27FC236}">
                <a16:creationId xmlns:a16="http://schemas.microsoft.com/office/drawing/2014/main" id="{C795AEB9-BC3E-453A-AD37-0B7526971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000"/>
          <a:stretch>
            <a:fillRect/>
          </a:stretch>
        </p:blipFill>
        <p:spPr bwMode="auto">
          <a:xfrm>
            <a:off x="-12700" y="0"/>
            <a:ext cx="12204700" cy="15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5527008-0DE9-4BD6-A326-872389140683}"/>
              </a:ext>
            </a:extLst>
          </p:cNvPr>
          <p:cNvSpPr>
            <a:spLocks noGrp="1" noChangeArrowheads="1"/>
          </p:cNvSpPr>
          <p:nvPr>
            <p:ph type="title"/>
          </p:nvPr>
        </p:nvSpPr>
        <p:spPr>
          <a:xfrm>
            <a:off x="849718" y="262306"/>
            <a:ext cx="10515600" cy="1325563"/>
          </a:xfrm>
        </p:spPr>
        <p:txBody>
          <a:bodyPr/>
          <a:lstStyle/>
          <a:p>
            <a:pPr algn="ctr">
              <a:defRPr/>
            </a:pPr>
            <a:r>
              <a:rPr lang="en-US" altLang="en-US" sz="4800" dirty="0">
                <a:solidFill>
                  <a:schemeClr val="bg1"/>
                </a:solidFill>
                <a:latin typeface="Calibri" panose="020F0502020204030204" pitchFamily="34" charset="0"/>
                <a:ea typeface="Verdana" panose="020B0604030504040204" pitchFamily="34" charset="0"/>
                <a:cs typeface="+mn-cs"/>
              </a:rPr>
              <a:t>What’s ahead for Congress on PFAS? </a:t>
            </a:r>
          </a:p>
        </p:txBody>
      </p:sp>
      <p:sp>
        <p:nvSpPr>
          <p:cNvPr id="10243" name="Content Placeholder 2">
            <a:extLst>
              <a:ext uri="{FF2B5EF4-FFF2-40B4-BE49-F238E27FC236}">
                <a16:creationId xmlns:a16="http://schemas.microsoft.com/office/drawing/2014/main" id="{4813D014-EE07-4F8C-B721-ED22FF236C92}"/>
              </a:ext>
            </a:extLst>
          </p:cNvPr>
          <p:cNvSpPr>
            <a:spLocks noGrp="1" noChangeArrowheads="1"/>
          </p:cNvSpPr>
          <p:nvPr>
            <p:ph idx="1"/>
          </p:nvPr>
        </p:nvSpPr>
        <p:spPr>
          <a:xfrm>
            <a:off x="506896" y="1751455"/>
            <a:ext cx="11169065" cy="4351338"/>
          </a:xfrm>
        </p:spPr>
        <p:txBody>
          <a:bodyPr/>
          <a:lstStyle/>
          <a:p>
            <a:pPr fontAlgn="auto">
              <a:spcBef>
                <a:spcPts val="0"/>
              </a:spcBef>
              <a:spcAft>
                <a:spcPts val="0"/>
              </a:spcAft>
              <a:buClr>
                <a:srgbClr val="3B88A3"/>
              </a:buClr>
              <a:buFont typeface="Wingdings" panose="05000000000000000000" pitchFamily="2" charset="2"/>
              <a:buChar char="Ø"/>
              <a:defRPr/>
            </a:pPr>
            <a:endParaRPr lang="en-US" altLang="en-US" sz="2000" dirty="0">
              <a:solidFill>
                <a:schemeClr val="bg2">
                  <a:lumMod val="25000"/>
                </a:schemeClr>
              </a:solidFill>
            </a:endParaRPr>
          </a:p>
          <a:p>
            <a:pPr marL="0" indent="0">
              <a:buNone/>
              <a:defRPr/>
            </a:pPr>
            <a:endParaRPr lang="en-US" altLang="en-US" dirty="0">
              <a:latin typeface="Trebuchet MS" panose="020B0603020202020204" pitchFamily="34" charset="0"/>
            </a:endParaRPr>
          </a:p>
        </p:txBody>
      </p:sp>
      <p:pic>
        <p:nvPicPr>
          <p:cNvPr id="5" name="Picture 6">
            <a:extLst>
              <a:ext uri="{FF2B5EF4-FFF2-40B4-BE49-F238E27FC236}">
                <a16:creationId xmlns:a16="http://schemas.microsoft.com/office/drawing/2014/main" id="{C58EC974-5847-4203-ABFD-37AAE2A2C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8698" y="642302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1CCA572-0733-4AAD-9EAA-39B54D4BA6C8}"/>
              </a:ext>
            </a:extLst>
          </p:cNvPr>
          <p:cNvSpPr/>
          <p:nvPr/>
        </p:nvSpPr>
        <p:spPr>
          <a:xfrm>
            <a:off x="437321" y="1869394"/>
            <a:ext cx="11459817" cy="4791055"/>
          </a:xfrm>
          <a:prstGeom prst="rect">
            <a:avLst/>
          </a:prstGeom>
        </p:spPr>
        <p:txBody>
          <a:bodyPr wrap="square">
            <a:spAutoFit/>
          </a:bodyPr>
          <a:lstStyle/>
          <a:p>
            <a:pPr marL="119063" marR="0">
              <a:lnSpc>
                <a:spcPct val="90000"/>
              </a:lnSpc>
              <a:spcBef>
                <a:spcPts val="1000"/>
              </a:spcBef>
            </a:pPr>
            <a:r>
              <a:rPr lang="en-US" sz="2400" i="1" dirty="0">
                <a:latin typeface="+mn-lt"/>
              </a:rPr>
              <a:t>*Note: For some newer bills, titles and bill text have not yet been released</a:t>
            </a:r>
          </a:p>
          <a:p>
            <a:pPr marL="119063" marR="0">
              <a:lnSpc>
                <a:spcPct val="90000"/>
              </a:lnSpc>
              <a:spcBef>
                <a:spcPts val="1000"/>
              </a:spcBef>
            </a:pPr>
            <a:r>
              <a:rPr lang="en-US" sz="2800" b="1" dirty="0">
                <a:latin typeface="+mn-lt"/>
              </a:rPr>
              <a:t>S.1105</a:t>
            </a:r>
            <a:br>
              <a:rPr lang="en-US" sz="2800" dirty="0">
                <a:latin typeface="+mn-lt"/>
              </a:rPr>
            </a:br>
            <a:r>
              <a:rPr lang="en-US" sz="2800" dirty="0">
                <a:latin typeface="+mn-lt"/>
              </a:rPr>
              <a:t>Sponsor: Sen. Jeanne </a:t>
            </a:r>
            <a:r>
              <a:rPr lang="en-US" sz="2800" dirty="0" err="1">
                <a:latin typeface="+mn-lt"/>
              </a:rPr>
              <a:t>Shaheen</a:t>
            </a:r>
            <a:r>
              <a:rPr lang="en-US" sz="2800" dirty="0">
                <a:latin typeface="+mn-lt"/>
              </a:rPr>
              <a:t>, [D-NH]</a:t>
            </a:r>
            <a:br>
              <a:rPr lang="en-US" sz="2800" dirty="0">
                <a:latin typeface="+mn-lt"/>
              </a:rPr>
            </a:br>
            <a:r>
              <a:rPr lang="en-US" sz="2800" dirty="0"/>
              <a:t>Introduced 04/10/2019</a:t>
            </a:r>
            <a:endParaRPr lang="en-US" sz="2800" dirty="0">
              <a:latin typeface="+mn-lt"/>
            </a:endParaRPr>
          </a:p>
          <a:p>
            <a:pPr marR="0" lvl="2" indent="-457200" fontAlgn="auto">
              <a:lnSpc>
                <a:spcPct val="90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latin typeface="+mn-lt"/>
              </a:rPr>
              <a:t>Requires the Secretary of Veterans Affairs to establish and maintain a registry for certain individuals who may have been exposed to per- and polyfluoroalkyl substances due to the environmental release of aqueous film-forming foam on military installations.</a:t>
            </a:r>
            <a:br>
              <a:rPr lang="en-US" sz="2400" dirty="0">
                <a:solidFill>
                  <a:schemeClr val="bg2">
                    <a:lumMod val="25000"/>
                  </a:schemeClr>
                </a:solidFill>
                <a:latin typeface="+mn-lt"/>
              </a:rPr>
            </a:br>
            <a:endParaRPr lang="en-US" sz="2400" dirty="0">
              <a:solidFill>
                <a:schemeClr val="bg2">
                  <a:lumMod val="25000"/>
                </a:schemeClr>
              </a:solidFill>
              <a:latin typeface="+mn-lt"/>
            </a:endParaRPr>
          </a:p>
          <a:p>
            <a:pPr marL="119063" lvl="2" fontAlgn="auto">
              <a:lnSpc>
                <a:spcPct val="90000"/>
              </a:lnSpc>
              <a:spcBef>
                <a:spcPts val="0"/>
              </a:spcBef>
              <a:spcAft>
                <a:spcPts val="0"/>
              </a:spcAft>
              <a:buClr>
                <a:srgbClr val="3B88A3"/>
              </a:buClr>
              <a:defRPr/>
            </a:pPr>
            <a:r>
              <a:rPr lang="en-US" sz="2800" b="1" dirty="0">
                <a:latin typeface="+mn-lt"/>
              </a:rPr>
              <a:t>H.R.2195</a:t>
            </a:r>
            <a:br>
              <a:rPr lang="en-US" sz="2800" dirty="0">
                <a:latin typeface="+mn-lt"/>
              </a:rPr>
            </a:br>
            <a:r>
              <a:rPr lang="en-US" sz="2800" dirty="0">
                <a:latin typeface="+mn-lt"/>
              </a:rPr>
              <a:t>Sponsor: Rep. Chris Pappas, [D-NH-1] </a:t>
            </a:r>
          </a:p>
          <a:p>
            <a:pPr marL="119063" lvl="2" fontAlgn="auto">
              <a:lnSpc>
                <a:spcPct val="90000"/>
              </a:lnSpc>
              <a:spcBef>
                <a:spcPts val="0"/>
              </a:spcBef>
              <a:spcAft>
                <a:spcPts val="0"/>
              </a:spcAft>
              <a:buClr>
                <a:srgbClr val="3B88A3"/>
              </a:buClr>
              <a:defRPr/>
            </a:pPr>
            <a:r>
              <a:rPr lang="en-US" sz="2800" dirty="0"/>
              <a:t>Introduced 04/10/2019</a:t>
            </a:r>
            <a:br>
              <a:rPr lang="en-US" sz="2800" dirty="0">
                <a:latin typeface="+mn-lt"/>
              </a:rPr>
            </a:br>
            <a:r>
              <a:rPr lang="en-US" dirty="0">
                <a:latin typeface="Times New Roman" panose="02020603050405020304" pitchFamily="18" charset="0"/>
                <a:ea typeface="Cambria" panose="02040503050406030204" pitchFamily="18" charset="0"/>
                <a:cs typeface="Times New Roman" panose="02020603050405020304" pitchFamily="18" charset="0"/>
              </a:rPr>
              <a:t> </a:t>
            </a: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91418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a:extLst>
              <a:ext uri="{FF2B5EF4-FFF2-40B4-BE49-F238E27FC236}">
                <a16:creationId xmlns:a16="http://schemas.microsoft.com/office/drawing/2014/main" id="{C795AEB9-BC3E-453A-AD37-0B7526971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000"/>
          <a:stretch>
            <a:fillRect/>
          </a:stretch>
        </p:blipFill>
        <p:spPr bwMode="auto">
          <a:xfrm>
            <a:off x="-12700" y="0"/>
            <a:ext cx="12204700" cy="15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5527008-0DE9-4BD6-A326-872389140683}"/>
              </a:ext>
            </a:extLst>
          </p:cNvPr>
          <p:cNvSpPr>
            <a:spLocks noGrp="1" noChangeArrowheads="1"/>
          </p:cNvSpPr>
          <p:nvPr>
            <p:ph type="title"/>
          </p:nvPr>
        </p:nvSpPr>
        <p:spPr>
          <a:xfrm>
            <a:off x="849718" y="262306"/>
            <a:ext cx="10515600" cy="1325563"/>
          </a:xfrm>
        </p:spPr>
        <p:txBody>
          <a:bodyPr/>
          <a:lstStyle/>
          <a:p>
            <a:pPr algn="ctr">
              <a:defRPr/>
            </a:pPr>
            <a:r>
              <a:rPr lang="en-US" altLang="en-US" sz="4800" dirty="0">
                <a:solidFill>
                  <a:schemeClr val="bg1"/>
                </a:solidFill>
                <a:latin typeface="Calibri" panose="020F0502020204030204" pitchFamily="34" charset="0"/>
                <a:ea typeface="Verdana" panose="020B0604030504040204" pitchFamily="34" charset="0"/>
                <a:cs typeface="+mn-cs"/>
              </a:rPr>
              <a:t>What’s ahead for Congress on PFAS? </a:t>
            </a:r>
          </a:p>
        </p:txBody>
      </p:sp>
      <p:sp>
        <p:nvSpPr>
          <p:cNvPr id="10243" name="Content Placeholder 2">
            <a:extLst>
              <a:ext uri="{FF2B5EF4-FFF2-40B4-BE49-F238E27FC236}">
                <a16:creationId xmlns:a16="http://schemas.microsoft.com/office/drawing/2014/main" id="{4813D014-EE07-4F8C-B721-ED22FF236C92}"/>
              </a:ext>
            </a:extLst>
          </p:cNvPr>
          <p:cNvSpPr>
            <a:spLocks noGrp="1" noChangeArrowheads="1"/>
          </p:cNvSpPr>
          <p:nvPr>
            <p:ph idx="1"/>
          </p:nvPr>
        </p:nvSpPr>
        <p:spPr>
          <a:xfrm>
            <a:off x="506896" y="1751455"/>
            <a:ext cx="11169065" cy="4351338"/>
          </a:xfrm>
        </p:spPr>
        <p:txBody>
          <a:bodyPr/>
          <a:lstStyle/>
          <a:p>
            <a:pPr fontAlgn="auto">
              <a:spcBef>
                <a:spcPts val="0"/>
              </a:spcBef>
              <a:spcAft>
                <a:spcPts val="0"/>
              </a:spcAft>
              <a:buClr>
                <a:srgbClr val="3B88A3"/>
              </a:buClr>
              <a:buFont typeface="Wingdings" panose="05000000000000000000" pitchFamily="2" charset="2"/>
              <a:buChar char="Ø"/>
              <a:defRPr/>
            </a:pPr>
            <a:endParaRPr lang="en-US" altLang="en-US" sz="2000" dirty="0">
              <a:solidFill>
                <a:schemeClr val="bg2">
                  <a:lumMod val="25000"/>
                </a:schemeClr>
              </a:solidFill>
            </a:endParaRPr>
          </a:p>
          <a:p>
            <a:pPr marL="0" indent="0">
              <a:buNone/>
              <a:defRPr/>
            </a:pPr>
            <a:endParaRPr lang="en-US" altLang="en-US" dirty="0">
              <a:latin typeface="Trebuchet MS" panose="020B0603020202020204" pitchFamily="34" charset="0"/>
            </a:endParaRPr>
          </a:p>
        </p:txBody>
      </p:sp>
      <p:pic>
        <p:nvPicPr>
          <p:cNvPr id="5" name="Picture 6">
            <a:extLst>
              <a:ext uri="{FF2B5EF4-FFF2-40B4-BE49-F238E27FC236}">
                <a16:creationId xmlns:a16="http://schemas.microsoft.com/office/drawing/2014/main" id="{C58EC974-5847-4203-ABFD-37AAE2A2C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8698" y="642302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7D1411D-0644-46B4-85F5-EAD568CF425E}"/>
              </a:ext>
            </a:extLst>
          </p:cNvPr>
          <p:cNvSpPr/>
          <p:nvPr/>
        </p:nvSpPr>
        <p:spPr>
          <a:xfrm>
            <a:off x="288236" y="1755073"/>
            <a:ext cx="11509512" cy="4468916"/>
          </a:xfrm>
          <a:prstGeom prst="rect">
            <a:avLst/>
          </a:prstGeom>
        </p:spPr>
        <p:txBody>
          <a:bodyPr wrap="square">
            <a:spAutoFit/>
          </a:bodyPr>
          <a:lstStyle/>
          <a:p>
            <a:pPr marL="228600" marR="0">
              <a:lnSpc>
                <a:spcPct val="90000"/>
              </a:lnSpc>
              <a:spcBef>
                <a:spcPts val="0"/>
              </a:spcBef>
              <a:spcAft>
                <a:spcPts val="0"/>
              </a:spcAft>
            </a:pPr>
            <a:r>
              <a:rPr lang="en-US" sz="2800" b="1" dirty="0">
                <a:latin typeface="+mn-lt"/>
              </a:rPr>
              <a:t>S.1023 </a:t>
            </a:r>
          </a:p>
          <a:p>
            <a:pPr marL="228600" marR="0">
              <a:lnSpc>
                <a:spcPct val="90000"/>
              </a:lnSpc>
              <a:spcBef>
                <a:spcPts val="0"/>
              </a:spcBef>
              <a:spcAft>
                <a:spcPts val="0"/>
              </a:spcAft>
            </a:pPr>
            <a:r>
              <a:rPr lang="en-US" sz="2800" dirty="0">
                <a:latin typeface="+mn-lt"/>
              </a:rPr>
              <a:t>Sponsor: Sen. Debbie Stabenow, [D-MI]</a:t>
            </a:r>
          </a:p>
          <a:p>
            <a:pPr marL="228600">
              <a:lnSpc>
                <a:spcPct val="90000"/>
              </a:lnSpc>
              <a:spcBef>
                <a:spcPts val="0"/>
              </a:spcBef>
              <a:spcAft>
                <a:spcPts val="0"/>
              </a:spcAft>
            </a:pPr>
            <a:r>
              <a:rPr lang="en-US" sz="2800" dirty="0">
                <a:latin typeface="+mn-lt"/>
              </a:rPr>
              <a:t>Introduced 04/03/2019</a:t>
            </a:r>
          </a:p>
          <a:p>
            <a:pPr marL="914400" lvl="3" indent="-457200" fontAlgn="auto">
              <a:lnSpc>
                <a:spcPct val="90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latin typeface="+mn-lt"/>
              </a:rPr>
              <a:t>Amends title 38, United States Code, to furnish hospital care and medical services to veterans, members of the reserve components of the Armed Forces, and dependents who were stationed at military installations at which they were exposed to PFOA or other PFAS to provide for a presumption of service connection for those veterans and members of the reserve components, and for other purposes.</a:t>
            </a:r>
          </a:p>
          <a:p>
            <a:pPr marL="228600" marR="0">
              <a:lnSpc>
                <a:spcPct val="90000"/>
              </a:lnSpc>
              <a:spcBef>
                <a:spcPts val="0"/>
              </a:spcBef>
              <a:spcAft>
                <a:spcPts val="0"/>
              </a:spcAft>
            </a:pPr>
            <a:r>
              <a:rPr lang="en-US" sz="2800" dirty="0">
                <a:latin typeface="+mn-lt"/>
              </a:rPr>
              <a:t> </a:t>
            </a:r>
          </a:p>
          <a:p>
            <a:pPr marL="228600" marR="0">
              <a:lnSpc>
                <a:spcPct val="90000"/>
              </a:lnSpc>
              <a:spcBef>
                <a:spcPts val="0"/>
              </a:spcBef>
              <a:spcAft>
                <a:spcPts val="0"/>
              </a:spcAft>
            </a:pPr>
            <a:r>
              <a:rPr lang="en-US" sz="2800" b="1" dirty="0">
                <a:latin typeface="+mn-lt"/>
              </a:rPr>
              <a:t>H.R.2102 </a:t>
            </a:r>
          </a:p>
          <a:p>
            <a:pPr marL="228600" marR="0">
              <a:lnSpc>
                <a:spcPct val="90000"/>
              </a:lnSpc>
              <a:spcBef>
                <a:spcPts val="0"/>
              </a:spcBef>
              <a:spcAft>
                <a:spcPts val="0"/>
              </a:spcAft>
            </a:pPr>
            <a:r>
              <a:rPr lang="en-US" sz="2800" dirty="0">
                <a:latin typeface="+mn-lt"/>
              </a:rPr>
              <a:t>Sponsor: Rep. Daniel Kildee, [D-MI-5]</a:t>
            </a:r>
          </a:p>
          <a:p>
            <a:pPr marL="228600">
              <a:lnSpc>
                <a:spcPct val="90000"/>
              </a:lnSpc>
              <a:spcBef>
                <a:spcPts val="0"/>
              </a:spcBef>
              <a:spcAft>
                <a:spcPts val="0"/>
              </a:spcAft>
            </a:pPr>
            <a:r>
              <a:rPr lang="en-US" sz="2800" dirty="0"/>
              <a:t>Introduced 04/04/2019</a:t>
            </a:r>
          </a:p>
        </p:txBody>
      </p:sp>
    </p:spTree>
    <p:extLst>
      <p:ext uri="{BB962C8B-B14F-4D97-AF65-F5344CB8AC3E}">
        <p14:creationId xmlns:p14="http://schemas.microsoft.com/office/powerpoint/2010/main" val="1290927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a:extLst>
              <a:ext uri="{FF2B5EF4-FFF2-40B4-BE49-F238E27FC236}">
                <a16:creationId xmlns:a16="http://schemas.microsoft.com/office/drawing/2014/main" id="{C795AEB9-BC3E-453A-AD37-0B7526971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000"/>
          <a:stretch>
            <a:fillRect/>
          </a:stretch>
        </p:blipFill>
        <p:spPr bwMode="auto">
          <a:xfrm>
            <a:off x="-12700" y="0"/>
            <a:ext cx="12204700" cy="15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5527008-0DE9-4BD6-A326-872389140683}"/>
              </a:ext>
            </a:extLst>
          </p:cNvPr>
          <p:cNvSpPr>
            <a:spLocks noGrp="1" noChangeArrowheads="1"/>
          </p:cNvSpPr>
          <p:nvPr>
            <p:ph type="title"/>
          </p:nvPr>
        </p:nvSpPr>
        <p:spPr>
          <a:xfrm>
            <a:off x="849718" y="262306"/>
            <a:ext cx="10515600" cy="1325563"/>
          </a:xfrm>
        </p:spPr>
        <p:txBody>
          <a:bodyPr/>
          <a:lstStyle/>
          <a:p>
            <a:pPr algn="ctr">
              <a:defRPr/>
            </a:pPr>
            <a:r>
              <a:rPr lang="en-US" altLang="en-US" sz="4800" dirty="0">
                <a:solidFill>
                  <a:schemeClr val="bg1"/>
                </a:solidFill>
                <a:latin typeface="Calibri" panose="020F0502020204030204" pitchFamily="34" charset="0"/>
                <a:ea typeface="Verdana" panose="020B0604030504040204" pitchFamily="34" charset="0"/>
                <a:cs typeface="+mn-cs"/>
              </a:rPr>
              <a:t>What’s ahead for Congress on PFAS? </a:t>
            </a:r>
          </a:p>
        </p:txBody>
      </p:sp>
      <p:sp>
        <p:nvSpPr>
          <p:cNvPr id="10243" name="Content Placeholder 2">
            <a:extLst>
              <a:ext uri="{FF2B5EF4-FFF2-40B4-BE49-F238E27FC236}">
                <a16:creationId xmlns:a16="http://schemas.microsoft.com/office/drawing/2014/main" id="{4813D014-EE07-4F8C-B721-ED22FF236C92}"/>
              </a:ext>
            </a:extLst>
          </p:cNvPr>
          <p:cNvSpPr>
            <a:spLocks noGrp="1" noChangeArrowheads="1"/>
          </p:cNvSpPr>
          <p:nvPr>
            <p:ph idx="1"/>
          </p:nvPr>
        </p:nvSpPr>
        <p:spPr>
          <a:xfrm>
            <a:off x="506896" y="1751455"/>
            <a:ext cx="11169065" cy="4351338"/>
          </a:xfrm>
        </p:spPr>
        <p:txBody>
          <a:bodyPr/>
          <a:lstStyle/>
          <a:p>
            <a:pPr fontAlgn="auto">
              <a:spcBef>
                <a:spcPts val="0"/>
              </a:spcBef>
              <a:spcAft>
                <a:spcPts val="0"/>
              </a:spcAft>
              <a:buClr>
                <a:srgbClr val="3B88A3"/>
              </a:buClr>
              <a:buFont typeface="Wingdings" panose="05000000000000000000" pitchFamily="2" charset="2"/>
              <a:buChar char="Ø"/>
              <a:defRPr/>
            </a:pPr>
            <a:endParaRPr lang="en-US" altLang="en-US" sz="2000" dirty="0">
              <a:solidFill>
                <a:schemeClr val="bg2">
                  <a:lumMod val="25000"/>
                </a:schemeClr>
              </a:solidFill>
            </a:endParaRPr>
          </a:p>
          <a:p>
            <a:pPr marL="0" indent="0">
              <a:buNone/>
              <a:defRPr/>
            </a:pPr>
            <a:endParaRPr lang="en-US" altLang="en-US" dirty="0">
              <a:latin typeface="Trebuchet MS" panose="020B0603020202020204" pitchFamily="34" charset="0"/>
            </a:endParaRPr>
          </a:p>
        </p:txBody>
      </p:sp>
      <p:pic>
        <p:nvPicPr>
          <p:cNvPr id="5" name="Picture 6">
            <a:extLst>
              <a:ext uri="{FF2B5EF4-FFF2-40B4-BE49-F238E27FC236}">
                <a16:creationId xmlns:a16="http://schemas.microsoft.com/office/drawing/2014/main" id="{C58EC974-5847-4203-ABFD-37AAE2A2C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8698" y="642302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41B2AE4-D6C4-4CE2-BED2-1E6064FC64C2}"/>
              </a:ext>
            </a:extLst>
          </p:cNvPr>
          <p:cNvSpPr/>
          <p:nvPr/>
        </p:nvSpPr>
        <p:spPr>
          <a:xfrm>
            <a:off x="277091" y="1997931"/>
            <a:ext cx="11570352" cy="3471720"/>
          </a:xfrm>
          <a:prstGeom prst="rect">
            <a:avLst/>
          </a:prstGeom>
        </p:spPr>
        <p:txBody>
          <a:bodyPr wrap="square">
            <a:spAutoFit/>
          </a:bodyPr>
          <a:lstStyle/>
          <a:p>
            <a:pPr marL="228600" marR="0">
              <a:lnSpc>
                <a:spcPct val="90000"/>
              </a:lnSpc>
              <a:spcBef>
                <a:spcPts val="0"/>
              </a:spcBef>
              <a:spcAft>
                <a:spcPts val="0"/>
              </a:spcAft>
            </a:pPr>
            <a:r>
              <a:rPr lang="en-US" sz="2800" b="1" dirty="0">
                <a:latin typeface="+mn-lt"/>
              </a:rPr>
              <a:t>S.950: PFAS Detection Act of 2019</a:t>
            </a:r>
          </a:p>
          <a:p>
            <a:pPr marL="228600" marR="0">
              <a:lnSpc>
                <a:spcPct val="90000"/>
              </a:lnSpc>
              <a:spcBef>
                <a:spcPts val="0"/>
              </a:spcBef>
              <a:spcAft>
                <a:spcPts val="0"/>
              </a:spcAft>
            </a:pPr>
            <a:r>
              <a:rPr lang="en-US" sz="2800" dirty="0">
                <a:latin typeface="+mn-lt"/>
              </a:rPr>
              <a:t>Sponsor: Sen. Debbie Stabenow, [D-MI]</a:t>
            </a:r>
          </a:p>
          <a:p>
            <a:pPr marL="228600">
              <a:lnSpc>
                <a:spcPct val="90000"/>
              </a:lnSpc>
              <a:spcBef>
                <a:spcPts val="0"/>
              </a:spcBef>
              <a:spcAft>
                <a:spcPts val="0"/>
              </a:spcAft>
            </a:pPr>
            <a:r>
              <a:rPr lang="en-US" sz="2800" dirty="0"/>
              <a:t>Introduced 03/28/2019 </a:t>
            </a:r>
          </a:p>
          <a:p>
            <a:pPr marL="914400" marR="0" lvl="3" indent="-457200" fontAlgn="auto">
              <a:lnSpc>
                <a:spcPct val="90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latin typeface="+mn-lt"/>
              </a:rPr>
              <a:t>Requires the Director of the United States Geological Survey to perform a nationwide survey of </a:t>
            </a:r>
            <a:r>
              <a:rPr lang="en-US" sz="2400" dirty="0" err="1">
                <a:solidFill>
                  <a:schemeClr val="bg2">
                    <a:lumMod val="25000"/>
                  </a:schemeClr>
                </a:solidFill>
                <a:latin typeface="+mn-lt"/>
              </a:rPr>
              <a:t>perfluorinated</a:t>
            </a:r>
            <a:r>
              <a:rPr lang="en-US" sz="2400" dirty="0">
                <a:solidFill>
                  <a:schemeClr val="bg2">
                    <a:lumMod val="25000"/>
                  </a:schemeClr>
                </a:solidFill>
                <a:latin typeface="+mn-lt"/>
              </a:rPr>
              <a:t> compounds, and for other purposes.</a:t>
            </a:r>
          </a:p>
          <a:p>
            <a:pPr marL="685800" marR="0">
              <a:lnSpc>
                <a:spcPct val="90000"/>
              </a:lnSpc>
              <a:spcBef>
                <a:spcPts val="0"/>
              </a:spcBef>
              <a:spcAft>
                <a:spcPts val="0"/>
              </a:spcAft>
            </a:pPr>
            <a:r>
              <a:rPr lang="en-US" sz="2800" dirty="0">
                <a:latin typeface="+mn-lt"/>
              </a:rPr>
              <a:t> </a:t>
            </a:r>
          </a:p>
          <a:p>
            <a:pPr marL="228600" marR="0">
              <a:lnSpc>
                <a:spcPct val="90000"/>
              </a:lnSpc>
              <a:spcBef>
                <a:spcPts val="0"/>
              </a:spcBef>
              <a:spcAft>
                <a:spcPts val="0"/>
              </a:spcAft>
            </a:pPr>
            <a:r>
              <a:rPr lang="en-US" sz="2800" b="1" dirty="0">
                <a:latin typeface="+mn-lt"/>
              </a:rPr>
              <a:t>H.R.1976</a:t>
            </a:r>
          </a:p>
          <a:p>
            <a:pPr marL="228600" marR="0">
              <a:lnSpc>
                <a:spcPct val="90000"/>
              </a:lnSpc>
              <a:spcBef>
                <a:spcPts val="0"/>
              </a:spcBef>
              <a:spcAft>
                <a:spcPts val="0"/>
              </a:spcAft>
            </a:pPr>
            <a:r>
              <a:rPr lang="en-US" sz="2800" dirty="0">
                <a:latin typeface="+mn-lt"/>
              </a:rPr>
              <a:t>Sponsor: Rep. Daniel Kildee, [D-MI-5] </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a:p>
            <a:pPr marL="228600">
              <a:lnSpc>
                <a:spcPct val="90000"/>
              </a:lnSpc>
              <a:spcBef>
                <a:spcPts val="0"/>
              </a:spcBef>
              <a:spcAft>
                <a:spcPts val="0"/>
              </a:spcAft>
            </a:pPr>
            <a:r>
              <a:rPr lang="en-US" sz="2800" dirty="0"/>
              <a:t>Introduced 03/28/2019</a:t>
            </a:r>
          </a:p>
        </p:txBody>
      </p:sp>
    </p:spTree>
    <p:extLst>
      <p:ext uri="{BB962C8B-B14F-4D97-AF65-F5344CB8AC3E}">
        <p14:creationId xmlns:p14="http://schemas.microsoft.com/office/powerpoint/2010/main" val="2374333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a:extLst>
              <a:ext uri="{FF2B5EF4-FFF2-40B4-BE49-F238E27FC236}">
                <a16:creationId xmlns:a16="http://schemas.microsoft.com/office/drawing/2014/main" id="{C795AEB9-BC3E-453A-AD37-0B7526971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000"/>
          <a:stretch>
            <a:fillRect/>
          </a:stretch>
        </p:blipFill>
        <p:spPr bwMode="auto">
          <a:xfrm>
            <a:off x="-12700" y="0"/>
            <a:ext cx="12204700" cy="15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5527008-0DE9-4BD6-A326-872389140683}"/>
              </a:ext>
            </a:extLst>
          </p:cNvPr>
          <p:cNvSpPr>
            <a:spLocks noGrp="1" noChangeArrowheads="1"/>
          </p:cNvSpPr>
          <p:nvPr>
            <p:ph type="title"/>
          </p:nvPr>
        </p:nvSpPr>
        <p:spPr>
          <a:xfrm>
            <a:off x="849718" y="262306"/>
            <a:ext cx="10515600" cy="1325563"/>
          </a:xfrm>
        </p:spPr>
        <p:txBody>
          <a:bodyPr/>
          <a:lstStyle/>
          <a:p>
            <a:pPr algn="ctr">
              <a:defRPr/>
            </a:pPr>
            <a:r>
              <a:rPr lang="en-US" altLang="en-US" sz="4800" dirty="0">
                <a:solidFill>
                  <a:schemeClr val="bg1"/>
                </a:solidFill>
                <a:latin typeface="Calibri" panose="020F0502020204030204" pitchFamily="34" charset="0"/>
                <a:ea typeface="Verdana" panose="020B0604030504040204" pitchFamily="34" charset="0"/>
                <a:cs typeface="+mn-cs"/>
              </a:rPr>
              <a:t>What’s ahead for Congress on PFAS? </a:t>
            </a:r>
          </a:p>
        </p:txBody>
      </p:sp>
      <p:sp>
        <p:nvSpPr>
          <p:cNvPr id="10243" name="Content Placeholder 2">
            <a:extLst>
              <a:ext uri="{FF2B5EF4-FFF2-40B4-BE49-F238E27FC236}">
                <a16:creationId xmlns:a16="http://schemas.microsoft.com/office/drawing/2014/main" id="{4813D014-EE07-4F8C-B721-ED22FF236C92}"/>
              </a:ext>
            </a:extLst>
          </p:cNvPr>
          <p:cNvSpPr>
            <a:spLocks noGrp="1" noChangeArrowheads="1"/>
          </p:cNvSpPr>
          <p:nvPr>
            <p:ph idx="1"/>
          </p:nvPr>
        </p:nvSpPr>
        <p:spPr>
          <a:xfrm>
            <a:off x="506896" y="1751455"/>
            <a:ext cx="11169065" cy="4351338"/>
          </a:xfrm>
        </p:spPr>
        <p:txBody>
          <a:bodyPr/>
          <a:lstStyle/>
          <a:p>
            <a:pPr fontAlgn="auto">
              <a:spcBef>
                <a:spcPts val="0"/>
              </a:spcBef>
              <a:spcAft>
                <a:spcPts val="0"/>
              </a:spcAft>
              <a:buClr>
                <a:srgbClr val="3B88A3"/>
              </a:buClr>
              <a:buFont typeface="Wingdings" panose="05000000000000000000" pitchFamily="2" charset="2"/>
              <a:buChar char="Ø"/>
              <a:defRPr/>
            </a:pPr>
            <a:endParaRPr lang="en-US" altLang="en-US" sz="2000" dirty="0">
              <a:solidFill>
                <a:schemeClr val="bg2">
                  <a:lumMod val="25000"/>
                </a:schemeClr>
              </a:solidFill>
            </a:endParaRPr>
          </a:p>
          <a:p>
            <a:pPr marL="0" indent="0">
              <a:buNone/>
              <a:defRPr/>
            </a:pPr>
            <a:endParaRPr lang="en-US" altLang="en-US" dirty="0">
              <a:latin typeface="Trebuchet MS" panose="020B0603020202020204" pitchFamily="34" charset="0"/>
            </a:endParaRPr>
          </a:p>
        </p:txBody>
      </p:sp>
      <p:pic>
        <p:nvPicPr>
          <p:cNvPr id="5" name="Picture 6">
            <a:extLst>
              <a:ext uri="{FF2B5EF4-FFF2-40B4-BE49-F238E27FC236}">
                <a16:creationId xmlns:a16="http://schemas.microsoft.com/office/drawing/2014/main" id="{C58EC974-5847-4203-ABFD-37AAE2A2C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8698" y="642302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41B2AE4-D6C4-4CE2-BED2-1E6064FC64C2}"/>
              </a:ext>
            </a:extLst>
          </p:cNvPr>
          <p:cNvSpPr/>
          <p:nvPr/>
        </p:nvSpPr>
        <p:spPr>
          <a:xfrm>
            <a:off x="277091" y="1997931"/>
            <a:ext cx="11570352" cy="3804118"/>
          </a:xfrm>
          <a:prstGeom prst="rect">
            <a:avLst/>
          </a:prstGeom>
        </p:spPr>
        <p:txBody>
          <a:bodyPr wrap="square">
            <a:spAutoFit/>
          </a:bodyPr>
          <a:lstStyle/>
          <a:p>
            <a:pPr marL="228600" marR="0">
              <a:lnSpc>
                <a:spcPct val="90000"/>
              </a:lnSpc>
              <a:spcBef>
                <a:spcPts val="0"/>
              </a:spcBef>
              <a:spcAft>
                <a:spcPts val="0"/>
              </a:spcAft>
            </a:pPr>
            <a:r>
              <a:rPr lang="en-US" sz="2800" b="1" dirty="0">
                <a:latin typeface="+mn-lt"/>
              </a:rPr>
              <a:t>S.858: Protecting Military Firefighters from PFAS Act</a:t>
            </a:r>
          </a:p>
          <a:p>
            <a:pPr marL="228600" marR="0">
              <a:lnSpc>
                <a:spcPct val="90000"/>
              </a:lnSpc>
              <a:spcBef>
                <a:spcPts val="0"/>
              </a:spcBef>
              <a:spcAft>
                <a:spcPts val="0"/>
              </a:spcAft>
            </a:pPr>
            <a:r>
              <a:rPr lang="en-US" sz="2800" dirty="0">
                <a:latin typeface="+mn-lt"/>
              </a:rPr>
              <a:t>Sponsor: Sen. Jeanne </a:t>
            </a:r>
            <a:r>
              <a:rPr lang="en-US" sz="2800" dirty="0" err="1">
                <a:latin typeface="+mn-lt"/>
              </a:rPr>
              <a:t>Shaheen</a:t>
            </a:r>
            <a:r>
              <a:rPr lang="en-US" sz="2800" dirty="0">
                <a:latin typeface="+mn-lt"/>
              </a:rPr>
              <a:t>, [D-NH]</a:t>
            </a:r>
          </a:p>
          <a:p>
            <a:pPr marL="228600">
              <a:lnSpc>
                <a:spcPct val="90000"/>
              </a:lnSpc>
              <a:spcBef>
                <a:spcPts val="0"/>
              </a:spcBef>
              <a:spcAft>
                <a:spcPts val="0"/>
              </a:spcAft>
            </a:pPr>
            <a:r>
              <a:rPr lang="en-US" sz="2800" dirty="0"/>
              <a:t>Introduced 03/25/2019</a:t>
            </a:r>
          </a:p>
          <a:p>
            <a:pPr marL="914400" marR="0" lvl="3" indent="-457200" fontAlgn="auto">
              <a:lnSpc>
                <a:spcPct val="90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latin typeface="+mn-lt"/>
              </a:rPr>
              <a:t>Requires the Secretary of Defense to provide blood testing for firefighters of the Department of Defense to determine potential exposure to PFAS, and for other purposes.</a:t>
            </a:r>
          </a:p>
          <a:p>
            <a:pPr marL="228600" marR="0">
              <a:lnSpc>
                <a:spcPct val="90000"/>
              </a:lnSpc>
              <a:spcBef>
                <a:spcPts val="0"/>
              </a:spcBef>
              <a:spcAft>
                <a:spcPts val="0"/>
              </a:spcAft>
            </a:pPr>
            <a:r>
              <a:rPr lang="en-US" sz="2800" dirty="0">
                <a:latin typeface="+mn-lt"/>
              </a:rPr>
              <a:t> </a:t>
            </a:r>
          </a:p>
          <a:p>
            <a:pPr marL="228600" marR="0">
              <a:lnSpc>
                <a:spcPct val="90000"/>
              </a:lnSpc>
              <a:spcBef>
                <a:spcPts val="0"/>
              </a:spcBef>
              <a:spcAft>
                <a:spcPts val="0"/>
              </a:spcAft>
            </a:pPr>
            <a:r>
              <a:rPr lang="en-US" sz="2800" b="1" dirty="0">
                <a:latin typeface="+mn-lt"/>
              </a:rPr>
              <a:t>H.R. 1863</a:t>
            </a:r>
          </a:p>
          <a:p>
            <a:pPr marL="228600" marR="0">
              <a:lnSpc>
                <a:spcPct val="90000"/>
              </a:lnSpc>
              <a:spcBef>
                <a:spcPts val="0"/>
              </a:spcBef>
              <a:spcAft>
                <a:spcPts val="0"/>
              </a:spcAft>
            </a:pPr>
            <a:r>
              <a:rPr lang="en-US" sz="2800" dirty="0">
                <a:latin typeface="+mn-lt"/>
              </a:rPr>
              <a:t>Sponsor: Rep. Donald Norcross, [D-NJ-1]</a:t>
            </a:r>
          </a:p>
          <a:p>
            <a:pPr marL="228600">
              <a:lnSpc>
                <a:spcPct val="90000"/>
              </a:lnSpc>
              <a:spcBef>
                <a:spcPts val="0"/>
              </a:spcBef>
              <a:spcAft>
                <a:spcPts val="0"/>
              </a:spcAft>
            </a:pPr>
            <a:r>
              <a:rPr lang="en-US" sz="2800" dirty="0"/>
              <a:t>Introduced 03/25/2019</a:t>
            </a:r>
          </a:p>
        </p:txBody>
      </p:sp>
    </p:spTree>
    <p:extLst>
      <p:ext uri="{BB962C8B-B14F-4D97-AF65-F5344CB8AC3E}">
        <p14:creationId xmlns:p14="http://schemas.microsoft.com/office/powerpoint/2010/main" val="2535566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a:extLst>
              <a:ext uri="{FF2B5EF4-FFF2-40B4-BE49-F238E27FC236}">
                <a16:creationId xmlns:a16="http://schemas.microsoft.com/office/drawing/2014/main" id="{C795AEB9-BC3E-453A-AD37-0B7526971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000"/>
          <a:stretch>
            <a:fillRect/>
          </a:stretch>
        </p:blipFill>
        <p:spPr bwMode="auto">
          <a:xfrm>
            <a:off x="-12700" y="0"/>
            <a:ext cx="12204700" cy="15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5527008-0DE9-4BD6-A326-872389140683}"/>
              </a:ext>
            </a:extLst>
          </p:cNvPr>
          <p:cNvSpPr>
            <a:spLocks noGrp="1" noChangeArrowheads="1"/>
          </p:cNvSpPr>
          <p:nvPr>
            <p:ph type="title"/>
          </p:nvPr>
        </p:nvSpPr>
        <p:spPr>
          <a:xfrm>
            <a:off x="849718" y="262306"/>
            <a:ext cx="10515600" cy="1325563"/>
          </a:xfrm>
        </p:spPr>
        <p:txBody>
          <a:bodyPr/>
          <a:lstStyle/>
          <a:p>
            <a:pPr algn="ctr">
              <a:defRPr/>
            </a:pPr>
            <a:r>
              <a:rPr lang="en-US" altLang="en-US" sz="4800" dirty="0">
                <a:solidFill>
                  <a:schemeClr val="bg1"/>
                </a:solidFill>
                <a:latin typeface="Calibri" panose="020F0502020204030204" pitchFamily="34" charset="0"/>
                <a:ea typeface="Verdana" panose="020B0604030504040204" pitchFamily="34" charset="0"/>
                <a:cs typeface="+mn-cs"/>
              </a:rPr>
              <a:t>What’s ahead for Congress on PFAS? </a:t>
            </a:r>
          </a:p>
        </p:txBody>
      </p:sp>
      <p:sp>
        <p:nvSpPr>
          <p:cNvPr id="10243" name="Content Placeholder 2">
            <a:extLst>
              <a:ext uri="{FF2B5EF4-FFF2-40B4-BE49-F238E27FC236}">
                <a16:creationId xmlns:a16="http://schemas.microsoft.com/office/drawing/2014/main" id="{4813D014-EE07-4F8C-B721-ED22FF236C92}"/>
              </a:ext>
            </a:extLst>
          </p:cNvPr>
          <p:cNvSpPr>
            <a:spLocks noGrp="1" noChangeArrowheads="1"/>
          </p:cNvSpPr>
          <p:nvPr>
            <p:ph idx="1"/>
          </p:nvPr>
        </p:nvSpPr>
        <p:spPr>
          <a:xfrm>
            <a:off x="506896" y="1751455"/>
            <a:ext cx="11169065" cy="4351338"/>
          </a:xfrm>
        </p:spPr>
        <p:txBody>
          <a:bodyPr/>
          <a:lstStyle/>
          <a:p>
            <a:pPr fontAlgn="auto">
              <a:spcBef>
                <a:spcPts val="0"/>
              </a:spcBef>
              <a:spcAft>
                <a:spcPts val="0"/>
              </a:spcAft>
              <a:buClr>
                <a:srgbClr val="3B88A3"/>
              </a:buClr>
              <a:buFont typeface="Wingdings" panose="05000000000000000000" pitchFamily="2" charset="2"/>
              <a:buChar char="Ø"/>
              <a:defRPr/>
            </a:pPr>
            <a:endParaRPr lang="en-US" altLang="en-US" sz="2000" dirty="0">
              <a:solidFill>
                <a:schemeClr val="bg2">
                  <a:lumMod val="25000"/>
                </a:schemeClr>
              </a:solidFill>
            </a:endParaRPr>
          </a:p>
          <a:p>
            <a:pPr marL="0" indent="0">
              <a:buNone/>
              <a:defRPr/>
            </a:pPr>
            <a:endParaRPr lang="en-US" altLang="en-US" dirty="0">
              <a:latin typeface="Trebuchet MS" panose="020B0603020202020204" pitchFamily="34" charset="0"/>
            </a:endParaRPr>
          </a:p>
        </p:txBody>
      </p:sp>
      <p:pic>
        <p:nvPicPr>
          <p:cNvPr id="5" name="Picture 6">
            <a:extLst>
              <a:ext uri="{FF2B5EF4-FFF2-40B4-BE49-F238E27FC236}">
                <a16:creationId xmlns:a16="http://schemas.microsoft.com/office/drawing/2014/main" id="{C58EC974-5847-4203-ABFD-37AAE2A2C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8698" y="642302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41B2AE4-D6C4-4CE2-BED2-1E6064FC64C2}"/>
              </a:ext>
            </a:extLst>
          </p:cNvPr>
          <p:cNvSpPr/>
          <p:nvPr/>
        </p:nvSpPr>
        <p:spPr>
          <a:xfrm>
            <a:off x="277091" y="1799151"/>
            <a:ext cx="11570352" cy="4801314"/>
          </a:xfrm>
          <a:prstGeom prst="rect">
            <a:avLst/>
          </a:prstGeom>
        </p:spPr>
        <p:txBody>
          <a:bodyPr wrap="square">
            <a:spAutoFit/>
          </a:bodyPr>
          <a:lstStyle/>
          <a:p>
            <a:pPr marL="228600" marR="0">
              <a:lnSpc>
                <a:spcPct val="90000"/>
              </a:lnSpc>
              <a:spcBef>
                <a:spcPts val="0"/>
              </a:spcBef>
              <a:spcAft>
                <a:spcPts val="0"/>
              </a:spcAft>
            </a:pPr>
            <a:r>
              <a:rPr lang="en-US" sz="2800" b="1" dirty="0">
                <a:latin typeface="+mn-lt"/>
              </a:rPr>
              <a:t>S.675:  Prompt and Fast Action to Stop Damages Act of 2019</a:t>
            </a:r>
          </a:p>
          <a:p>
            <a:pPr marL="228600">
              <a:lnSpc>
                <a:spcPct val="90000"/>
              </a:lnSpc>
              <a:spcBef>
                <a:spcPts val="0"/>
              </a:spcBef>
              <a:spcAft>
                <a:spcPts val="0"/>
              </a:spcAft>
            </a:pPr>
            <a:r>
              <a:rPr lang="en-US" sz="2800" dirty="0">
                <a:latin typeface="+mn-lt"/>
              </a:rPr>
              <a:t>Sponsor: Sen. Tom Udall, [D-NM]</a:t>
            </a:r>
            <a:r>
              <a:rPr lang="en-US" sz="2800" dirty="0"/>
              <a:t> </a:t>
            </a:r>
          </a:p>
          <a:p>
            <a:pPr marL="228600">
              <a:lnSpc>
                <a:spcPct val="90000"/>
              </a:lnSpc>
              <a:spcBef>
                <a:spcPts val="0"/>
              </a:spcBef>
              <a:spcAft>
                <a:spcPts val="0"/>
              </a:spcAft>
            </a:pPr>
            <a:r>
              <a:rPr lang="en-US" sz="2800" dirty="0"/>
              <a:t>Introduced 03/06/2019 </a:t>
            </a:r>
            <a:endParaRPr lang="en-US" sz="2800" dirty="0">
              <a:latin typeface="+mn-lt"/>
            </a:endParaRPr>
          </a:p>
          <a:p>
            <a:pPr marL="914400" lvl="3" indent="-457200" fontAlgn="auto">
              <a:lnSpc>
                <a:spcPct val="90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latin typeface="+mn-lt"/>
              </a:rPr>
              <a:t>Authorizes the Department of Defense to temporarily provide water uncontaminated with PFAS for agricultural purposes to areas affected by contamination from military installations, and authorizes the Secretary of the Air Force to acquire real property to extend the contiguous geographic footprint of any Air Force base that has shown signs of contamination from PFOA and PFOS due to activities on the base, and for other purposes.</a:t>
            </a:r>
          </a:p>
          <a:p>
            <a:pPr marL="228600" marR="0">
              <a:lnSpc>
                <a:spcPct val="90000"/>
              </a:lnSpc>
              <a:spcBef>
                <a:spcPts val="0"/>
              </a:spcBef>
              <a:spcAft>
                <a:spcPts val="0"/>
              </a:spcAft>
            </a:pPr>
            <a:r>
              <a:rPr lang="en-US" sz="2800" b="1" dirty="0">
                <a:latin typeface="+mn-lt"/>
              </a:rPr>
              <a:t> </a:t>
            </a:r>
          </a:p>
          <a:p>
            <a:pPr marL="228600" marR="0">
              <a:lnSpc>
                <a:spcPct val="90000"/>
              </a:lnSpc>
              <a:spcBef>
                <a:spcPts val="0"/>
              </a:spcBef>
              <a:spcAft>
                <a:spcPts val="0"/>
              </a:spcAft>
            </a:pPr>
            <a:r>
              <a:rPr lang="en-US" sz="2800" b="1" dirty="0">
                <a:latin typeface="+mn-lt"/>
              </a:rPr>
              <a:t>H.R.1567</a:t>
            </a:r>
          </a:p>
          <a:p>
            <a:pPr marL="228600" marR="0">
              <a:lnSpc>
                <a:spcPct val="90000"/>
              </a:lnSpc>
              <a:spcBef>
                <a:spcPts val="0"/>
              </a:spcBef>
              <a:spcAft>
                <a:spcPts val="0"/>
              </a:spcAft>
            </a:pPr>
            <a:r>
              <a:rPr lang="en-US" sz="2800" dirty="0">
                <a:latin typeface="+mn-lt"/>
              </a:rPr>
              <a:t>Sponsor: Rep. Ben Ray Lujan, [D-NM-3]</a:t>
            </a:r>
          </a:p>
          <a:p>
            <a:pPr marL="228600">
              <a:lnSpc>
                <a:spcPct val="90000"/>
              </a:lnSpc>
              <a:spcBef>
                <a:spcPts val="0"/>
              </a:spcBef>
              <a:spcAft>
                <a:spcPts val="0"/>
              </a:spcAft>
            </a:pPr>
            <a:r>
              <a:rPr lang="en-US" sz="2800" dirty="0"/>
              <a:t>Introduced 03/06/2019 </a:t>
            </a:r>
          </a:p>
        </p:txBody>
      </p:sp>
    </p:spTree>
    <p:extLst>
      <p:ext uri="{BB962C8B-B14F-4D97-AF65-F5344CB8AC3E}">
        <p14:creationId xmlns:p14="http://schemas.microsoft.com/office/powerpoint/2010/main" val="12557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E24D3-1D0F-1E42-972A-AC0CBF992DD5}"/>
              </a:ext>
            </a:extLst>
          </p:cNvPr>
          <p:cNvSpPr/>
          <p:nvPr/>
        </p:nvSpPr>
        <p:spPr>
          <a:xfrm>
            <a:off x="0" y="-2458"/>
            <a:ext cx="4267200" cy="6858000"/>
          </a:xfrm>
          <a:prstGeom prst="rect">
            <a:avLst/>
          </a:prstGeom>
          <a:solidFill>
            <a:srgbClr val="B8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a:t>Agenda</a:t>
            </a:r>
            <a:r>
              <a:rPr lang="en-US" sz="3600" b="1" dirty="0"/>
              <a:t>  </a:t>
            </a:r>
          </a:p>
        </p:txBody>
      </p:sp>
      <p:sp>
        <p:nvSpPr>
          <p:cNvPr id="10" name="TextBox 9">
            <a:extLst>
              <a:ext uri="{FF2B5EF4-FFF2-40B4-BE49-F238E27FC236}">
                <a16:creationId xmlns:a16="http://schemas.microsoft.com/office/drawing/2014/main" id="{3B0B8D76-58CC-C340-A7BB-86C58C919AFF}"/>
              </a:ext>
            </a:extLst>
          </p:cNvPr>
          <p:cNvSpPr txBox="1"/>
          <p:nvPr/>
        </p:nvSpPr>
        <p:spPr>
          <a:xfrm>
            <a:off x="5148470" y="1208642"/>
            <a:ext cx="6429168" cy="4431983"/>
          </a:xfrm>
          <a:prstGeom prst="rect">
            <a:avLst/>
          </a:prstGeom>
          <a:noFill/>
        </p:spPr>
        <p:txBody>
          <a:bodyPr wrap="square" anchor="ctr">
            <a:spAutoFit/>
          </a:bodyPr>
          <a:lstStyle/>
          <a:p>
            <a:pPr marL="457200" indent="-457200" eaLnBrk="1" fontAlgn="auto" hangingPunct="1">
              <a:spcBef>
                <a:spcPts val="0"/>
              </a:spcBef>
              <a:spcAft>
                <a:spcPts val="0"/>
              </a:spcAft>
              <a:buClr>
                <a:srgbClr val="3B88A3"/>
              </a:buClr>
              <a:buFont typeface="Wingdings" panose="05000000000000000000" pitchFamily="2" charset="2"/>
              <a:buChar char="q"/>
              <a:defRPr/>
            </a:pPr>
            <a:r>
              <a:rPr lang="en-US" sz="2800" dirty="0">
                <a:solidFill>
                  <a:schemeClr val="bg2">
                    <a:lumMod val="25000"/>
                  </a:schemeClr>
                </a:solidFill>
                <a:latin typeface="+mn-lt"/>
              </a:rPr>
              <a:t>Introduction</a:t>
            </a:r>
          </a:p>
          <a:p>
            <a:pPr eaLnBrk="1" fontAlgn="auto" hangingPunct="1">
              <a:spcBef>
                <a:spcPts val="0"/>
              </a:spcBef>
              <a:spcAft>
                <a:spcPts val="0"/>
              </a:spcAft>
              <a:buClr>
                <a:srgbClr val="3B88A3"/>
              </a:buClr>
              <a:defRPr/>
            </a:pPr>
            <a:endParaRPr lang="en-US" sz="2800" dirty="0">
              <a:solidFill>
                <a:schemeClr val="bg2">
                  <a:lumMod val="25000"/>
                </a:schemeClr>
              </a:solidFill>
              <a:latin typeface="+mn-lt"/>
            </a:endParaRPr>
          </a:p>
          <a:p>
            <a:pPr marL="457200" indent="-457200" eaLnBrk="1" fontAlgn="auto" hangingPunct="1">
              <a:spcBef>
                <a:spcPts val="0"/>
              </a:spcBef>
              <a:spcAft>
                <a:spcPts val="0"/>
              </a:spcAft>
              <a:buClr>
                <a:srgbClr val="3B88A3"/>
              </a:buClr>
              <a:buFont typeface="Wingdings" panose="05000000000000000000" pitchFamily="2" charset="2"/>
              <a:buChar char="q"/>
              <a:defRPr/>
            </a:pPr>
            <a:r>
              <a:rPr lang="en-US" sz="2800" dirty="0">
                <a:solidFill>
                  <a:schemeClr val="bg2">
                    <a:lumMod val="25000"/>
                  </a:schemeClr>
                </a:solidFill>
                <a:latin typeface="+mn-lt"/>
              </a:rPr>
              <a:t>TSCA Safety Standard </a:t>
            </a:r>
          </a:p>
          <a:p>
            <a:pPr marL="457200" indent="-457200" eaLnBrk="1" fontAlgn="auto" hangingPunct="1">
              <a:spcBef>
                <a:spcPts val="0"/>
              </a:spcBef>
              <a:spcAft>
                <a:spcPts val="0"/>
              </a:spcAft>
              <a:buClr>
                <a:srgbClr val="3B88A3"/>
              </a:buClr>
              <a:buFont typeface="Wingdings" panose="05000000000000000000" pitchFamily="2" charset="2"/>
              <a:buChar char="q"/>
              <a:defRPr/>
            </a:pPr>
            <a:endParaRPr lang="en-US" sz="2800" dirty="0">
              <a:solidFill>
                <a:schemeClr val="bg2">
                  <a:lumMod val="25000"/>
                </a:schemeClr>
              </a:solidFill>
              <a:latin typeface="+mn-lt"/>
            </a:endParaRPr>
          </a:p>
          <a:p>
            <a:pPr marL="457200" indent="-457200" eaLnBrk="1" fontAlgn="auto" hangingPunct="1">
              <a:spcBef>
                <a:spcPts val="0"/>
              </a:spcBef>
              <a:spcAft>
                <a:spcPts val="0"/>
              </a:spcAft>
              <a:buClr>
                <a:srgbClr val="3B88A3"/>
              </a:buClr>
              <a:buFont typeface="Wingdings" panose="05000000000000000000" pitchFamily="2" charset="2"/>
              <a:buChar char="q"/>
              <a:defRPr/>
            </a:pPr>
            <a:r>
              <a:rPr lang="en-US" sz="2800" dirty="0">
                <a:solidFill>
                  <a:schemeClr val="bg2">
                    <a:lumMod val="25000"/>
                  </a:schemeClr>
                </a:solidFill>
                <a:latin typeface="+mn-lt"/>
              </a:rPr>
              <a:t>Multi-step chemical evaluation process</a:t>
            </a:r>
            <a:br>
              <a:rPr lang="en-US" sz="2800" dirty="0">
                <a:solidFill>
                  <a:schemeClr val="bg2">
                    <a:lumMod val="25000"/>
                  </a:schemeClr>
                </a:solidFill>
                <a:latin typeface="+mn-lt"/>
              </a:rPr>
            </a:br>
            <a:r>
              <a:rPr lang="en-US" dirty="0">
                <a:solidFill>
                  <a:schemeClr val="bg2">
                    <a:lumMod val="25000"/>
                  </a:schemeClr>
                </a:solidFill>
                <a:latin typeface="+mn-lt"/>
              </a:rPr>
              <a:t> </a:t>
            </a:r>
          </a:p>
          <a:p>
            <a:pPr marL="1371600" lvl="2" indent="-457200" eaLnBrk="1" fontAlgn="auto" hangingPunct="1">
              <a:spcBef>
                <a:spcPts val="0"/>
              </a:spcBef>
              <a:spcAft>
                <a:spcPts val="0"/>
              </a:spcAft>
              <a:buClr>
                <a:srgbClr val="3B88A3"/>
              </a:buClr>
              <a:buFont typeface="Wingdings" panose="05000000000000000000" pitchFamily="2" charset="2"/>
              <a:buChar char="q"/>
              <a:defRPr/>
            </a:pPr>
            <a:r>
              <a:rPr lang="en-US" sz="2400" dirty="0">
                <a:solidFill>
                  <a:schemeClr val="bg2">
                    <a:lumMod val="25000"/>
                  </a:schemeClr>
                </a:solidFill>
                <a:latin typeface="+mn-lt"/>
              </a:rPr>
              <a:t>Prioritization</a:t>
            </a:r>
            <a:br>
              <a:rPr lang="en-US" sz="2400" dirty="0">
                <a:solidFill>
                  <a:schemeClr val="bg2">
                    <a:lumMod val="25000"/>
                  </a:schemeClr>
                </a:solidFill>
                <a:latin typeface="+mn-lt"/>
              </a:rPr>
            </a:br>
            <a:endParaRPr lang="en-US" sz="2400" dirty="0">
              <a:solidFill>
                <a:schemeClr val="bg2">
                  <a:lumMod val="25000"/>
                </a:schemeClr>
              </a:solidFill>
              <a:latin typeface="+mn-lt"/>
            </a:endParaRPr>
          </a:p>
          <a:p>
            <a:pPr marL="1371600" lvl="2" indent="-457200" eaLnBrk="1" fontAlgn="auto" hangingPunct="1">
              <a:spcBef>
                <a:spcPts val="0"/>
              </a:spcBef>
              <a:spcAft>
                <a:spcPts val="0"/>
              </a:spcAft>
              <a:buClr>
                <a:srgbClr val="3B88A3"/>
              </a:buClr>
              <a:buFont typeface="Wingdings" panose="05000000000000000000" pitchFamily="2" charset="2"/>
              <a:buChar char="q"/>
              <a:defRPr/>
            </a:pPr>
            <a:r>
              <a:rPr lang="en-US" sz="2400" dirty="0">
                <a:solidFill>
                  <a:schemeClr val="bg2">
                    <a:lumMod val="25000"/>
                  </a:schemeClr>
                </a:solidFill>
                <a:latin typeface="+mn-lt"/>
              </a:rPr>
              <a:t>Risk Evaluation </a:t>
            </a:r>
          </a:p>
          <a:p>
            <a:pPr lvl="3" eaLnBrk="1" fontAlgn="auto" hangingPunct="1">
              <a:spcBef>
                <a:spcPts val="0"/>
              </a:spcBef>
              <a:spcAft>
                <a:spcPts val="0"/>
              </a:spcAft>
              <a:buClr>
                <a:srgbClr val="3B88A3"/>
              </a:buClr>
              <a:defRPr/>
            </a:pPr>
            <a:endParaRPr lang="en-US" sz="2400" dirty="0">
              <a:solidFill>
                <a:schemeClr val="bg2">
                  <a:lumMod val="25000"/>
                </a:schemeClr>
              </a:solidFill>
              <a:latin typeface="+mn-lt"/>
            </a:endParaRPr>
          </a:p>
          <a:p>
            <a:pPr marL="342900" lvl="2" indent="-342900" eaLnBrk="1" fontAlgn="auto" hangingPunct="1">
              <a:spcBef>
                <a:spcPts val="0"/>
              </a:spcBef>
              <a:spcAft>
                <a:spcPts val="0"/>
              </a:spcAft>
              <a:buClr>
                <a:srgbClr val="3B88A3"/>
              </a:buClr>
              <a:buFont typeface="Wingdings" panose="05000000000000000000" pitchFamily="2" charset="2"/>
              <a:buChar char="q"/>
              <a:defRPr/>
            </a:pPr>
            <a:r>
              <a:rPr lang="en-US" sz="2800" dirty="0">
                <a:solidFill>
                  <a:schemeClr val="bg2">
                    <a:lumMod val="25000"/>
                  </a:schemeClr>
                </a:solidFill>
                <a:latin typeface="+mn-lt"/>
              </a:rPr>
              <a:t> What’s ahead for Congress on PFAS?</a:t>
            </a:r>
          </a:p>
        </p:txBody>
      </p:sp>
      <p:pic>
        <p:nvPicPr>
          <p:cNvPr id="3076" name="Picture 6">
            <a:extLst>
              <a:ext uri="{FF2B5EF4-FFF2-40B4-BE49-F238E27FC236}">
                <a16:creationId xmlns:a16="http://schemas.microsoft.com/office/drawing/2014/main" id="{9A31D12F-CB01-B44C-9970-7FF57866B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09917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a:extLst>
              <a:ext uri="{FF2B5EF4-FFF2-40B4-BE49-F238E27FC236}">
                <a16:creationId xmlns:a16="http://schemas.microsoft.com/office/drawing/2014/main" id="{C795AEB9-BC3E-453A-AD37-0B7526971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000"/>
          <a:stretch>
            <a:fillRect/>
          </a:stretch>
        </p:blipFill>
        <p:spPr bwMode="auto">
          <a:xfrm>
            <a:off x="-12700" y="0"/>
            <a:ext cx="12204700" cy="15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5527008-0DE9-4BD6-A326-872389140683}"/>
              </a:ext>
            </a:extLst>
          </p:cNvPr>
          <p:cNvSpPr>
            <a:spLocks noGrp="1" noChangeArrowheads="1"/>
          </p:cNvSpPr>
          <p:nvPr>
            <p:ph type="title"/>
          </p:nvPr>
        </p:nvSpPr>
        <p:spPr>
          <a:xfrm>
            <a:off x="849718" y="262306"/>
            <a:ext cx="10515600" cy="1325563"/>
          </a:xfrm>
        </p:spPr>
        <p:txBody>
          <a:bodyPr/>
          <a:lstStyle/>
          <a:p>
            <a:pPr algn="ctr">
              <a:defRPr/>
            </a:pPr>
            <a:r>
              <a:rPr lang="en-US" altLang="en-US" sz="4800" dirty="0">
                <a:solidFill>
                  <a:schemeClr val="bg1"/>
                </a:solidFill>
                <a:latin typeface="Calibri" panose="020F0502020204030204" pitchFamily="34" charset="0"/>
                <a:ea typeface="Verdana" panose="020B0604030504040204" pitchFamily="34" charset="0"/>
                <a:cs typeface="+mn-cs"/>
              </a:rPr>
              <a:t>What’s ahead for Congress on PFAS? </a:t>
            </a:r>
          </a:p>
        </p:txBody>
      </p:sp>
      <p:sp>
        <p:nvSpPr>
          <p:cNvPr id="10243" name="Content Placeholder 2">
            <a:extLst>
              <a:ext uri="{FF2B5EF4-FFF2-40B4-BE49-F238E27FC236}">
                <a16:creationId xmlns:a16="http://schemas.microsoft.com/office/drawing/2014/main" id="{4813D014-EE07-4F8C-B721-ED22FF236C92}"/>
              </a:ext>
            </a:extLst>
          </p:cNvPr>
          <p:cNvSpPr>
            <a:spLocks noGrp="1" noChangeArrowheads="1"/>
          </p:cNvSpPr>
          <p:nvPr>
            <p:ph idx="1"/>
          </p:nvPr>
        </p:nvSpPr>
        <p:spPr>
          <a:xfrm>
            <a:off x="506896" y="1751455"/>
            <a:ext cx="11169065" cy="4351338"/>
          </a:xfrm>
        </p:spPr>
        <p:txBody>
          <a:bodyPr/>
          <a:lstStyle/>
          <a:p>
            <a:pPr fontAlgn="auto">
              <a:spcBef>
                <a:spcPts val="0"/>
              </a:spcBef>
              <a:spcAft>
                <a:spcPts val="0"/>
              </a:spcAft>
              <a:buClr>
                <a:srgbClr val="3B88A3"/>
              </a:buClr>
              <a:buFont typeface="Wingdings" panose="05000000000000000000" pitchFamily="2" charset="2"/>
              <a:buChar char="Ø"/>
              <a:defRPr/>
            </a:pPr>
            <a:endParaRPr lang="en-US" altLang="en-US" sz="2000" dirty="0">
              <a:solidFill>
                <a:schemeClr val="bg2">
                  <a:lumMod val="25000"/>
                </a:schemeClr>
              </a:solidFill>
            </a:endParaRPr>
          </a:p>
          <a:p>
            <a:pPr marL="0" indent="0">
              <a:buNone/>
              <a:defRPr/>
            </a:pPr>
            <a:endParaRPr lang="en-US" altLang="en-US" dirty="0">
              <a:latin typeface="Trebuchet MS" panose="020B0603020202020204" pitchFamily="34" charset="0"/>
            </a:endParaRPr>
          </a:p>
        </p:txBody>
      </p:sp>
      <p:pic>
        <p:nvPicPr>
          <p:cNvPr id="5" name="Picture 6">
            <a:extLst>
              <a:ext uri="{FF2B5EF4-FFF2-40B4-BE49-F238E27FC236}">
                <a16:creationId xmlns:a16="http://schemas.microsoft.com/office/drawing/2014/main" id="{C58EC974-5847-4203-ABFD-37AAE2A2C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8698" y="642302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41B2AE4-D6C4-4CE2-BED2-1E6064FC64C2}"/>
              </a:ext>
            </a:extLst>
          </p:cNvPr>
          <p:cNvSpPr/>
          <p:nvPr/>
        </p:nvSpPr>
        <p:spPr>
          <a:xfrm>
            <a:off x="277091" y="1799151"/>
            <a:ext cx="11570352" cy="3804118"/>
          </a:xfrm>
          <a:prstGeom prst="rect">
            <a:avLst/>
          </a:prstGeom>
        </p:spPr>
        <p:txBody>
          <a:bodyPr wrap="square">
            <a:spAutoFit/>
          </a:bodyPr>
          <a:lstStyle/>
          <a:p>
            <a:pPr marL="228600" marR="0">
              <a:lnSpc>
                <a:spcPct val="90000"/>
              </a:lnSpc>
              <a:spcBef>
                <a:spcPts val="0"/>
              </a:spcBef>
              <a:spcAft>
                <a:spcPts val="0"/>
              </a:spcAft>
            </a:pPr>
            <a:r>
              <a:rPr lang="en-US" sz="2800" b="1" dirty="0">
                <a:latin typeface="+mn-lt"/>
              </a:rPr>
              <a:t>S.638: PFAS Action Act of 2019</a:t>
            </a:r>
          </a:p>
          <a:p>
            <a:pPr marL="228600" marR="0">
              <a:lnSpc>
                <a:spcPct val="90000"/>
              </a:lnSpc>
              <a:spcBef>
                <a:spcPts val="0"/>
              </a:spcBef>
              <a:spcAft>
                <a:spcPts val="0"/>
              </a:spcAft>
            </a:pPr>
            <a:r>
              <a:rPr lang="en-US" sz="2800" dirty="0">
                <a:latin typeface="+mn-lt"/>
              </a:rPr>
              <a:t>Sponsor: Sen. Tom Carper, [D-DE]</a:t>
            </a:r>
          </a:p>
          <a:p>
            <a:pPr marL="228600" marR="0">
              <a:lnSpc>
                <a:spcPct val="90000"/>
              </a:lnSpc>
              <a:spcBef>
                <a:spcPts val="0"/>
              </a:spcBef>
              <a:spcAft>
                <a:spcPts val="0"/>
              </a:spcAft>
            </a:pPr>
            <a:r>
              <a:rPr lang="en-US" sz="2800" dirty="0">
                <a:latin typeface="+mn-lt"/>
              </a:rPr>
              <a:t>Introduced 02/28/2019</a:t>
            </a:r>
          </a:p>
          <a:p>
            <a:pPr marL="914400" marR="0" lvl="3" indent="-457200" fontAlgn="auto">
              <a:lnSpc>
                <a:spcPct val="90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latin typeface="+mn-lt"/>
              </a:rPr>
              <a:t>Requires the Administrator of the Environmental Protection Agency to designate PFAS as hazardous substances under the Comprehensive Environmental Response, Compensation, and Liability Act of 1980, and for other purposes.</a:t>
            </a:r>
          </a:p>
          <a:p>
            <a:pPr marL="228600" marR="0">
              <a:lnSpc>
                <a:spcPct val="90000"/>
              </a:lnSpc>
              <a:spcBef>
                <a:spcPts val="0"/>
              </a:spcBef>
              <a:spcAft>
                <a:spcPts val="0"/>
              </a:spcAft>
            </a:pPr>
            <a:r>
              <a:rPr lang="en-US" sz="2800" b="1" dirty="0">
                <a:latin typeface="+mn-lt"/>
              </a:rPr>
              <a:t> </a:t>
            </a:r>
          </a:p>
          <a:p>
            <a:pPr marL="228600" marR="0">
              <a:lnSpc>
                <a:spcPct val="90000"/>
              </a:lnSpc>
              <a:spcBef>
                <a:spcPts val="0"/>
              </a:spcBef>
              <a:spcAft>
                <a:spcPts val="0"/>
              </a:spcAft>
            </a:pPr>
            <a:r>
              <a:rPr lang="en-US" sz="2800" b="1" dirty="0">
                <a:latin typeface="+mn-lt"/>
              </a:rPr>
              <a:t>H.R.535</a:t>
            </a:r>
          </a:p>
          <a:p>
            <a:pPr marL="228600" marR="0">
              <a:lnSpc>
                <a:spcPct val="90000"/>
              </a:lnSpc>
              <a:spcBef>
                <a:spcPts val="0"/>
              </a:spcBef>
              <a:spcAft>
                <a:spcPts val="0"/>
              </a:spcAft>
            </a:pPr>
            <a:r>
              <a:rPr lang="en-US" sz="2800" dirty="0">
                <a:latin typeface="+mn-lt"/>
              </a:rPr>
              <a:t>Sponsor: Rep. Debbie Dingell, [D-MI-12] </a:t>
            </a:r>
          </a:p>
          <a:p>
            <a:pPr marL="228600" marR="0">
              <a:lnSpc>
                <a:spcPct val="90000"/>
              </a:lnSpc>
              <a:spcBef>
                <a:spcPts val="0"/>
              </a:spcBef>
              <a:spcAft>
                <a:spcPts val="0"/>
              </a:spcAft>
            </a:pPr>
            <a:r>
              <a:rPr lang="en-US" sz="2800" dirty="0">
                <a:latin typeface="+mn-lt"/>
              </a:rPr>
              <a:t>Introduced 01/14/2019</a:t>
            </a:r>
          </a:p>
        </p:txBody>
      </p:sp>
    </p:spTree>
    <p:extLst>
      <p:ext uri="{BB962C8B-B14F-4D97-AF65-F5344CB8AC3E}">
        <p14:creationId xmlns:p14="http://schemas.microsoft.com/office/powerpoint/2010/main" val="3433724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a:extLst>
              <a:ext uri="{FF2B5EF4-FFF2-40B4-BE49-F238E27FC236}">
                <a16:creationId xmlns:a16="http://schemas.microsoft.com/office/drawing/2014/main" id="{C795AEB9-BC3E-453A-AD37-0B7526971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000"/>
          <a:stretch>
            <a:fillRect/>
          </a:stretch>
        </p:blipFill>
        <p:spPr bwMode="auto">
          <a:xfrm>
            <a:off x="-12700" y="0"/>
            <a:ext cx="12204700" cy="15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5527008-0DE9-4BD6-A326-872389140683}"/>
              </a:ext>
            </a:extLst>
          </p:cNvPr>
          <p:cNvSpPr>
            <a:spLocks noGrp="1" noChangeArrowheads="1"/>
          </p:cNvSpPr>
          <p:nvPr>
            <p:ph type="title"/>
          </p:nvPr>
        </p:nvSpPr>
        <p:spPr>
          <a:xfrm>
            <a:off x="849718" y="262306"/>
            <a:ext cx="10515600" cy="1325563"/>
          </a:xfrm>
        </p:spPr>
        <p:txBody>
          <a:bodyPr/>
          <a:lstStyle/>
          <a:p>
            <a:pPr algn="ctr">
              <a:defRPr/>
            </a:pPr>
            <a:r>
              <a:rPr lang="en-US" altLang="en-US" sz="4800" dirty="0">
                <a:solidFill>
                  <a:schemeClr val="bg1"/>
                </a:solidFill>
                <a:latin typeface="Calibri" panose="020F0502020204030204" pitchFamily="34" charset="0"/>
                <a:ea typeface="Verdana" panose="020B0604030504040204" pitchFamily="34" charset="0"/>
                <a:cs typeface="+mn-cs"/>
              </a:rPr>
              <a:t>What’s ahead for Congress on PFAS? </a:t>
            </a:r>
          </a:p>
        </p:txBody>
      </p:sp>
      <p:sp>
        <p:nvSpPr>
          <p:cNvPr id="10243" name="Content Placeholder 2">
            <a:extLst>
              <a:ext uri="{FF2B5EF4-FFF2-40B4-BE49-F238E27FC236}">
                <a16:creationId xmlns:a16="http://schemas.microsoft.com/office/drawing/2014/main" id="{4813D014-EE07-4F8C-B721-ED22FF236C92}"/>
              </a:ext>
            </a:extLst>
          </p:cNvPr>
          <p:cNvSpPr>
            <a:spLocks noGrp="1" noChangeArrowheads="1"/>
          </p:cNvSpPr>
          <p:nvPr>
            <p:ph idx="1"/>
          </p:nvPr>
        </p:nvSpPr>
        <p:spPr>
          <a:xfrm>
            <a:off x="506896" y="1751455"/>
            <a:ext cx="11169065" cy="4351338"/>
          </a:xfrm>
        </p:spPr>
        <p:txBody>
          <a:bodyPr/>
          <a:lstStyle/>
          <a:p>
            <a:pPr fontAlgn="auto">
              <a:spcBef>
                <a:spcPts val="0"/>
              </a:spcBef>
              <a:spcAft>
                <a:spcPts val="0"/>
              </a:spcAft>
              <a:buClr>
                <a:srgbClr val="3B88A3"/>
              </a:buClr>
              <a:buFont typeface="Wingdings" panose="05000000000000000000" pitchFamily="2" charset="2"/>
              <a:buChar char="Ø"/>
              <a:defRPr/>
            </a:pPr>
            <a:endParaRPr lang="en-US" altLang="en-US" sz="2000" dirty="0">
              <a:solidFill>
                <a:schemeClr val="bg2">
                  <a:lumMod val="25000"/>
                </a:schemeClr>
              </a:solidFill>
            </a:endParaRPr>
          </a:p>
          <a:p>
            <a:pPr marL="0" indent="0">
              <a:buNone/>
              <a:defRPr/>
            </a:pPr>
            <a:endParaRPr lang="en-US" altLang="en-US" dirty="0">
              <a:latin typeface="Trebuchet MS" panose="020B0603020202020204" pitchFamily="34" charset="0"/>
            </a:endParaRPr>
          </a:p>
        </p:txBody>
      </p:sp>
      <p:pic>
        <p:nvPicPr>
          <p:cNvPr id="5" name="Picture 6">
            <a:extLst>
              <a:ext uri="{FF2B5EF4-FFF2-40B4-BE49-F238E27FC236}">
                <a16:creationId xmlns:a16="http://schemas.microsoft.com/office/drawing/2014/main" id="{C58EC974-5847-4203-ABFD-37AAE2A2C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8698" y="642302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41B2AE4-D6C4-4CE2-BED2-1E6064FC64C2}"/>
              </a:ext>
            </a:extLst>
          </p:cNvPr>
          <p:cNvSpPr/>
          <p:nvPr/>
        </p:nvSpPr>
        <p:spPr>
          <a:xfrm>
            <a:off x="277091" y="1838907"/>
            <a:ext cx="11570352" cy="4136517"/>
          </a:xfrm>
          <a:prstGeom prst="rect">
            <a:avLst/>
          </a:prstGeom>
        </p:spPr>
        <p:txBody>
          <a:bodyPr wrap="square">
            <a:spAutoFit/>
          </a:bodyPr>
          <a:lstStyle/>
          <a:p>
            <a:pPr marL="228600" marR="0">
              <a:lnSpc>
                <a:spcPct val="90000"/>
              </a:lnSpc>
              <a:spcBef>
                <a:spcPts val="0"/>
              </a:spcBef>
              <a:spcAft>
                <a:spcPts val="0"/>
              </a:spcAft>
            </a:pPr>
            <a:r>
              <a:rPr lang="en-US" sz="2800" b="1" dirty="0">
                <a:latin typeface="+mn-lt"/>
              </a:rPr>
              <a:t>S.611: Water Affordability, Transparency, Equity, and Reliability Act of 2019 </a:t>
            </a:r>
            <a:r>
              <a:rPr lang="en-US" sz="2800" dirty="0">
                <a:latin typeface="+mn-lt"/>
              </a:rPr>
              <a:t>Sponsor: Sen. Bernie Sanders, [I-VT] </a:t>
            </a:r>
          </a:p>
          <a:p>
            <a:pPr marL="228600" marR="0">
              <a:lnSpc>
                <a:spcPct val="90000"/>
              </a:lnSpc>
              <a:spcBef>
                <a:spcPts val="0"/>
              </a:spcBef>
              <a:spcAft>
                <a:spcPts val="0"/>
              </a:spcAft>
            </a:pPr>
            <a:r>
              <a:rPr lang="en-US" sz="2800" dirty="0">
                <a:latin typeface="+mn-lt"/>
              </a:rPr>
              <a:t>Introduced 02/28/2019</a:t>
            </a:r>
          </a:p>
          <a:p>
            <a:pPr marL="914400" lvl="3" indent="-457200" fontAlgn="auto">
              <a:lnSpc>
                <a:spcPct val="90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latin typeface="+mn-lt"/>
              </a:rPr>
              <a:t>Provides assistance to a publicly owned, operated, and managed community water system for the purpose of updating a treatment plant or switching water sources due to contamination from PFAS and provides assistance in the form of a grant to an owner of a household water well that has been contaminated by PFAS.</a:t>
            </a:r>
          </a:p>
          <a:p>
            <a:pPr marL="228600" marR="0">
              <a:lnSpc>
                <a:spcPct val="90000"/>
              </a:lnSpc>
              <a:spcBef>
                <a:spcPts val="0"/>
              </a:spcBef>
              <a:spcAft>
                <a:spcPts val="0"/>
              </a:spcAft>
            </a:pPr>
            <a:r>
              <a:rPr lang="en-US" sz="2800" b="1" dirty="0">
                <a:latin typeface="+mn-lt"/>
              </a:rPr>
              <a:t> </a:t>
            </a:r>
          </a:p>
          <a:p>
            <a:pPr marL="228600" marR="0">
              <a:lnSpc>
                <a:spcPct val="90000"/>
              </a:lnSpc>
              <a:spcBef>
                <a:spcPts val="0"/>
              </a:spcBef>
              <a:spcAft>
                <a:spcPts val="0"/>
              </a:spcAft>
            </a:pPr>
            <a:r>
              <a:rPr lang="en-US" sz="2800" b="1" dirty="0">
                <a:latin typeface="+mn-lt"/>
              </a:rPr>
              <a:t>H.R.1417 </a:t>
            </a:r>
          </a:p>
          <a:p>
            <a:pPr marL="228600" marR="0">
              <a:lnSpc>
                <a:spcPct val="90000"/>
              </a:lnSpc>
              <a:spcBef>
                <a:spcPts val="0"/>
              </a:spcBef>
              <a:spcAft>
                <a:spcPts val="0"/>
              </a:spcAft>
            </a:pPr>
            <a:r>
              <a:rPr lang="en-US" sz="2800" dirty="0">
                <a:latin typeface="+mn-lt"/>
              </a:rPr>
              <a:t>Sponsor: Rep. Brenda Lawrence, [D-MI-14] </a:t>
            </a:r>
          </a:p>
          <a:p>
            <a:pPr marL="228600" marR="0">
              <a:lnSpc>
                <a:spcPct val="90000"/>
              </a:lnSpc>
              <a:spcBef>
                <a:spcPts val="0"/>
              </a:spcBef>
              <a:spcAft>
                <a:spcPts val="0"/>
              </a:spcAft>
            </a:pPr>
            <a:r>
              <a:rPr lang="en-US" sz="2800" dirty="0">
                <a:latin typeface="+mn-lt"/>
              </a:rPr>
              <a:t>Introduced 02/28/2019</a:t>
            </a:r>
          </a:p>
        </p:txBody>
      </p:sp>
    </p:spTree>
    <p:extLst>
      <p:ext uri="{BB962C8B-B14F-4D97-AF65-F5344CB8AC3E}">
        <p14:creationId xmlns:p14="http://schemas.microsoft.com/office/powerpoint/2010/main" val="4126308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9">
            <a:extLst>
              <a:ext uri="{FF2B5EF4-FFF2-40B4-BE49-F238E27FC236}">
                <a16:creationId xmlns:a16="http://schemas.microsoft.com/office/drawing/2014/main" id="{0348E4FA-76F0-4B73-AF2A-0DCFA4ED1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000"/>
          <a:stretch>
            <a:fillRect/>
          </a:stretch>
        </p:blipFill>
        <p:spPr bwMode="auto">
          <a:xfrm>
            <a:off x="-12700" y="0"/>
            <a:ext cx="12204700" cy="15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a:extLst>
              <a:ext uri="{FF2B5EF4-FFF2-40B4-BE49-F238E27FC236}">
                <a16:creationId xmlns:a16="http://schemas.microsoft.com/office/drawing/2014/main" id="{1BA44C7A-AF84-4F46-8E70-30B9B5E90D06}"/>
              </a:ext>
            </a:extLst>
          </p:cNvPr>
          <p:cNvSpPr>
            <a:spLocks noGrp="1" noChangeArrowheads="1"/>
          </p:cNvSpPr>
          <p:nvPr>
            <p:ph type="title"/>
          </p:nvPr>
        </p:nvSpPr>
        <p:spPr>
          <a:xfrm>
            <a:off x="3075781" y="174077"/>
            <a:ext cx="6040438" cy="1325562"/>
          </a:xfrm>
        </p:spPr>
        <p:txBody>
          <a:bodyPr/>
          <a:lstStyle/>
          <a:p>
            <a:pPr algn="ctr"/>
            <a:r>
              <a:rPr lang="en-US" altLang="en-US" sz="4800" dirty="0">
                <a:solidFill>
                  <a:schemeClr val="bg1"/>
                </a:solidFill>
                <a:latin typeface="Calibri" panose="020F0502020204030204" pitchFamily="34" charset="0"/>
                <a:ea typeface="Verdana" panose="020B0604030504040204" pitchFamily="34" charset="0"/>
                <a:cs typeface="+mn-cs"/>
              </a:rPr>
              <a:t>About IBEX Partners</a:t>
            </a:r>
          </a:p>
        </p:txBody>
      </p:sp>
      <p:sp>
        <p:nvSpPr>
          <p:cNvPr id="4" name="Rectangle 3">
            <a:extLst>
              <a:ext uri="{FF2B5EF4-FFF2-40B4-BE49-F238E27FC236}">
                <a16:creationId xmlns:a16="http://schemas.microsoft.com/office/drawing/2014/main" id="{F47AEEB5-9A0D-4C0F-856B-834965FF0893}"/>
              </a:ext>
            </a:extLst>
          </p:cNvPr>
          <p:cNvSpPr/>
          <p:nvPr/>
        </p:nvSpPr>
        <p:spPr>
          <a:xfrm>
            <a:off x="812681" y="1866483"/>
            <a:ext cx="10553937" cy="2462213"/>
          </a:xfrm>
          <a:prstGeom prst="rect">
            <a:avLst/>
          </a:prstGeom>
        </p:spPr>
        <p:txBody>
          <a:bodyPr wrap="square">
            <a:spAutoFit/>
          </a:bodyPr>
          <a:lstStyle/>
          <a:p>
            <a:pPr marR="0" eaLnBrk="1" fontAlgn="auto" hangingPunct="1">
              <a:spcBef>
                <a:spcPts val="0"/>
              </a:spcBef>
              <a:spcAft>
                <a:spcPts val="0"/>
              </a:spcAft>
              <a:buClr>
                <a:srgbClr val="3B88A3"/>
              </a:buClr>
              <a:defRPr/>
            </a:pPr>
            <a:r>
              <a:rPr lang="en-US" sz="2800" dirty="0">
                <a:solidFill>
                  <a:schemeClr val="bg2">
                    <a:lumMod val="25000"/>
                  </a:schemeClr>
                </a:solidFill>
                <a:latin typeface="+mn-lt"/>
              </a:rPr>
              <a:t>IBEX Partners is a Washington, D.C.-based consultancy built to serve clients with public policy interests in Washington, D.C., in state and local markets, and around the world. </a:t>
            </a:r>
          </a:p>
          <a:p>
            <a:pPr marR="0" eaLnBrk="1" fontAlgn="auto" hangingPunct="1">
              <a:spcBef>
                <a:spcPts val="0"/>
              </a:spcBef>
              <a:spcAft>
                <a:spcPts val="0"/>
              </a:spcAft>
              <a:buClr>
                <a:srgbClr val="3B88A3"/>
              </a:buClr>
              <a:defRPr/>
            </a:pPr>
            <a:endParaRPr lang="en-US" dirty="0">
              <a:solidFill>
                <a:schemeClr val="bg2">
                  <a:lumMod val="25000"/>
                </a:schemeClr>
              </a:solidFill>
              <a:latin typeface="+mn-lt"/>
            </a:endParaRPr>
          </a:p>
          <a:p>
            <a:pPr marR="0" eaLnBrk="1" fontAlgn="auto" hangingPunct="1">
              <a:spcBef>
                <a:spcPts val="0"/>
              </a:spcBef>
              <a:spcAft>
                <a:spcPts val="0"/>
              </a:spcAft>
              <a:buClr>
                <a:srgbClr val="3B88A3"/>
              </a:buClr>
              <a:defRPr/>
            </a:pPr>
            <a:r>
              <a:rPr lang="en-US" sz="2800" dirty="0">
                <a:solidFill>
                  <a:schemeClr val="bg2">
                    <a:lumMod val="25000"/>
                  </a:schemeClr>
                </a:solidFill>
                <a:latin typeface="+mn-lt"/>
              </a:rPr>
              <a:t>We offer our clients:</a:t>
            </a:r>
          </a:p>
          <a:p>
            <a:pPr marR="0" eaLnBrk="1" fontAlgn="auto" hangingPunct="1">
              <a:spcBef>
                <a:spcPts val="0"/>
              </a:spcBef>
              <a:spcAft>
                <a:spcPts val="0"/>
              </a:spcAft>
              <a:buClr>
                <a:srgbClr val="3B88A3"/>
              </a:buClr>
              <a:defRPr/>
            </a:pPr>
            <a:r>
              <a:rPr lang="en-US" sz="2400" dirty="0">
                <a:solidFill>
                  <a:schemeClr val="bg2">
                    <a:lumMod val="25000"/>
                  </a:schemeClr>
                </a:solidFill>
                <a:latin typeface="+mn-lt"/>
              </a:rPr>
              <a:t> </a:t>
            </a:r>
          </a:p>
        </p:txBody>
      </p:sp>
      <p:sp>
        <p:nvSpPr>
          <p:cNvPr id="2" name="Rectangle 1">
            <a:extLst>
              <a:ext uri="{FF2B5EF4-FFF2-40B4-BE49-F238E27FC236}">
                <a16:creationId xmlns:a16="http://schemas.microsoft.com/office/drawing/2014/main" id="{1A67697C-BFE9-4320-AC20-7D7787D8C763}"/>
              </a:ext>
            </a:extLst>
          </p:cNvPr>
          <p:cNvSpPr/>
          <p:nvPr/>
        </p:nvSpPr>
        <p:spPr>
          <a:xfrm>
            <a:off x="827418" y="4058954"/>
            <a:ext cx="10754139" cy="1668827"/>
          </a:xfrm>
          <a:prstGeom prst="rect">
            <a:avLst/>
          </a:prstGeom>
        </p:spPr>
        <p:txBody>
          <a:bodyPr wrap="square" numCol="2">
            <a:spAutoFit/>
          </a:bodyPr>
          <a:lstStyle/>
          <a:p>
            <a:pPr marL="342900" marR="0" lvl="0" indent="-342900" eaLnBrk="1" fontAlgn="auto" hangingPunct="1">
              <a:lnSpc>
                <a:spcPct val="107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rPr>
              <a:t>Public affairs and issues management </a:t>
            </a:r>
          </a:p>
          <a:p>
            <a:pPr marL="342900" marR="0" lvl="0" indent="-342900" eaLnBrk="1" fontAlgn="auto" hangingPunct="1">
              <a:lnSpc>
                <a:spcPct val="107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rPr>
              <a:t>Legal and regulatory affairs engagement</a:t>
            </a:r>
          </a:p>
          <a:p>
            <a:pPr marL="342900" marR="0" lvl="0" indent="-342900" eaLnBrk="1" fontAlgn="auto" hangingPunct="1">
              <a:lnSpc>
                <a:spcPct val="107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rPr>
              <a:t>Reputation building</a:t>
            </a:r>
          </a:p>
          <a:p>
            <a:pPr marL="342900" marR="0" lvl="0" indent="-342900" eaLnBrk="1" fontAlgn="auto" hangingPunct="1">
              <a:lnSpc>
                <a:spcPct val="107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rPr>
              <a:t>Stakeholder engagement</a:t>
            </a:r>
          </a:p>
          <a:p>
            <a:pPr marL="342900" marR="0" lvl="0" indent="-342900" eaLnBrk="1" fontAlgn="auto" hangingPunct="1">
              <a:lnSpc>
                <a:spcPct val="107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rPr>
              <a:t>Crisis communications</a:t>
            </a:r>
          </a:p>
          <a:p>
            <a:pPr marL="342900" marR="0" lvl="0" indent="-342900" eaLnBrk="1" fontAlgn="auto" hangingPunct="1">
              <a:lnSpc>
                <a:spcPct val="107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rPr>
              <a:t>Government relations</a:t>
            </a:r>
          </a:p>
          <a:p>
            <a:pPr marL="342900" marR="0" lvl="0" indent="-342900" eaLnBrk="1" fontAlgn="auto" hangingPunct="1">
              <a:lnSpc>
                <a:spcPct val="107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rPr>
              <a:t>Grassroots and international reach</a:t>
            </a:r>
          </a:p>
        </p:txBody>
      </p:sp>
      <p:pic>
        <p:nvPicPr>
          <p:cNvPr id="8" name="Picture 13">
            <a:extLst>
              <a:ext uri="{FF2B5EF4-FFF2-40B4-BE49-F238E27FC236}">
                <a16:creationId xmlns:a16="http://schemas.microsoft.com/office/drawing/2014/main" id="{230EBD31-BB47-48CC-B156-13649B226B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6257" y="5922345"/>
            <a:ext cx="1765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F503355-B260-4195-8422-742D26FE7A31}"/>
              </a:ext>
            </a:extLst>
          </p:cNvPr>
          <p:cNvSpPr/>
          <p:nvPr/>
        </p:nvSpPr>
        <p:spPr>
          <a:xfrm>
            <a:off x="923534" y="6057580"/>
            <a:ext cx="3148736" cy="461665"/>
          </a:xfrm>
          <a:prstGeom prst="rect">
            <a:avLst/>
          </a:prstGeom>
        </p:spPr>
        <p:txBody>
          <a:bodyPr wrap="square">
            <a:spAutoFit/>
          </a:bodyPr>
          <a:lstStyle/>
          <a:p>
            <a:pPr marR="0" eaLnBrk="1" fontAlgn="auto" hangingPunct="1">
              <a:spcBef>
                <a:spcPts val="0"/>
              </a:spcBef>
              <a:spcAft>
                <a:spcPts val="0"/>
              </a:spcAft>
              <a:buClr>
                <a:srgbClr val="3B88A3"/>
              </a:buClr>
              <a:defRPr/>
            </a:pPr>
            <a:r>
              <a:rPr lang="en-US" sz="2400" dirty="0">
                <a:solidFill>
                  <a:schemeClr val="bg2">
                    <a:lumMod val="25000"/>
                  </a:schemeClr>
                </a:solidFill>
                <a:hlinkClick r:id="rId5"/>
              </a:rPr>
              <a:t>www.ibexdc.com</a:t>
            </a:r>
            <a:endParaRPr lang="en-US" sz="2400" dirty="0">
              <a:solidFill>
                <a:schemeClr val="bg2">
                  <a:lumMod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a:extLst>
              <a:ext uri="{FF2B5EF4-FFF2-40B4-BE49-F238E27FC236}">
                <a16:creationId xmlns:a16="http://schemas.microsoft.com/office/drawing/2014/main" id="{A5D6C9F7-D366-4160-833E-F013D22B3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000"/>
          <a:stretch>
            <a:fillRect/>
          </a:stretch>
        </p:blipFill>
        <p:spPr bwMode="auto">
          <a:xfrm>
            <a:off x="-12700" y="0"/>
            <a:ext cx="12204700" cy="15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85735" y="283518"/>
            <a:ext cx="9849080" cy="1143000"/>
          </a:xfrm>
        </p:spPr>
        <p:txBody>
          <a:bodyPr/>
          <a:lstStyle/>
          <a:p>
            <a:pPr algn="ctr">
              <a:lnSpc>
                <a:spcPts val="5200"/>
              </a:lnSpc>
            </a:pPr>
            <a:r>
              <a:rPr lang="en-US" sz="4800" dirty="0">
                <a:solidFill>
                  <a:schemeClr val="bg1"/>
                </a:solidFill>
                <a:latin typeface="Calibri" panose="020F0502020204030204" pitchFamily="34" charset="0"/>
                <a:ea typeface="Verdana" panose="020B0604030504040204" pitchFamily="34" charset="0"/>
              </a:rPr>
              <a:t>TSCA Implementation Offers Challenges and Opportunities</a:t>
            </a:r>
          </a:p>
        </p:txBody>
      </p:sp>
      <p:sp>
        <p:nvSpPr>
          <p:cNvPr id="3" name="Content Placeholder 2"/>
          <p:cNvSpPr>
            <a:spLocks noGrp="1"/>
          </p:cNvSpPr>
          <p:nvPr>
            <p:ph idx="1"/>
          </p:nvPr>
        </p:nvSpPr>
        <p:spPr>
          <a:xfrm>
            <a:off x="616945" y="2247441"/>
            <a:ext cx="11049918" cy="3955055"/>
          </a:xfrm>
        </p:spPr>
        <p:txBody>
          <a:bodyPr>
            <a:normAutofit lnSpcReduction="10000"/>
          </a:bodyPr>
          <a:lstStyle/>
          <a:p>
            <a:pPr marL="342900" fontAlgn="auto">
              <a:spcBef>
                <a:spcPts val="0"/>
              </a:spcBef>
              <a:spcAft>
                <a:spcPts val="0"/>
              </a:spcAft>
              <a:buClr>
                <a:srgbClr val="3B88A3"/>
              </a:buClr>
              <a:buFont typeface="Wingdings" panose="05000000000000000000" pitchFamily="2" charset="2"/>
              <a:buChar char="Ø"/>
              <a:defRPr/>
            </a:pPr>
            <a:r>
              <a:rPr lang="en-US" dirty="0">
                <a:solidFill>
                  <a:schemeClr val="bg2">
                    <a:lumMod val="25000"/>
                  </a:schemeClr>
                </a:solidFill>
              </a:rPr>
              <a:t> The 2016 amendments to TSCA dramatically changed the regulatory landscape for existing chemicals.</a:t>
            </a:r>
            <a:br>
              <a:rPr lang="en-US" dirty="0">
                <a:solidFill>
                  <a:schemeClr val="bg2">
                    <a:lumMod val="25000"/>
                  </a:schemeClr>
                </a:solidFill>
              </a:rPr>
            </a:br>
            <a:endParaRPr lang="en-US" dirty="0">
              <a:solidFill>
                <a:schemeClr val="bg2">
                  <a:lumMod val="25000"/>
                </a:schemeClr>
              </a:solidFill>
            </a:endParaRPr>
          </a:p>
          <a:p>
            <a:pPr marL="342900" fontAlgn="auto">
              <a:spcBef>
                <a:spcPts val="0"/>
              </a:spcBef>
              <a:spcAft>
                <a:spcPts val="0"/>
              </a:spcAft>
              <a:buClr>
                <a:srgbClr val="3B88A3"/>
              </a:buClr>
              <a:buFont typeface="Wingdings" panose="05000000000000000000" pitchFamily="2" charset="2"/>
              <a:buChar char="Ø"/>
              <a:defRPr/>
            </a:pPr>
            <a:r>
              <a:rPr lang="en-US" dirty="0">
                <a:solidFill>
                  <a:schemeClr val="bg2">
                    <a:lumMod val="25000"/>
                  </a:schemeClr>
                </a:solidFill>
              </a:rPr>
              <a:t> TSCA sets forth a transparent and robust scientific public process for the prioritization and risk evaluation of chemicals. </a:t>
            </a:r>
            <a:br>
              <a:rPr lang="en-US" dirty="0">
                <a:solidFill>
                  <a:schemeClr val="bg2">
                    <a:lumMod val="25000"/>
                  </a:schemeClr>
                </a:solidFill>
              </a:rPr>
            </a:br>
            <a:endParaRPr lang="en-US" dirty="0">
              <a:solidFill>
                <a:schemeClr val="bg2">
                  <a:lumMod val="25000"/>
                </a:schemeClr>
              </a:solidFill>
            </a:endParaRPr>
          </a:p>
          <a:p>
            <a:pPr marL="1028700" lvl="1" indent="-457200" fontAlgn="auto">
              <a:spcBef>
                <a:spcPts val="0"/>
              </a:spcBef>
              <a:spcAft>
                <a:spcPts val="0"/>
              </a:spcAft>
              <a:buClr>
                <a:srgbClr val="3B88A3"/>
              </a:buClr>
              <a:buFont typeface="Wingdings" panose="05000000000000000000" pitchFamily="2" charset="2"/>
              <a:buChar char="§"/>
              <a:defRPr/>
            </a:pPr>
            <a:r>
              <a:rPr lang="en-US" sz="2800" dirty="0">
                <a:solidFill>
                  <a:schemeClr val="bg2">
                    <a:lumMod val="25000"/>
                  </a:schemeClr>
                </a:solidFill>
              </a:rPr>
              <a:t>Science decisions must be based on the best available science and the weight of the scientific evidence. </a:t>
            </a:r>
            <a:br>
              <a:rPr lang="en-US" sz="2800" dirty="0">
                <a:solidFill>
                  <a:schemeClr val="bg2">
                    <a:lumMod val="25000"/>
                  </a:schemeClr>
                </a:solidFill>
              </a:rPr>
            </a:br>
            <a:endParaRPr lang="en-US" sz="2800" dirty="0">
              <a:solidFill>
                <a:schemeClr val="bg2">
                  <a:lumMod val="25000"/>
                </a:schemeClr>
              </a:solidFill>
            </a:endParaRPr>
          </a:p>
          <a:p>
            <a:pPr marL="342900" fontAlgn="auto">
              <a:spcBef>
                <a:spcPts val="0"/>
              </a:spcBef>
              <a:spcAft>
                <a:spcPts val="0"/>
              </a:spcAft>
              <a:buClr>
                <a:srgbClr val="3B88A3"/>
              </a:buClr>
              <a:buFont typeface="Wingdings" panose="05000000000000000000" pitchFamily="2" charset="2"/>
              <a:buChar char="Ø"/>
              <a:defRPr/>
            </a:pPr>
            <a:r>
              <a:rPr lang="en-US" dirty="0">
                <a:solidFill>
                  <a:schemeClr val="bg2">
                    <a:lumMod val="25000"/>
                  </a:schemeClr>
                </a:solidFill>
              </a:rPr>
              <a:t>Understanding these changes is critical to taking full advantage of the opportunities to proactively engage in the process.</a:t>
            </a:r>
          </a:p>
        </p:txBody>
      </p:sp>
      <p:pic>
        <p:nvPicPr>
          <p:cNvPr id="5" name="Picture 6">
            <a:extLst>
              <a:ext uri="{FF2B5EF4-FFF2-40B4-BE49-F238E27FC236}">
                <a16:creationId xmlns:a16="http://schemas.microsoft.com/office/drawing/2014/main" id="{26E44487-86C0-488D-9C97-EFDFF4EA10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75" y="609917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75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E24D3-1D0F-1E42-972A-AC0CBF992DD5}"/>
              </a:ext>
            </a:extLst>
          </p:cNvPr>
          <p:cNvSpPr/>
          <p:nvPr/>
        </p:nvSpPr>
        <p:spPr>
          <a:xfrm>
            <a:off x="0" y="0"/>
            <a:ext cx="4274288" cy="6858000"/>
          </a:xfrm>
          <a:prstGeom prst="rect">
            <a:avLst/>
          </a:prstGeom>
          <a:solidFill>
            <a:srgbClr val="B8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a:t>TSCA Safety Standard </a:t>
            </a:r>
          </a:p>
        </p:txBody>
      </p:sp>
      <p:sp>
        <p:nvSpPr>
          <p:cNvPr id="10" name="TextBox 9">
            <a:extLst>
              <a:ext uri="{FF2B5EF4-FFF2-40B4-BE49-F238E27FC236}">
                <a16:creationId xmlns:a16="http://schemas.microsoft.com/office/drawing/2014/main" id="{3B0B8D76-58CC-C340-A7BB-86C58C919AFF}"/>
              </a:ext>
            </a:extLst>
          </p:cNvPr>
          <p:cNvSpPr txBox="1"/>
          <p:nvPr/>
        </p:nvSpPr>
        <p:spPr>
          <a:xfrm>
            <a:off x="4860235" y="705177"/>
            <a:ext cx="6717403" cy="5447645"/>
          </a:xfrm>
          <a:prstGeom prst="rect">
            <a:avLst/>
          </a:prstGeom>
          <a:noFill/>
        </p:spPr>
        <p:txBody>
          <a:bodyPr wrap="square" anchor="ctr">
            <a:spAutoFit/>
          </a:bodyPr>
          <a:lstStyle/>
          <a:p>
            <a:pPr eaLnBrk="1" fontAlgn="auto" hangingPunct="1">
              <a:spcBef>
                <a:spcPts val="0"/>
              </a:spcBef>
              <a:spcAft>
                <a:spcPts val="0"/>
              </a:spcAft>
              <a:buClr>
                <a:srgbClr val="3B88A3"/>
              </a:buClr>
              <a:defRPr/>
            </a:pPr>
            <a:r>
              <a:rPr lang="en-US" sz="2800" dirty="0">
                <a:solidFill>
                  <a:schemeClr val="bg2">
                    <a:lumMod val="25000"/>
                  </a:schemeClr>
                </a:solidFill>
                <a:latin typeface="+mn-lt"/>
              </a:rPr>
              <a:t>Does the chemical:</a:t>
            </a:r>
          </a:p>
          <a:p>
            <a:pPr eaLnBrk="1" fontAlgn="auto" hangingPunct="1">
              <a:spcBef>
                <a:spcPts val="0"/>
              </a:spcBef>
              <a:spcAft>
                <a:spcPts val="0"/>
              </a:spcAft>
              <a:buClr>
                <a:srgbClr val="3B88A3"/>
              </a:buClr>
              <a:defRPr/>
            </a:pPr>
            <a:endParaRPr lang="en-US" sz="2800" dirty="0">
              <a:solidFill>
                <a:schemeClr val="bg2">
                  <a:lumMod val="25000"/>
                </a:schemeClr>
              </a:solidFill>
              <a:latin typeface="+mn-lt"/>
            </a:endParaRPr>
          </a:p>
          <a:p>
            <a:pPr marL="457200" indent="-457200" eaLnBrk="1" fontAlgn="auto" hangingPunct="1">
              <a:spcBef>
                <a:spcPts val="0"/>
              </a:spcBef>
              <a:spcAft>
                <a:spcPts val="0"/>
              </a:spcAft>
              <a:buClr>
                <a:srgbClr val="3B88A3"/>
              </a:buClr>
              <a:buFont typeface="Wingdings" panose="05000000000000000000" pitchFamily="2" charset="2"/>
              <a:buChar char="Ø"/>
              <a:defRPr/>
            </a:pPr>
            <a:r>
              <a:rPr lang="en-US" sz="2800" dirty="0">
                <a:solidFill>
                  <a:schemeClr val="bg2">
                    <a:lumMod val="25000"/>
                  </a:schemeClr>
                </a:solidFill>
                <a:latin typeface="+mn-lt"/>
              </a:rPr>
              <a:t>Present an unreasonable risk of injury to health or the environment,</a:t>
            </a:r>
          </a:p>
          <a:p>
            <a:pPr marL="457200" indent="-457200" eaLnBrk="1" fontAlgn="auto" hangingPunct="1">
              <a:spcBef>
                <a:spcPts val="0"/>
              </a:spcBef>
              <a:spcAft>
                <a:spcPts val="0"/>
              </a:spcAft>
              <a:buClr>
                <a:srgbClr val="3B88A3"/>
              </a:buClr>
              <a:buFont typeface="Wingdings" panose="05000000000000000000" pitchFamily="2" charset="2"/>
              <a:buChar char="Ø"/>
              <a:defRPr/>
            </a:pPr>
            <a:endParaRPr lang="en-US" sz="2000" dirty="0">
              <a:solidFill>
                <a:schemeClr val="bg2">
                  <a:lumMod val="25000"/>
                </a:schemeClr>
              </a:solidFill>
              <a:latin typeface="+mn-lt"/>
            </a:endParaRPr>
          </a:p>
          <a:p>
            <a:pPr marL="457200" indent="-457200" eaLnBrk="1" fontAlgn="auto" hangingPunct="1">
              <a:spcBef>
                <a:spcPts val="0"/>
              </a:spcBef>
              <a:spcAft>
                <a:spcPts val="0"/>
              </a:spcAft>
              <a:buClr>
                <a:srgbClr val="3B88A3"/>
              </a:buClr>
              <a:buFont typeface="Wingdings" panose="05000000000000000000" pitchFamily="2" charset="2"/>
              <a:buChar char="Ø"/>
              <a:defRPr/>
            </a:pPr>
            <a:r>
              <a:rPr lang="en-US" sz="2800" dirty="0">
                <a:solidFill>
                  <a:schemeClr val="bg2">
                    <a:lumMod val="25000"/>
                  </a:schemeClr>
                </a:solidFill>
                <a:latin typeface="+mn-lt"/>
              </a:rPr>
              <a:t>Without consideration of costs or other non-risk factors,</a:t>
            </a:r>
          </a:p>
          <a:p>
            <a:pPr marL="457200" indent="-457200" eaLnBrk="1" fontAlgn="auto" hangingPunct="1">
              <a:spcBef>
                <a:spcPts val="0"/>
              </a:spcBef>
              <a:spcAft>
                <a:spcPts val="0"/>
              </a:spcAft>
              <a:buClr>
                <a:srgbClr val="3B88A3"/>
              </a:buClr>
              <a:buFont typeface="Wingdings" panose="05000000000000000000" pitchFamily="2" charset="2"/>
              <a:buChar char="Ø"/>
              <a:defRPr/>
            </a:pPr>
            <a:endParaRPr lang="en-US" sz="2000" dirty="0">
              <a:solidFill>
                <a:schemeClr val="bg2">
                  <a:lumMod val="25000"/>
                </a:schemeClr>
              </a:solidFill>
              <a:latin typeface="+mn-lt"/>
            </a:endParaRPr>
          </a:p>
          <a:p>
            <a:pPr marL="457200" indent="-457200" eaLnBrk="1" fontAlgn="auto" hangingPunct="1">
              <a:spcBef>
                <a:spcPts val="0"/>
              </a:spcBef>
              <a:spcAft>
                <a:spcPts val="0"/>
              </a:spcAft>
              <a:buClr>
                <a:srgbClr val="3B88A3"/>
              </a:buClr>
              <a:buFont typeface="Wingdings" panose="05000000000000000000" pitchFamily="2" charset="2"/>
              <a:buChar char="Ø"/>
              <a:defRPr/>
            </a:pPr>
            <a:r>
              <a:rPr lang="en-US" sz="2800" dirty="0">
                <a:solidFill>
                  <a:schemeClr val="bg2">
                    <a:lumMod val="25000"/>
                  </a:schemeClr>
                </a:solidFill>
                <a:latin typeface="+mn-lt"/>
              </a:rPr>
              <a:t>Including an unreasonable risk to potentially exposed or susceptible subpopulation,</a:t>
            </a:r>
          </a:p>
          <a:p>
            <a:pPr marL="457200" indent="-457200" eaLnBrk="1" fontAlgn="auto" hangingPunct="1">
              <a:spcBef>
                <a:spcPts val="0"/>
              </a:spcBef>
              <a:spcAft>
                <a:spcPts val="0"/>
              </a:spcAft>
              <a:buClr>
                <a:srgbClr val="3B88A3"/>
              </a:buClr>
              <a:buFont typeface="Wingdings" panose="05000000000000000000" pitchFamily="2" charset="2"/>
              <a:buChar char="Ø"/>
              <a:defRPr/>
            </a:pPr>
            <a:endParaRPr lang="en-US" sz="2000" dirty="0">
              <a:solidFill>
                <a:schemeClr val="bg2">
                  <a:lumMod val="25000"/>
                </a:schemeClr>
              </a:solidFill>
              <a:latin typeface="+mn-lt"/>
            </a:endParaRPr>
          </a:p>
          <a:p>
            <a:pPr marL="457200" indent="-457200" eaLnBrk="1" fontAlgn="auto" hangingPunct="1">
              <a:spcBef>
                <a:spcPts val="0"/>
              </a:spcBef>
              <a:spcAft>
                <a:spcPts val="0"/>
              </a:spcAft>
              <a:buClr>
                <a:srgbClr val="3B88A3"/>
              </a:buClr>
              <a:buFont typeface="Wingdings" panose="05000000000000000000" pitchFamily="2" charset="2"/>
              <a:buChar char="Ø"/>
              <a:defRPr/>
            </a:pPr>
            <a:r>
              <a:rPr lang="en-US" sz="2800" dirty="0">
                <a:solidFill>
                  <a:schemeClr val="bg2">
                    <a:lumMod val="25000"/>
                  </a:schemeClr>
                </a:solidFill>
                <a:latin typeface="+mn-lt"/>
              </a:rPr>
              <a:t>Under the conditions of use?</a:t>
            </a:r>
          </a:p>
        </p:txBody>
      </p:sp>
      <p:pic>
        <p:nvPicPr>
          <p:cNvPr id="3076" name="Picture 6">
            <a:extLst>
              <a:ext uri="{FF2B5EF4-FFF2-40B4-BE49-F238E27FC236}">
                <a16:creationId xmlns:a16="http://schemas.microsoft.com/office/drawing/2014/main" id="{9A31D12F-CB01-B44C-9970-7FF57866B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09917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64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a:extLst>
              <a:ext uri="{FF2B5EF4-FFF2-40B4-BE49-F238E27FC236}">
                <a16:creationId xmlns:a16="http://schemas.microsoft.com/office/drawing/2014/main" id="{8215651C-C3F4-4657-83E7-D9109A185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000"/>
          <a:stretch>
            <a:fillRect/>
          </a:stretch>
        </p:blipFill>
        <p:spPr bwMode="auto">
          <a:xfrm>
            <a:off x="-12700" y="0"/>
            <a:ext cx="12204700" cy="15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
            <a:extLst>
              <a:ext uri="{FF2B5EF4-FFF2-40B4-BE49-F238E27FC236}">
                <a16:creationId xmlns:a16="http://schemas.microsoft.com/office/drawing/2014/main" id="{25E6324A-2E75-4492-8FEF-413A8F69A3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50" b="-1250"/>
          <a:stretch>
            <a:fillRect/>
          </a:stretch>
        </p:blipFill>
        <p:spPr bwMode="auto">
          <a:xfrm>
            <a:off x="1289567" y="1897768"/>
            <a:ext cx="9612866" cy="454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11">
            <a:extLst>
              <a:ext uri="{FF2B5EF4-FFF2-40B4-BE49-F238E27FC236}">
                <a16:creationId xmlns:a16="http://schemas.microsoft.com/office/drawing/2014/main" id="{7743A55C-E96D-4477-8834-86FFF64FA5EF}"/>
              </a:ext>
            </a:extLst>
          </p:cNvPr>
          <p:cNvSpPr txBox="1">
            <a:spLocks noChangeArrowheads="1"/>
          </p:cNvSpPr>
          <p:nvPr/>
        </p:nvSpPr>
        <p:spPr bwMode="auto">
          <a:xfrm>
            <a:off x="2095500" y="137701"/>
            <a:ext cx="8001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5200"/>
              </a:lnSpc>
              <a:spcBef>
                <a:spcPct val="0"/>
              </a:spcBef>
              <a:buFontTx/>
              <a:buNone/>
            </a:pPr>
            <a:r>
              <a:rPr lang="en-US" altLang="en-US" sz="4800" dirty="0">
                <a:solidFill>
                  <a:schemeClr val="bg1"/>
                </a:solidFill>
                <a:latin typeface="Calibri" panose="020F0502020204030204" pitchFamily="34" charset="0"/>
                <a:ea typeface="Verdana" panose="020B0604030504040204" pitchFamily="34" charset="0"/>
              </a:rPr>
              <a:t>EPA’s Multi-step Approach to Chemical Evaluation</a:t>
            </a:r>
          </a:p>
        </p:txBody>
      </p:sp>
      <p:pic>
        <p:nvPicPr>
          <p:cNvPr id="6" name="Picture 6">
            <a:extLst>
              <a:ext uri="{FF2B5EF4-FFF2-40B4-BE49-F238E27FC236}">
                <a16:creationId xmlns:a16="http://schemas.microsoft.com/office/drawing/2014/main" id="{3351BE3F-3374-47D4-817C-4C5A02FAFD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0375" y="609917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a:extLst>
              <a:ext uri="{FF2B5EF4-FFF2-40B4-BE49-F238E27FC236}">
                <a16:creationId xmlns:a16="http://schemas.microsoft.com/office/drawing/2014/main" id="{C795AEB9-BC3E-453A-AD37-0B7526971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000"/>
          <a:stretch>
            <a:fillRect/>
          </a:stretch>
        </p:blipFill>
        <p:spPr bwMode="auto">
          <a:xfrm>
            <a:off x="-12700" y="0"/>
            <a:ext cx="12204700" cy="15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5527008-0DE9-4BD6-A326-872389140683}"/>
              </a:ext>
            </a:extLst>
          </p:cNvPr>
          <p:cNvSpPr>
            <a:spLocks noGrp="1" noChangeArrowheads="1"/>
          </p:cNvSpPr>
          <p:nvPr>
            <p:ph type="title"/>
          </p:nvPr>
        </p:nvSpPr>
        <p:spPr>
          <a:xfrm>
            <a:off x="849718" y="262306"/>
            <a:ext cx="10515600" cy="1325563"/>
          </a:xfrm>
        </p:spPr>
        <p:txBody>
          <a:bodyPr/>
          <a:lstStyle/>
          <a:p>
            <a:pPr algn="ctr">
              <a:defRPr/>
            </a:pPr>
            <a:r>
              <a:rPr lang="en-US" altLang="en-US" sz="4800" dirty="0">
                <a:solidFill>
                  <a:schemeClr val="bg1"/>
                </a:solidFill>
                <a:latin typeface="Calibri" panose="020F0502020204030204" pitchFamily="34" charset="0"/>
                <a:ea typeface="Verdana" panose="020B0604030504040204" pitchFamily="34" charset="0"/>
                <a:cs typeface="+mn-cs"/>
              </a:rPr>
              <a:t>Prioritization</a:t>
            </a:r>
          </a:p>
        </p:txBody>
      </p:sp>
      <p:sp>
        <p:nvSpPr>
          <p:cNvPr id="10243" name="Content Placeholder 2">
            <a:extLst>
              <a:ext uri="{FF2B5EF4-FFF2-40B4-BE49-F238E27FC236}">
                <a16:creationId xmlns:a16="http://schemas.microsoft.com/office/drawing/2014/main" id="{4813D014-EE07-4F8C-B721-ED22FF236C92}"/>
              </a:ext>
            </a:extLst>
          </p:cNvPr>
          <p:cNvSpPr>
            <a:spLocks noGrp="1" noChangeArrowheads="1"/>
          </p:cNvSpPr>
          <p:nvPr>
            <p:ph idx="1"/>
          </p:nvPr>
        </p:nvSpPr>
        <p:spPr>
          <a:xfrm>
            <a:off x="506896" y="1751455"/>
            <a:ext cx="11169065" cy="4351338"/>
          </a:xfrm>
        </p:spPr>
        <p:txBody>
          <a:bodyPr/>
          <a:lstStyle/>
          <a:p>
            <a:pPr marL="0" indent="0" fontAlgn="auto">
              <a:spcBef>
                <a:spcPts val="0"/>
              </a:spcBef>
              <a:spcAft>
                <a:spcPts val="0"/>
              </a:spcAft>
              <a:buClr>
                <a:srgbClr val="3B88A3"/>
              </a:buClr>
              <a:buNone/>
              <a:defRPr/>
            </a:pPr>
            <a:r>
              <a:rPr lang="en-US" altLang="en-US" dirty="0">
                <a:solidFill>
                  <a:schemeClr val="bg2">
                    <a:lumMod val="25000"/>
                  </a:schemeClr>
                </a:solidFill>
              </a:rPr>
              <a:t>Prioritization is a 9 – 12 month public process which results in chemicals prioritized as:</a:t>
            </a:r>
          </a:p>
          <a:p>
            <a:pPr marL="342900" lvl="1" indent="0" fontAlgn="auto">
              <a:spcBef>
                <a:spcPts val="0"/>
              </a:spcBef>
              <a:spcAft>
                <a:spcPts val="0"/>
              </a:spcAft>
              <a:buClr>
                <a:srgbClr val="3B88A3"/>
              </a:buClr>
              <a:buNone/>
              <a:defRPr/>
            </a:pPr>
            <a:endParaRPr lang="en-US" altLang="en-US" sz="2000" dirty="0">
              <a:solidFill>
                <a:schemeClr val="bg2">
                  <a:lumMod val="25000"/>
                </a:schemeClr>
              </a:solidFill>
            </a:endParaRPr>
          </a:p>
          <a:p>
            <a:pPr lvl="1" fontAlgn="auto">
              <a:spcBef>
                <a:spcPts val="0"/>
              </a:spcBef>
              <a:spcAft>
                <a:spcPts val="0"/>
              </a:spcAft>
              <a:buClr>
                <a:srgbClr val="3B88A3"/>
              </a:buClr>
              <a:buFont typeface="Wingdings" panose="05000000000000000000" pitchFamily="2" charset="2"/>
              <a:buChar char="Ø"/>
              <a:defRPr/>
            </a:pPr>
            <a:r>
              <a:rPr lang="en-US" altLang="en-US" dirty="0">
                <a:solidFill>
                  <a:schemeClr val="bg2">
                    <a:lumMod val="25000"/>
                  </a:schemeClr>
                </a:solidFill>
              </a:rPr>
              <a:t>High priority = may present an unreasonable risk</a:t>
            </a:r>
          </a:p>
          <a:p>
            <a:pPr lvl="3" fontAlgn="auto">
              <a:spcBef>
                <a:spcPts val="0"/>
              </a:spcBef>
              <a:spcAft>
                <a:spcPts val="0"/>
              </a:spcAft>
              <a:buClr>
                <a:srgbClr val="3B88A3"/>
              </a:buClr>
              <a:buFont typeface="Wingdings" panose="05000000000000000000" pitchFamily="2" charset="2"/>
              <a:buChar char="§"/>
              <a:defRPr/>
            </a:pPr>
            <a:r>
              <a:rPr lang="en-US" altLang="en-US" sz="2400" dirty="0">
                <a:solidFill>
                  <a:schemeClr val="bg2">
                    <a:lumMod val="25000"/>
                  </a:schemeClr>
                </a:solidFill>
              </a:rPr>
              <a:t>Must undergo risk evaluation.</a:t>
            </a:r>
          </a:p>
          <a:p>
            <a:pPr marL="742950" lvl="2" indent="0" fontAlgn="auto">
              <a:spcBef>
                <a:spcPts val="0"/>
              </a:spcBef>
              <a:spcAft>
                <a:spcPts val="0"/>
              </a:spcAft>
              <a:buClr>
                <a:srgbClr val="3B88A3"/>
              </a:buClr>
              <a:buNone/>
              <a:defRPr/>
            </a:pPr>
            <a:endParaRPr lang="en-US" altLang="en-US" sz="2400" dirty="0">
              <a:solidFill>
                <a:schemeClr val="bg2">
                  <a:lumMod val="25000"/>
                </a:schemeClr>
              </a:solidFill>
            </a:endParaRPr>
          </a:p>
          <a:p>
            <a:pPr lvl="1" fontAlgn="auto">
              <a:spcBef>
                <a:spcPts val="0"/>
              </a:spcBef>
              <a:spcAft>
                <a:spcPts val="0"/>
              </a:spcAft>
              <a:buClr>
                <a:srgbClr val="3B88A3"/>
              </a:buClr>
              <a:buFont typeface="Wingdings" panose="05000000000000000000" pitchFamily="2" charset="2"/>
              <a:buChar char="Ø"/>
              <a:defRPr/>
            </a:pPr>
            <a:r>
              <a:rPr lang="en-US" altLang="en-US" dirty="0">
                <a:solidFill>
                  <a:schemeClr val="bg2">
                    <a:lumMod val="25000"/>
                  </a:schemeClr>
                </a:solidFill>
              </a:rPr>
              <a:t>Low priority = not high priority</a:t>
            </a:r>
          </a:p>
          <a:p>
            <a:pPr lvl="3" fontAlgn="auto">
              <a:spcBef>
                <a:spcPts val="0"/>
              </a:spcBef>
              <a:spcAft>
                <a:spcPts val="0"/>
              </a:spcAft>
              <a:buClr>
                <a:srgbClr val="3B88A3"/>
              </a:buClr>
              <a:buFont typeface="Wingdings" panose="05000000000000000000" pitchFamily="2" charset="2"/>
              <a:buChar char="§"/>
              <a:defRPr/>
            </a:pPr>
            <a:r>
              <a:rPr lang="en-US" altLang="en-US" sz="2400" dirty="0">
                <a:solidFill>
                  <a:schemeClr val="bg2">
                    <a:lumMod val="25000"/>
                  </a:schemeClr>
                </a:solidFill>
              </a:rPr>
              <a:t>Low priority  ≠  low or no risk</a:t>
            </a:r>
          </a:p>
          <a:p>
            <a:pPr lvl="3" fontAlgn="auto">
              <a:spcBef>
                <a:spcPts val="0"/>
              </a:spcBef>
              <a:spcAft>
                <a:spcPts val="0"/>
              </a:spcAft>
              <a:buClr>
                <a:srgbClr val="3B88A3"/>
              </a:buClr>
              <a:buFont typeface="Wingdings" panose="05000000000000000000" pitchFamily="2" charset="2"/>
              <a:buChar char="§"/>
              <a:defRPr/>
            </a:pPr>
            <a:r>
              <a:rPr lang="en-US" altLang="en-US" sz="2400" dirty="0">
                <a:solidFill>
                  <a:schemeClr val="bg2">
                    <a:lumMod val="25000"/>
                  </a:schemeClr>
                </a:solidFill>
              </a:rPr>
              <a:t>Does not warrant risk evaluation at this time.</a:t>
            </a:r>
          </a:p>
          <a:p>
            <a:pPr marL="57150" fontAlgn="auto">
              <a:spcBef>
                <a:spcPts val="0"/>
              </a:spcBef>
              <a:spcAft>
                <a:spcPts val="0"/>
              </a:spcAft>
              <a:buClr>
                <a:srgbClr val="3B88A3"/>
              </a:buClr>
              <a:buFont typeface="Wingdings" panose="05000000000000000000" pitchFamily="2" charset="2"/>
              <a:buChar char="Ø"/>
              <a:defRPr/>
            </a:pPr>
            <a:endParaRPr lang="en-US" sz="2000" dirty="0">
              <a:solidFill>
                <a:schemeClr val="bg2">
                  <a:lumMod val="25000"/>
                </a:schemeClr>
              </a:solidFill>
            </a:endParaRPr>
          </a:p>
          <a:p>
            <a:pPr marL="0" indent="0" fontAlgn="auto">
              <a:spcBef>
                <a:spcPts val="0"/>
              </a:spcBef>
              <a:spcAft>
                <a:spcPts val="0"/>
              </a:spcAft>
              <a:buClr>
                <a:srgbClr val="3B88A3"/>
              </a:buClr>
              <a:buNone/>
              <a:defRPr/>
            </a:pPr>
            <a:r>
              <a:rPr lang="en-US" dirty="0">
                <a:solidFill>
                  <a:schemeClr val="bg2">
                    <a:lumMod val="25000"/>
                  </a:schemeClr>
                </a:solidFill>
              </a:rPr>
              <a:t>EPA must consider a number of factors including conditions of use, hazard and exposure potential, susceptible subpopulations, persistence and bioaccumulation.</a:t>
            </a:r>
          </a:p>
          <a:p>
            <a:pPr fontAlgn="auto">
              <a:spcBef>
                <a:spcPts val="0"/>
              </a:spcBef>
              <a:spcAft>
                <a:spcPts val="0"/>
              </a:spcAft>
              <a:buClr>
                <a:srgbClr val="3B88A3"/>
              </a:buClr>
              <a:buFont typeface="Wingdings" panose="05000000000000000000" pitchFamily="2" charset="2"/>
              <a:buChar char="Ø"/>
              <a:defRPr/>
            </a:pPr>
            <a:endParaRPr lang="en-US" altLang="en-US" dirty="0">
              <a:solidFill>
                <a:schemeClr val="bg2">
                  <a:lumMod val="25000"/>
                </a:schemeClr>
              </a:solidFill>
            </a:endParaRPr>
          </a:p>
          <a:p>
            <a:pPr marL="0" indent="0">
              <a:buNone/>
              <a:defRPr/>
            </a:pPr>
            <a:endParaRPr lang="en-US" altLang="en-US" dirty="0">
              <a:latin typeface="Trebuchet MS" panose="020B0603020202020204" pitchFamily="34" charset="0"/>
            </a:endParaRPr>
          </a:p>
        </p:txBody>
      </p:sp>
      <p:pic>
        <p:nvPicPr>
          <p:cNvPr id="5" name="Picture 6">
            <a:extLst>
              <a:ext uri="{FF2B5EF4-FFF2-40B4-BE49-F238E27FC236}">
                <a16:creationId xmlns:a16="http://schemas.microsoft.com/office/drawing/2014/main" id="{C58EC974-5847-4203-ABFD-37AAE2A2C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8698" y="642302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876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Content Placeholder 2">
            <a:extLst>
              <a:ext uri="{FF2B5EF4-FFF2-40B4-BE49-F238E27FC236}">
                <a16:creationId xmlns:a16="http://schemas.microsoft.com/office/drawing/2014/main" id="{44A4E336-F7DC-4BCB-A829-59D46AF816C6}"/>
              </a:ext>
            </a:extLst>
          </p:cNvPr>
          <p:cNvSpPr>
            <a:spLocks noGrp="1" noChangeArrowheads="1"/>
          </p:cNvSpPr>
          <p:nvPr>
            <p:ph idx="1"/>
          </p:nvPr>
        </p:nvSpPr>
        <p:spPr>
          <a:xfrm>
            <a:off x="614362" y="1845503"/>
            <a:ext cx="10963276" cy="4351338"/>
          </a:xfrm>
        </p:spPr>
        <p:txBody>
          <a:bodyPr/>
          <a:lstStyle/>
          <a:p>
            <a:pPr marL="0" indent="0" fontAlgn="auto">
              <a:spcBef>
                <a:spcPts val="0"/>
              </a:spcBef>
              <a:spcAft>
                <a:spcPts val="0"/>
              </a:spcAft>
              <a:buClr>
                <a:srgbClr val="3B88A3"/>
              </a:buClr>
              <a:buNone/>
              <a:defRPr/>
            </a:pPr>
            <a:r>
              <a:rPr lang="en-US" altLang="en-US" dirty="0">
                <a:solidFill>
                  <a:schemeClr val="bg2">
                    <a:lumMod val="25000"/>
                  </a:schemeClr>
                </a:solidFill>
              </a:rPr>
              <a:t>In the near-term EPA will look first to the 2014 Work Plan for potential high-priority chemical candidates.</a:t>
            </a:r>
          </a:p>
          <a:p>
            <a:pPr marL="914400" lvl="2" indent="0" fontAlgn="auto">
              <a:spcBef>
                <a:spcPts val="0"/>
              </a:spcBef>
              <a:spcAft>
                <a:spcPts val="0"/>
              </a:spcAft>
              <a:buClr>
                <a:srgbClr val="3B88A3"/>
              </a:buClr>
              <a:buNone/>
              <a:defRPr/>
            </a:pPr>
            <a:endParaRPr lang="en-US" altLang="en-US" sz="2800" dirty="0">
              <a:solidFill>
                <a:schemeClr val="bg2">
                  <a:lumMod val="25000"/>
                </a:schemeClr>
              </a:solidFill>
            </a:endParaRPr>
          </a:p>
          <a:p>
            <a:pPr lvl="1" fontAlgn="auto">
              <a:spcBef>
                <a:spcPts val="0"/>
              </a:spcBef>
              <a:spcAft>
                <a:spcPts val="0"/>
              </a:spcAft>
              <a:buClr>
                <a:srgbClr val="3B88A3"/>
              </a:buClr>
              <a:buFont typeface="Wingdings" panose="05000000000000000000" pitchFamily="2" charset="2"/>
              <a:buChar char="Ø"/>
              <a:defRPr/>
            </a:pPr>
            <a:r>
              <a:rPr lang="en-US" altLang="en-US" sz="2800" dirty="0">
                <a:solidFill>
                  <a:schemeClr val="bg2">
                    <a:lumMod val="25000"/>
                  </a:schemeClr>
                </a:solidFill>
              </a:rPr>
              <a:t>At least 50% of all chemical substances undergoing risk evaluation must be drawn from the 2014 Work Plan, but…</a:t>
            </a:r>
          </a:p>
          <a:p>
            <a:pPr marL="457200" lvl="1" indent="0" fontAlgn="auto">
              <a:spcBef>
                <a:spcPts val="0"/>
              </a:spcBef>
              <a:spcAft>
                <a:spcPts val="0"/>
              </a:spcAft>
              <a:buClr>
                <a:srgbClr val="3B88A3"/>
              </a:buClr>
              <a:buNone/>
              <a:defRPr/>
            </a:pPr>
            <a:endParaRPr lang="en-US" altLang="en-US" sz="2800" dirty="0">
              <a:solidFill>
                <a:schemeClr val="bg2">
                  <a:lumMod val="25000"/>
                </a:schemeClr>
              </a:solidFill>
            </a:endParaRPr>
          </a:p>
          <a:p>
            <a:pPr lvl="1" fontAlgn="auto">
              <a:spcBef>
                <a:spcPts val="0"/>
              </a:spcBef>
              <a:spcAft>
                <a:spcPts val="0"/>
              </a:spcAft>
              <a:buClr>
                <a:srgbClr val="3B88A3"/>
              </a:buClr>
              <a:buFont typeface="Wingdings" panose="05000000000000000000" pitchFamily="2" charset="2"/>
              <a:buChar char="Ø"/>
              <a:defRPr/>
            </a:pPr>
            <a:r>
              <a:rPr lang="en-US" altLang="en-US" sz="2800" i="1" dirty="0">
                <a:solidFill>
                  <a:schemeClr val="bg2">
                    <a:lumMod val="25000"/>
                  </a:schemeClr>
                </a:solidFill>
              </a:rPr>
              <a:t>20 chemicals recently nominated for high-priority designation are all drawn from the Work Plan. </a:t>
            </a:r>
          </a:p>
          <a:p>
            <a:pPr lvl="2" fontAlgn="auto">
              <a:spcBef>
                <a:spcPts val="0"/>
              </a:spcBef>
              <a:spcAft>
                <a:spcPts val="0"/>
              </a:spcAft>
              <a:buClr>
                <a:srgbClr val="3B88A3"/>
              </a:buClr>
              <a:buFont typeface="Wingdings" panose="05000000000000000000" pitchFamily="2" charset="2"/>
              <a:buChar char="§"/>
              <a:defRPr/>
            </a:pPr>
            <a:r>
              <a:rPr lang="en-US" altLang="en-US" sz="2400" i="1" dirty="0">
                <a:solidFill>
                  <a:schemeClr val="bg2">
                    <a:lumMod val="25000"/>
                  </a:schemeClr>
                </a:solidFill>
              </a:rPr>
              <a:t>No metals on list of 20 </a:t>
            </a:r>
          </a:p>
          <a:p>
            <a:pPr lvl="1" fontAlgn="auto">
              <a:spcBef>
                <a:spcPts val="0"/>
              </a:spcBef>
              <a:spcAft>
                <a:spcPts val="0"/>
              </a:spcAft>
              <a:buClr>
                <a:srgbClr val="3B88A3"/>
              </a:buClr>
              <a:buFont typeface="Wingdings" panose="05000000000000000000" pitchFamily="2" charset="2"/>
              <a:buChar char="Ø"/>
              <a:defRPr/>
            </a:pPr>
            <a:endParaRPr lang="en-US" altLang="en-US" sz="2800" dirty="0">
              <a:solidFill>
                <a:schemeClr val="bg2">
                  <a:lumMod val="25000"/>
                </a:schemeClr>
              </a:solidFill>
            </a:endParaRPr>
          </a:p>
          <a:p>
            <a:pPr marL="457200" lvl="1" indent="0" fontAlgn="auto">
              <a:spcBef>
                <a:spcPts val="0"/>
              </a:spcBef>
              <a:spcAft>
                <a:spcPts val="0"/>
              </a:spcAft>
              <a:buClr>
                <a:srgbClr val="3B88A3"/>
              </a:buClr>
              <a:buNone/>
              <a:defRPr/>
            </a:pPr>
            <a:br>
              <a:rPr lang="en-US" altLang="en-US" sz="2800" dirty="0">
                <a:solidFill>
                  <a:schemeClr val="bg2">
                    <a:lumMod val="25000"/>
                  </a:schemeClr>
                </a:solidFill>
              </a:rPr>
            </a:br>
            <a:endParaRPr lang="en-US" altLang="en-US" sz="2800" dirty="0">
              <a:solidFill>
                <a:schemeClr val="bg2">
                  <a:lumMod val="25000"/>
                </a:schemeClr>
              </a:solidFill>
            </a:endParaRPr>
          </a:p>
          <a:p>
            <a:pPr marL="914400" lvl="2" indent="0" fontAlgn="auto">
              <a:spcBef>
                <a:spcPts val="0"/>
              </a:spcBef>
              <a:spcAft>
                <a:spcPts val="0"/>
              </a:spcAft>
              <a:buClr>
                <a:srgbClr val="3B88A3"/>
              </a:buClr>
              <a:buNone/>
              <a:defRPr/>
            </a:pPr>
            <a:endParaRPr lang="en-US" altLang="en-US" sz="2800" dirty="0">
              <a:solidFill>
                <a:schemeClr val="bg2">
                  <a:lumMod val="25000"/>
                </a:schemeClr>
              </a:solidFill>
            </a:endParaRPr>
          </a:p>
          <a:p>
            <a:pPr marL="0" indent="0">
              <a:buNone/>
            </a:pPr>
            <a:endParaRPr lang="en-US" altLang="en-US" dirty="0"/>
          </a:p>
        </p:txBody>
      </p:sp>
      <p:pic>
        <p:nvPicPr>
          <p:cNvPr id="4" name="Picture 6">
            <a:extLst>
              <a:ext uri="{FF2B5EF4-FFF2-40B4-BE49-F238E27FC236}">
                <a16:creationId xmlns:a16="http://schemas.microsoft.com/office/drawing/2014/main" id="{5AA7F9B9-B386-48FD-A692-59E210FB3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09917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extLst>
              <a:ext uri="{FF2B5EF4-FFF2-40B4-BE49-F238E27FC236}">
                <a16:creationId xmlns:a16="http://schemas.microsoft.com/office/drawing/2014/main" id="{35C548B7-37B0-49B7-9101-5C6AC1F984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0000"/>
          <a:stretch>
            <a:fillRect/>
          </a:stretch>
        </p:blipFill>
        <p:spPr bwMode="auto">
          <a:xfrm>
            <a:off x="-12700" y="0"/>
            <a:ext cx="12204700" cy="15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7C0A43E4-299C-4252-99F6-91958BA821E5}"/>
              </a:ext>
            </a:extLst>
          </p:cNvPr>
          <p:cNvSpPr>
            <a:spLocks noGrp="1" noChangeArrowheads="1"/>
          </p:cNvSpPr>
          <p:nvPr>
            <p:ph type="title"/>
          </p:nvPr>
        </p:nvSpPr>
        <p:spPr>
          <a:xfrm>
            <a:off x="849718" y="262306"/>
            <a:ext cx="10515600" cy="1325563"/>
          </a:xfrm>
        </p:spPr>
        <p:txBody>
          <a:bodyPr/>
          <a:lstStyle/>
          <a:p>
            <a:pPr algn="ctr">
              <a:defRPr/>
            </a:pPr>
            <a:r>
              <a:rPr lang="en-US" altLang="en-US" sz="4800" dirty="0">
                <a:solidFill>
                  <a:schemeClr val="bg1"/>
                </a:solidFill>
                <a:latin typeface="Calibri" panose="020F0502020204030204" pitchFamily="34" charset="0"/>
                <a:ea typeface="Verdana" panose="020B0604030504040204" pitchFamily="34" charset="0"/>
                <a:cs typeface="+mn-cs"/>
              </a:rPr>
              <a:t>Prioritization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a:extLst>
              <a:ext uri="{FF2B5EF4-FFF2-40B4-BE49-F238E27FC236}">
                <a16:creationId xmlns:a16="http://schemas.microsoft.com/office/drawing/2014/main" id="{0C1B4E9E-80F2-41A9-AF0A-1124469C5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000"/>
          <a:stretch>
            <a:fillRect/>
          </a:stretch>
        </p:blipFill>
        <p:spPr bwMode="auto">
          <a:xfrm>
            <a:off x="-12700" y="0"/>
            <a:ext cx="12204700" cy="15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Content Placeholder 2">
            <a:extLst>
              <a:ext uri="{FF2B5EF4-FFF2-40B4-BE49-F238E27FC236}">
                <a16:creationId xmlns:a16="http://schemas.microsoft.com/office/drawing/2014/main" id="{44A4E336-F7DC-4BCB-A829-59D46AF816C6}"/>
              </a:ext>
            </a:extLst>
          </p:cNvPr>
          <p:cNvSpPr>
            <a:spLocks noGrp="1" noChangeArrowheads="1"/>
          </p:cNvSpPr>
          <p:nvPr>
            <p:ph idx="1"/>
          </p:nvPr>
        </p:nvSpPr>
        <p:spPr/>
        <p:txBody>
          <a:bodyPr/>
          <a:lstStyle/>
          <a:p>
            <a:pPr lvl="3"/>
            <a:endParaRPr lang="en-US" altLang="en-US" dirty="0">
              <a:latin typeface="Trebuchet MS" panose="020B0603020202020204" pitchFamily="34" charset="0"/>
            </a:endParaRPr>
          </a:p>
          <a:p>
            <a:pPr fontAlgn="auto">
              <a:spcBef>
                <a:spcPts val="0"/>
              </a:spcBef>
              <a:spcAft>
                <a:spcPts val="0"/>
              </a:spcAft>
              <a:buClr>
                <a:srgbClr val="3B88A3"/>
              </a:buClr>
              <a:buFont typeface="Wingdings" panose="05000000000000000000" pitchFamily="2" charset="2"/>
              <a:buChar char="Ø"/>
              <a:defRPr/>
            </a:pPr>
            <a:r>
              <a:rPr lang="en-US" altLang="en-US" dirty="0">
                <a:solidFill>
                  <a:schemeClr val="bg2">
                    <a:lumMod val="25000"/>
                  </a:schemeClr>
                </a:solidFill>
              </a:rPr>
              <a:t>Stakeholders should assume that EPA will continue to draw exclusively from the Work Plan. </a:t>
            </a:r>
          </a:p>
          <a:p>
            <a:pPr marL="0" indent="0" fontAlgn="auto">
              <a:spcBef>
                <a:spcPts val="0"/>
              </a:spcBef>
              <a:spcAft>
                <a:spcPts val="0"/>
              </a:spcAft>
              <a:buClr>
                <a:srgbClr val="3B88A3"/>
              </a:buClr>
              <a:buNone/>
              <a:defRPr/>
            </a:pPr>
            <a:endParaRPr lang="en-US" dirty="0">
              <a:solidFill>
                <a:schemeClr val="bg2">
                  <a:lumMod val="25000"/>
                </a:schemeClr>
              </a:solidFill>
            </a:endParaRPr>
          </a:p>
          <a:p>
            <a:pPr fontAlgn="auto">
              <a:spcBef>
                <a:spcPts val="0"/>
              </a:spcBef>
              <a:spcAft>
                <a:spcPts val="0"/>
              </a:spcAft>
              <a:buClr>
                <a:srgbClr val="3B88A3"/>
              </a:buClr>
              <a:buFont typeface="Wingdings" panose="05000000000000000000" pitchFamily="2" charset="2"/>
              <a:buChar char="Ø"/>
              <a:defRPr/>
            </a:pPr>
            <a:r>
              <a:rPr lang="en-US" dirty="0">
                <a:solidFill>
                  <a:schemeClr val="bg2">
                    <a:lumMod val="25000"/>
                  </a:schemeClr>
                </a:solidFill>
              </a:rPr>
              <a:t>The list of chemicals on the Work Plan has now been whittled down to 53, from a high of 90 or more. </a:t>
            </a:r>
          </a:p>
          <a:p>
            <a:pPr fontAlgn="auto">
              <a:spcBef>
                <a:spcPts val="0"/>
              </a:spcBef>
              <a:spcAft>
                <a:spcPts val="0"/>
              </a:spcAft>
              <a:buClr>
                <a:srgbClr val="3B88A3"/>
              </a:buClr>
              <a:buFont typeface="Wingdings" panose="05000000000000000000" pitchFamily="2" charset="2"/>
              <a:buChar char="Ø"/>
              <a:defRPr/>
            </a:pPr>
            <a:endParaRPr lang="en-US" dirty="0">
              <a:solidFill>
                <a:schemeClr val="bg2">
                  <a:lumMod val="25000"/>
                </a:schemeClr>
              </a:solidFill>
            </a:endParaRPr>
          </a:p>
          <a:p>
            <a:pPr fontAlgn="auto">
              <a:spcBef>
                <a:spcPts val="0"/>
              </a:spcBef>
              <a:spcAft>
                <a:spcPts val="0"/>
              </a:spcAft>
              <a:buClr>
                <a:srgbClr val="3B88A3"/>
              </a:buClr>
              <a:buFont typeface="Wingdings" panose="05000000000000000000" pitchFamily="2" charset="2"/>
              <a:buChar char="Ø"/>
              <a:defRPr/>
            </a:pPr>
            <a:r>
              <a:rPr lang="en-US" dirty="0">
                <a:solidFill>
                  <a:schemeClr val="bg2">
                    <a:lumMod val="25000"/>
                  </a:schemeClr>
                </a:solidFill>
              </a:rPr>
              <a:t>Metals on list include: Nickel and Nickel Compounds; Cadmium &amp; Cadmium Compounds; Chromium &amp; Chromium Compounds; Cobalt &amp; Cobalt Compounds; Lead &amp; Lead Compounds; Molybdenum and Molybdenum Compounds.</a:t>
            </a:r>
          </a:p>
          <a:p>
            <a:pPr fontAlgn="auto">
              <a:spcBef>
                <a:spcPts val="0"/>
              </a:spcBef>
              <a:spcAft>
                <a:spcPts val="0"/>
              </a:spcAft>
              <a:buClr>
                <a:srgbClr val="3B88A3"/>
              </a:buClr>
              <a:buFont typeface="Wingdings" panose="05000000000000000000" pitchFamily="2" charset="2"/>
              <a:buChar char="Ø"/>
              <a:defRPr/>
            </a:pPr>
            <a:endParaRPr lang="en-US" dirty="0">
              <a:solidFill>
                <a:schemeClr val="bg2">
                  <a:lumMod val="25000"/>
                </a:schemeClr>
              </a:solidFill>
            </a:endParaRPr>
          </a:p>
          <a:p>
            <a:pPr fontAlgn="auto">
              <a:spcBef>
                <a:spcPts val="0"/>
              </a:spcBef>
              <a:spcAft>
                <a:spcPts val="0"/>
              </a:spcAft>
              <a:buClr>
                <a:srgbClr val="3B88A3"/>
              </a:buClr>
              <a:buFont typeface="Wingdings" panose="05000000000000000000" pitchFamily="2" charset="2"/>
              <a:buChar char="Ø"/>
              <a:defRPr/>
            </a:pPr>
            <a:endParaRPr lang="en-US" dirty="0">
              <a:solidFill>
                <a:schemeClr val="bg2">
                  <a:lumMod val="25000"/>
                </a:schemeClr>
              </a:solidFill>
            </a:endParaRPr>
          </a:p>
          <a:p>
            <a:pPr fontAlgn="auto">
              <a:spcBef>
                <a:spcPts val="0"/>
              </a:spcBef>
              <a:spcAft>
                <a:spcPts val="0"/>
              </a:spcAft>
              <a:buClr>
                <a:srgbClr val="3B88A3"/>
              </a:buClr>
              <a:buFont typeface="Wingdings" panose="05000000000000000000" pitchFamily="2" charset="2"/>
              <a:buChar char="Ø"/>
              <a:defRPr/>
            </a:pPr>
            <a:endParaRPr lang="en-US" dirty="0">
              <a:solidFill>
                <a:schemeClr val="bg2">
                  <a:lumMod val="25000"/>
                </a:schemeClr>
              </a:solidFill>
            </a:endParaRPr>
          </a:p>
          <a:p>
            <a:pPr fontAlgn="auto">
              <a:spcBef>
                <a:spcPts val="0"/>
              </a:spcBef>
              <a:spcAft>
                <a:spcPts val="0"/>
              </a:spcAft>
              <a:buClr>
                <a:srgbClr val="3B88A3"/>
              </a:buClr>
              <a:buFont typeface="Wingdings" panose="05000000000000000000" pitchFamily="2" charset="2"/>
              <a:buChar char="Ø"/>
              <a:defRPr/>
            </a:pPr>
            <a:endParaRPr lang="en-US" dirty="0">
              <a:solidFill>
                <a:schemeClr val="bg2">
                  <a:lumMod val="25000"/>
                </a:schemeClr>
              </a:solidFill>
            </a:endParaRPr>
          </a:p>
          <a:p>
            <a:pPr fontAlgn="auto">
              <a:spcBef>
                <a:spcPts val="0"/>
              </a:spcBef>
              <a:spcAft>
                <a:spcPts val="0"/>
              </a:spcAft>
              <a:buClr>
                <a:srgbClr val="3B88A3"/>
              </a:buClr>
              <a:buFont typeface="Wingdings" panose="05000000000000000000" pitchFamily="2" charset="2"/>
              <a:buChar char="Ø"/>
              <a:defRPr/>
            </a:pPr>
            <a:endParaRPr lang="en-US" dirty="0">
              <a:solidFill>
                <a:schemeClr val="bg2">
                  <a:lumMod val="25000"/>
                </a:schemeClr>
              </a:solidFill>
            </a:endParaRPr>
          </a:p>
          <a:p>
            <a:pPr marL="0" indent="0" fontAlgn="auto">
              <a:spcBef>
                <a:spcPts val="0"/>
              </a:spcBef>
              <a:spcAft>
                <a:spcPts val="0"/>
              </a:spcAft>
              <a:buClr>
                <a:srgbClr val="3B88A3"/>
              </a:buClr>
              <a:buNone/>
              <a:defRPr/>
            </a:pPr>
            <a:endParaRPr lang="en-US" dirty="0">
              <a:solidFill>
                <a:schemeClr val="bg2">
                  <a:lumMod val="25000"/>
                </a:schemeClr>
              </a:solidFill>
            </a:endParaRPr>
          </a:p>
          <a:p>
            <a:pPr marL="0" indent="0">
              <a:buNone/>
            </a:pPr>
            <a:endParaRPr lang="en-US" sz="2400" dirty="0"/>
          </a:p>
          <a:p>
            <a:endParaRPr lang="en-US" altLang="en-US" dirty="0"/>
          </a:p>
        </p:txBody>
      </p:sp>
      <p:pic>
        <p:nvPicPr>
          <p:cNvPr id="4" name="Picture 6">
            <a:extLst>
              <a:ext uri="{FF2B5EF4-FFF2-40B4-BE49-F238E27FC236}">
                <a16:creationId xmlns:a16="http://schemas.microsoft.com/office/drawing/2014/main" id="{FF1E2EFF-D3EB-4C94-A152-284CBE4334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75" y="6099175"/>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3BA8794C-C277-4AE1-97F9-FE754005560B}"/>
              </a:ext>
            </a:extLst>
          </p:cNvPr>
          <p:cNvSpPr>
            <a:spLocks noGrp="1" noChangeArrowheads="1"/>
          </p:cNvSpPr>
          <p:nvPr>
            <p:ph type="title"/>
          </p:nvPr>
        </p:nvSpPr>
        <p:spPr>
          <a:xfrm>
            <a:off x="849718" y="262306"/>
            <a:ext cx="10515600" cy="1325563"/>
          </a:xfrm>
        </p:spPr>
        <p:txBody>
          <a:bodyPr/>
          <a:lstStyle/>
          <a:p>
            <a:pPr algn="ctr">
              <a:defRPr/>
            </a:pPr>
            <a:r>
              <a:rPr lang="en-US" altLang="en-US" sz="4800" dirty="0">
                <a:solidFill>
                  <a:schemeClr val="bg1"/>
                </a:solidFill>
                <a:latin typeface="Calibri" panose="020F0502020204030204" pitchFamily="34" charset="0"/>
                <a:ea typeface="Verdana" panose="020B0604030504040204" pitchFamily="34" charset="0"/>
                <a:cs typeface="+mn-cs"/>
              </a:rPr>
              <a:t>Prioritization</a:t>
            </a:r>
          </a:p>
        </p:txBody>
      </p:sp>
    </p:spTree>
    <p:extLst>
      <p:ext uri="{BB962C8B-B14F-4D97-AF65-F5344CB8AC3E}">
        <p14:creationId xmlns:p14="http://schemas.microsoft.com/office/powerpoint/2010/main" val="370628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95500" y="76201"/>
            <a:ext cx="8001000" cy="830997"/>
          </a:xfrm>
          <a:prstGeom prst="rect">
            <a:avLst/>
          </a:prstGeom>
          <a:noFill/>
        </p:spPr>
        <p:txBody>
          <a:bodyPr wrap="square" rtlCol="0">
            <a:spAutoFit/>
          </a:bodyPr>
          <a:lstStyle/>
          <a:p>
            <a:pPr algn="ctr"/>
            <a:r>
              <a:rPr lang="en-US" sz="4800" b="1" dirty="0">
                <a:solidFill>
                  <a:prstClr val="white"/>
                </a:solidFill>
                <a:latin typeface="Trebuchet MS" panose="020B0603020202020204" pitchFamily="34" charset="0"/>
              </a:rPr>
              <a:t>Risk Evaluation</a:t>
            </a:r>
          </a:p>
        </p:txBody>
      </p:sp>
      <p:sp>
        <p:nvSpPr>
          <p:cNvPr id="6" name="TextBox 5"/>
          <p:cNvSpPr txBox="1"/>
          <p:nvPr/>
        </p:nvSpPr>
        <p:spPr>
          <a:xfrm>
            <a:off x="614362" y="1566722"/>
            <a:ext cx="11083995" cy="3741537"/>
          </a:xfrm>
          <a:prstGeom prst="rect">
            <a:avLst/>
          </a:prstGeom>
          <a:noFill/>
        </p:spPr>
        <p:txBody>
          <a:bodyPr wrap="square" rtlCol="0">
            <a:spAutoFit/>
          </a:bodyPr>
          <a:lstStyle/>
          <a:p>
            <a:pPr fontAlgn="auto">
              <a:lnSpc>
                <a:spcPct val="90000"/>
              </a:lnSpc>
              <a:spcBef>
                <a:spcPts val="0"/>
              </a:spcBef>
              <a:spcAft>
                <a:spcPts val="0"/>
              </a:spcAft>
              <a:buClr>
                <a:srgbClr val="3B88A3"/>
              </a:buClr>
              <a:defRPr/>
            </a:pPr>
            <a:r>
              <a:rPr lang="en-US" sz="2800" dirty="0">
                <a:solidFill>
                  <a:schemeClr val="bg2">
                    <a:lumMod val="25000"/>
                  </a:schemeClr>
                </a:solidFill>
                <a:latin typeface="+mn-lt"/>
              </a:rPr>
              <a:t>High priority designation triggers a risk evaluation.</a:t>
            </a:r>
          </a:p>
          <a:p>
            <a:pPr fontAlgn="auto">
              <a:lnSpc>
                <a:spcPct val="90000"/>
              </a:lnSpc>
              <a:spcBef>
                <a:spcPts val="0"/>
              </a:spcBef>
              <a:spcAft>
                <a:spcPts val="0"/>
              </a:spcAft>
              <a:buClr>
                <a:srgbClr val="3B88A3"/>
              </a:buClr>
              <a:defRPr/>
            </a:pPr>
            <a:endParaRPr lang="en-US" sz="2800" dirty="0">
              <a:solidFill>
                <a:schemeClr val="bg2">
                  <a:lumMod val="25000"/>
                </a:schemeClr>
              </a:solidFill>
              <a:latin typeface="+mn-lt"/>
            </a:endParaRPr>
          </a:p>
          <a:p>
            <a:pPr marL="457200" indent="-457200" fontAlgn="auto">
              <a:lnSpc>
                <a:spcPct val="90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latin typeface="+mn-lt"/>
              </a:rPr>
              <a:t>Must be completed within 3 years with possible 6-month extension.</a:t>
            </a:r>
          </a:p>
          <a:p>
            <a:pPr fontAlgn="auto">
              <a:lnSpc>
                <a:spcPct val="90000"/>
              </a:lnSpc>
              <a:spcBef>
                <a:spcPts val="0"/>
              </a:spcBef>
              <a:spcAft>
                <a:spcPts val="0"/>
              </a:spcAft>
              <a:buClr>
                <a:srgbClr val="3B88A3"/>
              </a:buClr>
              <a:defRPr/>
            </a:pPr>
            <a:endParaRPr lang="en-US" sz="2400" dirty="0">
              <a:solidFill>
                <a:schemeClr val="bg2">
                  <a:lumMod val="25000"/>
                </a:schemeClr>
              </a:solidFill>
              <a:latin typeface="+mn-lt"/>
            </a:endParaRPr>
          </a:p>
          <a:p>
            <a:pPr marL="457200" indent="-457200" fontAlgn="auto">
              <a:lnSpc>
                <a:spcPct val="90000"/>
              </a:lnSpc>
              <a:spcBef>
                <a:spcPts val="0"/>
              </a:spcBef>
              <a:spcAft>
                <a:spcPts val="0"/>
              </a:spcAft>
              <a:buClr>
                <a:srgbClr val="3B88A3"/>
              </a:buClr>
              <a:buFont typeface="Wingdings" panose="05000000000000000000" pitchFamily="2" charset="2"/>
              <a:buChar char="Ø"/>
              <a:defRPr/>
            </a:pPr>
            <a:r>
              <a:rPr lang="en-US" sz="2400" dirty="0">
                <a:solidFill>
                  <a:schemeClr val="bg2">
                    <a:lumMod val="25000"/>
                  </a:schemeClr>
                </a:solidFill>
                <a:latin typeface="+mn-lt"/>
              </a:rPr>
              <a:t>EPA may issue its risk determination on a subset of conditions of use and continue to evaluate the remaining conditions of use.</a:t>
            </a:r>
          </a:p>
          <a:p>
            <a:pPr fontAlgn="auto">
              <a:lnSpc>
                <a:spcPct val="90000"/>
              </a:lnSpc>
              <a:spcBef>
                <a:spcPts val="0"/>
              </a:spcBef>
              <a:spcAft>
                <a:spcPts val="0"/>
              </a:spcAft>
              <a:buClr>
                <a:srgbClr val="3B88A3"/>
              </a:buClr>
              <a:defRPr/>
            </a:pPr>
            <a:r>
              <a:rPr lang="en-US" sz="2400" dirty="0">
                <a:solidFill>
                  <a:schemeClr val="bg2">
                    <a:lumMod val="25000"/>
                  </a:schemeClr>
                </a:solidFill>
                <a:latin typeface="+mn-lt"/>
              </a:rPr>
              <a:t>  </a:t>
            </a:r>
          </a:p>
          <a:p>
            <a:pPr>
              <a:lnSpc>
                <a:spcPct val="90000"/>
              </a:lnSpc>
              <a:spcBef>
                <a:spcPts val="1000"/>
              </a:spcBef>
            </a:pPr>
            <a:r>
              <a:rPr lang="en-US" sz="2800" i="1" dirty="0">
                <a:latin typeface="+mn-lt"/>
              </a:rPr>
              <a:t>Answers the question:  Does the chemical present an unreasonable risk for each condition of use evaluated? </a:t>
            </a:r>
          </a:p>
          <a:p>
            <a:pPr>
              <a:spcAft>
                <a:spcPts val="1800"/>
              </a:spcAft>
            </a:pPr>
            <a:endParaRPr lang="en-US" sz="2000" b="1" dirty="0">
              <a:solidFill>
                <a:prstClr val="white"/>
              </a:solidFill>
              <a:latin typeface="Trebuchet MS" panose="020B0603020202020204" pitchFamily="34" charset="0"/>
            </a:endParaRPr>
          </a:p>
        </p:txBody>
      </p:sp>
      <p:pic>
        <p:nvPicPr>
          <p:cNvPr id="7" name="Picture 6">
            <a:extLst>
              <a:ext uri="{FF2B5EF4-FFF2-40B4-BE49-F238E27FC236}">
                <a16:creationId xmlns:a16="http://schemas.microsoft.com/office/drawing/2014/main" id="{F41EF00F-ED64-45C9-A599-ABEF3BC08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6261100"/>
            <a:ext cx="9572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extLst>
              <a:ext uri="{FF2B5EF4-FFF2-40B4-BE49-F238E27FC236}">
                <a16:creationId xmlns:a16="http://schemas.microsoft.com/office/drawing/2014/main" id="{7B647F1B-9EEE-4D27-8DE7-CE7621A63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0000"/>
          <a:stretch>
            <a:fillRect/>
          </a:stretch>
        </p:blipFill>
        <p:spPr bwMode="auto">
          <a:xfrm>
            <a:off x="-12700" y="0"/>
            <a:ext cx="12204700" cy="140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2BDB828-32FF-47AE-AB92-10087082583A}"/>
              </a:ext>
            </a:extLst>
          </p:cNvPr>
          <p:cNvSpPr txBox="1"/>
          <p:nvPr/>
        </p:nvSpPr>
        <p:spPr>
          <a:xfrm>
            <a:off x="2160814" y="343362"/>
            <a:ext cx="8001000" cy="830997"/>
          </a:xfrm>
          <a:prstGeom prst="rect">
            <a:avLst/>
          </a:prstGeom>
          <a:noFill/>
        </p:spPr>
        <p:txBody>
          <a:bodyPr wrap="square" rtlCol="0">
            <a:spAutoFit/>
          </a:bodyPr>
          <a:lstStyle/>
          <a:p>
            <a:pPr algn="ctr"/>
            <a:r>
              <a:rPr lang="en-US" sz="4800" dirty="0">
                <a:solidFill>
                  <a:schemeClr val="bg1"/>
                </a:solidFill>
                <a:ea typeface="Verdana" panose="020B0604030504040204" pitchFamily="34" charset="0"/>
              </a:rPr>
              <a:t>Risk</a:t>
            </a:r>
            <a:r>
              <a:rPr lang="en-US" sz="4800" b="1" dirty="0">
                <a:solidFill>
                  <a:prstClr val="white"/>
                </a:solidFill>
                <a:latin typeface="Trebuchet MS" panose="020B0603020202020204" pitchFamily="34" charset="0"/>
              </a:rPr>
              <a:t> </a:t>
            </a:r>
            <a:r>
              <a:rPr lang="en-US" sz="4800" dirty="0">
                <a:solidFill>
                  <a:schemeClr val="bg1"/>
                </a:solidFill>
                <a:ea typeface="Verdana" panose="020B0604030504040204" pitchFamily="34" charset="0"/>
              </a:rPr>
              <a:t>Evaluation</a:t>
            </a:r>
          </a:p>
        </p:txBody>
      </p:sp>
    </p:spTree>
    <p:extLst>
      <p:ext uri="{BB962C8B-B14F-4D97-AF65-F5344CB8AC3E}">
        <p14:creationId xmlns:p14="http://schemas.microsoft.com/office/powerpoint/2010/main" val="62236770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bex_presentation" id="{FAD503E9-D052-4544-8A49-EAB2D7FE76A8}" vid="{27392005-E28E-F241-B0A7-C7A7B83DC2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1628</TotalTime>
  <Words>1472</Words>
  <Application>Microsoft Office PowerPoint</Application>
  <PresentationFormat>Widescreen</PresentationFormat>
  <Paragraphs>220</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Times New Roman</vt:lpstr>
      <vt:lpstr>Trebuchet MS</vt:lpstr>
      <vt:lpstr>Wingdings</vt:lpstr>
      <vt:lpstr>Office Theme</vt:lpstr>
      <vt:lpstr>PowerPoint Presentation</vt:lpstr>
      <vt:lpstr>PowerPoint Presentation</vt:lpstr>
      <vt:lpstr>TSCA Implementation Offers Challenges and Opportunities</vt:lpstr>
      <vt:lpstr>PowerPoint Presentation</vt:lpstr>
      <vt:lpstr>PowerPoint Presentation</vt:lpstr>
      <vt:lpstr>Prioritization</vt:lpstr>
      <vt:lpstr>Prioritization</vt:lpstr>
      <vt:lpstr>Prioritization</vt:lpstr>
      <vt:lpstr>PowerPoint Presentation</vt:lpstr>
      <vt:lpstr>PowerPoint Presentation</vt:lpstr>
      <vt:lpstr>PowerPoint Presentation</vt:lpstr>
      <vt:lpstr>Framework for Metals Assessment</vt:lpstr>
      <vt:lpstr>What’s ahead for Congress on PFAS? </vt:lpstr>
      <vt:lpstr>What’s ahead for Congress on PFAS? </vt:lpstr>
      <vt:lpstr>What’s ahead for Congress on PFAS? </vt:lpstr>
      <vt:lpstr>What’s ahead for Congress on PFAS? </vt:lpstr>
      <vt:lpstr>What’s ahead for Congress on PFAS? </vt:lpstr>
      <vt:lpstr>What’s ahead for Congress on PFAS? </vt:lpstr>
      <vt:lpstr>What’s ahead for Congress on PFAS? </vt:lpstr>
      <vt:lpstr>What’s ahead for Congress on PFAS? </vt:lpstr>
      <vt:lpstr>What’s ahead for Congress on PFAS? </vt:lpstr>
      <vt:lpstr>About IBEX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Sessums, Jenifer</dc:creator>
  <cp:lastModifiedBy>David Fischer</cp:lastModifiedBy>
  <cp:revision>115</cp:revision>
  <cp:lastPrinted>2019-02-08T12:11:45Z</cp:lastPrinted>
  <dcterms:created xsi:type="dcterms:W3CDTF">2018-10-15T01:45:50Z</dcterms:created>
  <dcterms:modified xsi:type="dcterms:W3CDTF">2019-04-16T13:07:31Z</dcterms:modified>
</cp:coreProperties>
</file>