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5.xml" ContentType="application/vnd.openxmlformats-officedocument.drawingml.chart+xml"/>
  <Override PartName="/ppt/notesSlides/notesSlide38.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25" r:id="rId1"/>
    <p:sldMasterId id="2147483826" r:id="rId2"/>
    <p:sldMasterId id="2147483831" r:id="rId3"/>
    <p:sldMasterId id="2147483832" r:id="rId4"/>
    <p:sldMasterId id="2147483833" r:id="rId5"/>
    <p:sldMasterId id="2147483836" r:id="rId6"/>
    <p:sldMasterId id="2147483837" r:id="rId7"/>
    <p:sldMasterId id="2147483838" r:id="rId8"/>
    <p:sldMasterId id="2147483843" r:id="rId9"/>
    <p:sldMasterId id="2147483855" r:id="rId10"/>
    <p:sldMasterId id="2147483867" r:id="rId11"/>
    <p:sldMasterId id="2147483880" r:id="rId12"/>
    <p:sldMasterId id="2147483895" r:id="rId13"/>
    <p:sldMasterId id="2147483910" r:id="rId14"/>
    <p:sldMasterId id="2147483940" r:id="rId15"/>
    <p:sldMasterId id="2147483954" r:id="rId16"/>
    <p:sldMasterId id="2147483969" r:id="rId17"/>
  </p:sldMasterIdLst>
  <p:notesMasterIdLst>
    <p:notesMasterId r:id="rId59"/>
  </p:notesMasterIdLst>
  <p:sldIdLst>
    <p:sldId id="316" r:id="rId18"/>
    <p:sldId id="326" r:id="rId19"/>
    <p:sldId id="300" r:id="rId20"/>
    <p:sldId id="259" r:id="rId21"/>
    <p:sldId id="260" r:id="rId22"/>
    <p:sldId id="261" r:id="rId23"/>
    <p:sldId id="272" r:id="rId24"/>
    <p:sldId id="328" r:id="rId25"/>
    <p:sldId id="274" r:id="rId26"/>
    <p:sldId id="318" r:id="rId27"/>
    <p:sldId id="317" r:id="rId28"/>
    <p:sldId id="305" r:id="rId29"/>
    <p:sldId id="314" r:id="rId30"/>
    <p:sldId id="277" r:id="rId31"/>
    <p:sldId id="278" r:id="rId32"/>
    <p:sldId id="319" r:id="rId33"/>
    <p:sldId id="330" r:id="rId34"/>
    <p:sldId id="331" r:id="rId35"/>
    <p:sldId id="321" r:id="rId36"/>
    <p:sldId id="302" r:id="rId37"/>
    <p:sldId id="299" r:id="rId38"/>
    <p:sldId id="301" r:id="rId39"/>
    <p:sldId id="280" r:id="rId40"/>
    <p:sldId id="324" r:id="rId41"/>
    <p:sldId id="281" r:id="rId42"/>
    <p:sldId id="282" r:id="rId43"/>
    <p:sldId id="304" r:id="rId44"/>
    <p:sldId id="303" r:id="rId45"/>
    <p:sldId id="306" r:id="rId46"/>
    <p:sldId id="315" r:id="rId47"/>
    <p:sldId id="312" r:id="rId48"/>
    <p:sldId id="289" r:id="rId49"/>
    <p:sldId id="290" r:id="rId50"/>
    <p:sldId id="291" r:id="rId51"/>
    <p:sldId id="292" r:id="rId52"/>
    <p:sldId id="313" r:id="rId53"/>
    <p:sldId id="297" r:id="rId54"/>
    <p:sldId id="311" r:id="rId55"/>
    <p:sldId id="320" r:id="rId56"/>
    <p:sldId id="322" r:id="rId57"/>
    <p:sldId id="329" r:id="rId58"/>
  </p:sldIdLst>
  <p:sldSz cx="9144000" cy="5143500" type="screen16x9"/>
  <p:notesSz cx="6934200" cy="92329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34DA4F2-3410-4558-8C38-8046A9908AC0}">
  <a:tblStyle styleId="{734DA4F2-3410-4558-8C38-8046A9908AC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E8A742A-0D01-40B7-BEC4-5E1EDC9CC66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F"/>
          </a:solidFill>
        </a:fill>
      </a:tcStyle>
    </a:wholeTbl>
    <a:band1H>
      <a:tcTxStyle b="off" i="off"/>
      <a:tcStyle>
        <a:tcBdr/>
        <a:fill>
          <a:solidFill>
            <a:srgbClr val="CACADD"/>
          </a:solidFill>
        </a:fill>
      </a:tcStyle>
    </a:band1H>
    <a:band2H>
      <a:tcTxStyle b="off" i="off"/>
      <a:tcStyle>
        <a:tcBdr/>
      </a:tcStyle>
    </a:band2H>
    <a:band1V>
      <a:tcTxStyle b="off" i="off"/>
      <a:tcStyle>
        <a:tcBdr/>
        <a:fill>
          <a:solidFill>
            <a:srgbClr val="CACAD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p:scale>
          <a:sx n="157" d="100"/>
          <a:sy n="157" d="100"/>
        </p:scale>
        <p:origin x="-294"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01861463864703E-2"/>
          <c:y val="0.18792746333340701"/>
          <c:w val="0.90198520753863798"/>
          <c:h val="0.72941179006983703"/>
        </c:manualLayout>
      </c:layout>
      <c:lineChart>
        <c:grouping val="standard"/>
        <c:varyColors val="0"/>
        <c:ser>
          <c:idx val="0"/>
          <c:order val="0"/>
          <c:tx>
            <c:strRef>
              <c:f>Sheet1!$B$1</c:f>
              <c:strCache>
                <c:ptCount val="1"/>
                <c:pt idx="0">
                  <c:v>All voters - AVG 43%</c:v>
                </c:pt>
              </c:strCache>
            </c:strRef>
          </c:tx>
          <c:spPr>
            <a:ln>
              <a:solidFill>
                <a:srgbClr val="00B050"/>
              </a:solidFill>
            </a:ln>
          </c:spPr>
          <c:marker>
            <c:symbol val="circle"/>
            <c:size val="5"/>
            <c:spPr>
              <a:solidFill>
                <a:srgbClr val="00B050"/>
              </a:solidFill>
              <a:ln>
                <a:solidFill>
                  <a:srgbClr val="00B050"/>
                </a:solidFill>
              </a:ln>
            </c:spPr>
          </c:marker>
          <c:dPt>
            <c:idx val="8"/>
            <c:marker>
              <c:symbol val="none"/>
            </c:marker>
            <c:bubble3D val="0"/>
            <c:extLst xmlns:c16r2="http://schemas.microsoft.com/office/drawing/2015/06/chart">
              <c:ext xmlns:c16="http://schemas.microsoft.com/office/drawing/2014/chart" uri="{C3380CC4-5D6E-409C-BE32-E72D297353CC}">
                <c16:uniqueId val="{00000000-FC53-4782-BAD7-54F3B6CADEFC}"/>
              </c:ext>
            </c:extLst>
          </c:dPt>
          <c:dLbls>
            <c:dLbl>
              <c:idx val="9"/>
              <c:layout>
                <c:manualLayout>
                  <c:x val="-2.35161394299397E-2"/>
                  <c:y val="3.555726636708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C53-4782-BAD7-54F3B6CADEFC}"/>
                </c:ext>
              </c:extLst>
            </c:dLbl>
            <c:dLbl>
              <c:idx val="13"/>
              <c:layout>
                <c:manualLayout>
                  <c:x val="-2.4316549247133501E-2"/>
                  <c:y val="3.30681401248718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C53-4782-BAD7-54F3B6CADEFC}"/>
                </c:ext>
              </c:extLst>
            </c:dLbl>
            <c:spPr>
              <a:noFill/>
              <a:ln>
                <a:noFill/>
              </a:ln>
              <a:effectLst/>
            </c:spPr>
            <c:txPr>
              <a:bodyPr/>
              <a:lstStyle/>
              <a:p>
                <a:pPr>
                  <a:defRPr sz="1100" b="1">
                    <a:solidFill>
                      <a:srgbClr val="00B050"/>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Sheet1!$A$2:$A$22</c:f>
              <c:strCache>
                <c:ptCount val="21"/>
                <c:pt idx="0">
                  <c:v>Feb. 2017</c:v>
                </c:pt>
                <c:pt idx="1">
                  <c:v>April 2017</c:v>
                </c:pt>
                <c:pt idx="2">
                  <c:v>May 2017</c:v>
                </c:pt>
                <c:pt idx="3">
                  <c:v>June 2017</c:v>
                </c:pt>
                <c:pt idx="4">
                  <c:v>Aug. 2017</c:v>
                </c:pt>
                <c:pt idx="5">
                  <c:v>Sept. 2017</c:v>
                </c:pt>
                <c:pt idx="6">
                  <c:v>Oct. 2017</c:v>
                </c:pt>
                <c:pt idx="7">
                  <c:v>Dec. 2017</c:v>
                </c:pt>
                <c:pt idx="8">
                  <c:v>Jan. 2018</c:v>
                </c:pt>
                <c:pt idx="9">
                  <c:v>Mar. 2018</c:v>
                </c:pt>
                <c:pt idx="10">
                  <c:v>April 2018</c:v>
                </c:pt>
                <c:pt idx="11">
                  <c:v>June 2018</c:v>
                </c:pt>
                <c:pt idx="12">
                  <c:v>July 2018</c:v>
                </c:pt>
                <c:pt idx="13">
                  <c:v>Aug. 2018</c:v>
                </c:pt>
                <c:pt idx="14">
                  <c:v>Sep. 2018</c:v>
                </c:pt>
                <c:pt idx="15">
                  <c:v>Oct. 2018</c:v>
                </c:pt>
                <c:pt idx="16">
                  <c:v>Nov. 2018</c:v>
                </c:pt>
                <c:pt idx="17">
                  <c:v>Dec. 2018</c:v>
                </c:pt>
                <c:pt idx="18">
                  <c:v>Jan. 2019</c:v>
                </c:pt>
                <c:pt idx="19">
                  <c:v>Feb. 2019</c:v>
                </c:pt>
                <c:pt idx="20">
                  <c:v>Mar. 2019</c:v>
                </c:pt>
              </c:strCache>
            </c:strRef>
          </c:cat>
          <c:val>
            <c:numRef>
              <c:f>Sheet1!$B$2:$B$22</c:f>
              <c:numCache>
                <c:formatCode>0%</c:formatCode>
                <c:ptCount val="21"/>
                <c:pt idx="0">
                  <c:v>0.44</c:v>
                </c:pt>
                <c:pt idx="1">
                  <c:v>0.4</c:v>
                </c:pt>
                <c:pt idx="2">
                  <c:v>0.39</c:v>
                </c:pt>
                <c:pt idx="3">
                  <c:v>0.4</c:v>
                </c:pt>
                <c:pt idx="4">
                  <c:v>0.4</c:v>
                </c:pt>
                <c:pt idx="5">
                  <c:v>0.43</c:v>
                </c:pt>
                <c:pt idx="6">
                  <c:v>0.38</c:v>
                </c:pt>
                <c:pt idx="7">
                  <c:v>0.41</c:v>
                </c:pt>
                <c:pt idx="8">
                  <c:v>0.39</c:v>
                </c:pt>
                <c:pt idx="9">
                  <c:v>0.43</c:v>
                </c:pt>
                <c:pt idx="10">
                  <c:v>0.39</c:v>
                </c:pt>
                <c:pt idx="11">
                  <c:v>0.44</c:v>
                </c:pt>
                <c:pt idx="12">
                  <c:v>0.45</c:v>
                </c:pt>
                <c:pt idx="13">
                  <c:v>0.46</c:v>
                </c:pt>
                <c:pt idx="14">
                  <c:v>0.44</c:v>
                </c:pt>
                <c:pt idx="15">
                  <c:v>0.47</c:v>
                </c:pt>
                <c:pt idx="16">
                  <c:v>0.47</c:v>
                </c:pt>
                <c:pt idx="17">
                  <c:v>0.43</c:v>
                </c:pt>
                <c:pt idx="18">
                  <c:v>0.43</c:v>
                </c:pt>
                <c:pt idx="19">
                  <c:v>0.46</c:v>
                </c:pt>
                <c:pt idx="20">
                  <c:v>0.43</c:v>
                </c:pt>
              </c:numCache>
            </c:numRef>
          </c:val>
          <c:smooth val="1"/>
          <c:extLst xmlns:c16r2="http://schemas.microsoft.com/office/drawing/2015/06/chart">
            <c:ext xmlns:c16="http://schemas.microsoft.com/office/drawing/2014/chart" uri="{C3380CC4-5D6E-409C-BE32-E72D297353CC}">
              <c16:uniqueId val="{00000003-FC53-4782-BAD7-54F3B6CADEFC}"/>
            </c:ext>
          </c:extLst>
        </c:ser>
        <c:ser>
          <c:idx val="1"/>
          <c:order val="1"/>
          <c:tx>
            <c:strRef>
              <c:f>Sheet1!$C$1</c:f>
              <c:strCache>
                <c:ptCount val="1"/>
                <c:pt idx="0">
                  <c:v>Democrats - AVG 8%</c:v>
                </c:pt>
              </c:strCache>
            </c:strRef>
          </c:tx>
          <c:spPr>
            <a:ln>
              <a:solidFill>
                <a:schemeClr val="accent1"/>
              </a:solidFill>
            </a:ln>
          </c:spPr>
          <c:marker>
            <c:symbol val="circle"/>
            <c:size val="5"/>
            <c:spPr>
              <a:solidFill>
                <a:schemeClr val="accent1"/>
              </a:solidFill>
              <a:ln>
                <a:solidFill>
                  <a:schemeClr val="accent1"/>
                </a:solidFill>
              </a:ln>
            </c:spPr>
          </c:marker>
          <c:dPt>
            <c:idx val="3"/>
            <c:bubble3D val="0"/>
            <c:extLst xmlns:c16r2="http://schemas.microsoft.com/office/drawing/2015/06/chart">
              <c:ext xmlns:c16="http://schemas.microsoft.com/office/drawing/2014/chart" uri="{C3380CC4-5D6E-409C-BE32-E72D297353CC}">
                <c16:uniqueId val="{00000004-FC53-4782-BAD7-54F3B6CADEFC}"/>
              </c:ext>
            </c:extLst>
          </c:dPt>
          <c:dPt>
            <c:idx val="6"/>
            <c:bubble3D val="0"/>
            <c:extLst xmlns:c16r2="http://schemas.microsoft.com/office/drawing/2015/06/chart">
              <c:ext xmlns:c16="http://schemas.microsoft.com/office/drawing/2014/chart" uri="{C3380CC4-5D6E-409C-BE32-E72D297353CC}">
                <c16:uniqueId val="{00000005-FC53-4782-BAD7-54F3B6CADEFC}"/>
              </c:ext>
            </c:extLst>
          </c:dPt>
          <c:dPt>
            <c:idx val="9"/>
            <c:bubble3D val="0"/>
            <c:extLst xmlns:c16r2="http://schemas.microsoft.com/office/drawing/2015/06/chart">
              <c:ext xmlns:c16="http://schemas.microsoft.com/office/drawing/2014/chart" uri="{C3380CC4-5D6E-409C-BE32-E72D297353CC}">
                <c16:uniqueId val="{00000006-FC53-4782-BAD7-54F3B6CADEFC}"/>
              </c:ext>
            </c:extLst>
          </c:dPt>
          <c:dLbls>
            <c:spPr>
              <a:noFill/>
              <a:ln>
                <a:noFill/>
              </a:ln>
              <a:effectLst/>
            </c:spPr>
            <c:txPr>
              <a:bodyPr/>
              <a:lstStyle/>
              <a:p>
                <a:pPr>
                  <a:defRPr sz="1100" b="1">
                    <a:solidFill>
                      <a:schemeClr val="accent1"/>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Sheet1!$A$2:$A$22</c:f>
              <c:strCache>
                <c:ptCount val="21"/>
                <c:pt idx="0">
                  <c:v>Feb. 2017</c:v>
                </c:pt>
                <c:pt idx="1">
                  <c:v>April 2017</c:v>
                </c:pt>
                <c:pt idx="2">
                  <c:v>May 2017</c:v>
                </c:pt>
                <c:pt idx="3">
                  <c:v>June 2017</c:v>
                </c:pt>
                <c:pt idx="4">
                  <c:v>Aug. 2017</c:v>
                </c:pt>
                <c:pt idx="5">
                  <c:v>Sept. 2017</c:v>
                </c:pt>
                <c:pt idx="6">
                  <c:v>Oct. 2017</c:v>
                </c:pt>
                <c:pt idx="7">
                  <c:v>Dec. 2017</c:v>
                </c:pt>
                <c:pt idx="8">
                  <c:v>Jan. 2018</c:v>
                </c:pt>
                <c:pt idx="9">
                  <c:v>Mar. 2018</c:v>
                </c:pt>
                <c:pt idx="10">
                  <c:v>April 2018</c:v>
                </c:pt>
                <c:pt idx="11">
                  <c:v>June 2018</c:v>
                </c:pt>
                <c:pt idx="12">
                  <c:v>July 2018</c:v>
                </c:pt>
                <c:pt idx="13">
                  <c:v>Aug. 2018</c:v>
                </c:pt>
                <c:pt idx="14">
                  <c:v>Sep. 2018</c:v>
                </c:pt>
                <c:pt idx="15">
                  <c:v>Oct. 2018</c:v>
                </c:pt>
                <c:pt idx="16">
                  <c:v>Nov. 2018</c:v>
                </c:pt>
                <c:pt idx="17">
                  <c:v>Dec. 2018</c:v>
                </c:pt>
                <c:pt idx="18">
                  <c:v>Jan. 2019</c:v>
                </c:pt>
                <c:pt idx="19">
                  <c:v>Feb. 2019</c:v>
                </c:pt>
                <c:pt idx="20">
                  <c:v>Mar. 2019</c:v>
                </c:pt>
              </c:strCache>
            </c:strRef>
          </c:cat>
          <c:val>
            <c:numRef>
              <c:f>Sheet1!$C$2:$C$22</c:f>
              <c:numCache>
                <c:formatCode>0%</c:formatCode>
                <c:ptCount val="21"/>
                <c:pt idx="0">
                  <c:v>0.09</c:v>
                </c:pt>
                <c:pt idx="1">
                  <c:v>7.0000000000000007E-2</c:v>
                </c:pt>
                <c:pt idx="2">
                  <c:v>7.0000000000000007E-2</c:v>
                </c:pt>
                <c:pt idx="3">
                  <c:v>0.06</c:v>
                </c:pt>
                <c:pt idx="4">
                  <c:v>0.08</c:v>
                </c:pt>
                <c:pt idx="5">
                  <c:v>0.1</c:v>
                </c:pt>
                <c:pt idx="6">
                  <c:v>7.0000000000000007E-2</c:v>
                </c:pt>
                <c:pt idx="7">
                  <c:v>0.06</c:v>
                </c:pt>
                <c:pt idx="8">
                  <c:v>0.08</c:v>
                </c:pt>
                <c:pt idx="9">
                  <c:v>0.1</c:v>
                </c:pt>
                <c:pt idx="10">
                  <c:v>7.0000000000000007E-2</c:v>
                </c:pt>
                <c:pt idx="11">
                  <c:v>0.1</c:v>
                </c:pt>
                <c:pt idx="12">
                  <c:v>0.09</c:v>
                </c:pt>
                <c:pt idx="13">
                  <c:v>0.08</c:v>
                </c:pt>
                <c:pt idx="14">
                  <c:v>0.12</c:v>
                </c:pt>
                <c:pt idx="15">
                  <c:v>0.1</c:v>
                </c:pt>
                <c:pt idx="16">
                  <c:v>0.1</c:v>
                </c:pt>
                <c:pt idx="17">
                  <c:v>0.08</c:v>
                </c:pt>
                <c:pt idx="18">
                  <c:v>0.05</c:v>
                </c:pt>
                <c:pt idx="19">
                  <c:v>0.08</c:v>
                </c:pt>
                <c:pt idx="20">
                  <c:v>0.09</c:v>
                </c:pt>
              </c:numCache>
            </c:numRef>
          </c:val>
          <c:smooth val="1"/>
          <c:extLst xmlns:c16r2="http://schemas.microsoft.com/office/drawing/2015/06/chart">
            <c:ext xmlns:c16="http://schemas.microsoft.com/office/drawing/2014/chart" uri="{C3380CC4-5D6E-409C-BE32-E72D297353CC}">
              <c16:uniqueId val="{00000007-FC53-4782-BAD7-54F3B6CADEFC}"/>
            </c:ext>
          </c:extLst>
        </c:ser>
        <c:ser>
          <c:idx val="2"/>
          <c:order val="2"/>
          <c:tx>
            <c:strRef>
              <c:f>Sheet1!$D$1</c:f>
              <c:strCache>
                <c:ptCount val="1"/>
                <c:pt idx="0">
                  <c:v>Independents - AVG 39%</c:v>
                </c:pt>
              </c:strCache>
            </c:strRef>
          </c:tx>
          <c:spPr>
            <a:ln>
              <a:solidFill>
                <a:schemeClr val="bg2"/>
              </a:solidFill>
            </a:ln>
          </c:spPr>
          <c:marker>
            <c:symbol val="circle"/>
            <c:size val="5"/>
            <c:spPr>
              <a:solidFill>
                <a:schemeClr val="bg2"/>
              </a:solidFill>
              <a:ln>
                <a:solidFill>
                  <a:schemeClr val="bg2"/>
                </a:solidFill>
              </a:ln>
            </c:spPr>
          </c:marker>
          <c:dPt>
            <c:idx val="1"/>
            <c:bubble3D val="0"/>
            <c:extLst xmlns:c16r2="http://schemas.microsoft.com/office/drawing/2015/06/chart">
              <c:ext xmlns:c16="http://schemas.microsoft.com/office/drawing/2014/chart" uri="{C3380CC4-5D6E-409C-BE32-E72D297353CC}">
                <c16:uniqueId val="{00000008-FC53-4782-BAD7-54F3B6CADEFC}"/>
              </c:ext>
            </c:extLst>
          </c:dPt>
          <c:dPt>
            <c:idx val="3"/>
            <c:bubble3D val="0"/>
            <c:extLst xmlns:c16r2="http://schemas.microsoft.com/office/drawing/2015/06/chart">
              <c:ext xmlns:c16="http://schemas.microsoft.com/office/drawing/2014/chart" uri="{C3380CC4-5D6E-409C-BE32-E72D297353CC}">
                <c16:uniqueId val="{00000009-FC53-4782-BAD7-54F3B6CADEFC}"/>
              </c:ext>
            </c:extLst>
          </c:dPt>
          <c:dLbls>
            <c:dLbl>
              <c:idx val="9"/>
              <c:layout>
                <c:manualLayout>
                  <c:x val="-2.2054151125846098E-2"/>
                  <c:y val="-2.8089691646257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FC53-4782-BAD7-54F3B6CADEFC}"/>
                </c:ext>
              </c:extLst>
            </c:dLbl>
            <c:dLbl>
              <c:idx val="13"/>
              <c:layout>
                <c:manualLayout>
                  <c:x val="-2.4316549247133501E-2"/>
                  <c:y val="-2.80896916462571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FC53-4782-BAD7-54F3B6CADEFC}"/>
                </c:ext>
              </c:extLst>
            </c:dLbl>
            <c:spPr>
              <a:noFill/>
              <a:ln>
                <a:noFill/>
              </a:ln>
              <a:effectLst/>
            </c:spPr>
            <c:txPr>
              <a:bodyPr/>
              <a:lstStyle/>
              <a:p>
                <a:pPr>
                  <a:defRPr sz="1100" b="1">
                    <a:solidFill>
                      <a:schemeClr val="bg2"/>
                    </a:solidFill>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Sheet1!$A$2:$A$22</c:f>
              <c:strCache>
                <c:ptCount val="21"/>
                <c:pt idx="0">
                  <c:v>Feb. 2017</c:v>
                </c:pt>
                <c:pt idx="1">
                  <c:v>April 2017</c:v>
                </c:pt>
                <c:pt idx="2">
                  <c:v>May 2017</c:v>
                </c:pt>
                <c:pt idx="3">
                  <c:v>June 2017</c:v>
                </c:pt>
                <c:pt idx="4">
                  <c:v>Aug. 2017</c:v>
                </c:pt>
                <c:pt idx="5">
                  <c:v>Sept. 2017</c:v>
                </c:pt>
                <c:pt idx="6">
                  <c:v>Oct. 2017</c:v>
                </c:pt>
                <c:pt idx="7">
                  <c:v>Dec. 2017</c:v>
                </c:pt>
                <c:pt idx="8">
                  <c:v>Jan. 2018</c:v>
                </c:pt>
                <c:pt idx="9">
                  <c:v>Mar. 2018</c:v>
                </c:pt>
                <c:pt idx="10">
                  <c:v>April 2018</c:v>
                </c:pt>
                <c:pt idx="11">
                  <c:v>June 2018</c:v>
                </c:pt>
                <c:pt idx="12">
                  <c:v>July 2018</c:v>
                </c:pt>
                <c:pt idx="13">
                  <c:v>Aug. 2018</c:v>
                </c:pt>
                <c:pt idx="14">
                  <c:v>Sep. 2018</c:v>
                </c:pt>
                <c:pt idx="15">
                  <c:v>Oct. 2018</c:v>
                </c:pt>
                <c:pt idx="16">
                  <c:v>Nov. 2018</c:v>
                </c:pt>
                <c:pt idx="17">
                  <c:v>Dec. 2018</c:v>
                </c:pt>
                <c:pt idx="18">
                  <c:v>Jan. 2019</c:v>
                </c:pt>
                <c:pt idx="19">
                  <c:v>Feb. 2019</c:v>
                </c:pt>
                <c:pt idx="20">
                  <c:v>Mar. 2019</c:v>
                </c:pt>
              </c:strCache>
            </c:strRef>
          </c:cat>
          <c:val>
            <c:numRef>
              <c:f>Sheet1!$D$2:$D$22</c:f>
              <c:numCache>
                <c:formatCode>0%</c:formatCode>
                <c:ptCount val="21"/>
                <c:pt idx="0">
                  <c:v>0.38</c:v>
                </c:pt>
                <c:pt idx="1">
                  <c:v>0.3</c:v>
                </c:pt>
                <c:pt idx="2">
                  <c:v>0.35</c:v>
                </c:pt>
                <c:pt idx="3">
                  <c:v>0.35</c:v>
                </c:pt>
                <c:pt idx="4">
                  <c:v>0.32</c:v>
                </c:pt>
                <c:pt idx="5">
                  <c:v>0.41</c:v>
                </c:pt>
                <c:pt idx="6">
                  <c:v>0.34</c:v>
                </c:pt>
                <c:pt idx="7">
                  <c:v>0.39</c:v>
                </c:pt>
                <c:pt idx="8">
                  <c:v>0.33</c:v>
                </c:pt>
                <c:pt idx="9">
                  <c:v>0.45</c:v>
                </c:pt>
                <c:pt idx="10">
                  <c:v>0.38</c:v>
                </c:pt>
                <c:pt idx="11">
                  <c:v>0.43</c:v>
                </c:pt>
                <c:pt idx="12">
                  <c:v>0.36</c:v>
                </c:pt>
                <c:pt idx="13">
                  <c:v>0.5</c:v>
                </c:pt>
                <c:pt idx="14">
                  <c:v>0.36</c:v>
                </c:pt>
                <c:pt idx="15">
                  <c:v>0.43</c:v>
                </c:pt>
                <c:pt idx="16">
                  <c:v>0.42</c:v>
                </c:pt>
                <c:pt idx="17">
                  <c:v>0.41</c:v>
                </c:pt>
                <c:pt idx="18">
                  <c:v>0.39</c:v>
                </c:pt>
                <c:pt idx="19">
                  <c:v>0.43</c:v>
                </c:pt>
                <c:pt idx="20">
                  <c:v>0.36</c:v>
                </c:pt>
              </c:numCache>
            </c:numRef>
          </c:val>
          <c:smooth val="1"/>
          <c:extLst xmlns:c16r2="http://schemas.microsoft.com/office/drawing/2015/06/chart">
            <c:ext xmlns:c16="http://schemas.microsoft.com/office/drawing/2014/chart" uri="{C3380CC4-5D6E-409C-BE32-E72D297353CC}">
              <c16:uniqueId val="{0000000C-FC53-4782-BAD7-54F3B6CADEFC}"/>
            </c:ext>
          </c:extLst>
        </c:ser>
        <c:ser>
          <c:idx val="3"/>
          <c:order val="3"/>
          <c:tx>
            <c:strRef>
              <c:f>Sheet1!$E$1</c:f>
              <c:strCache>
                <c:ptCount val="1"/>
                <c:pt idx="0">
                  <c:v>Republicans - AVG 84%</c:v>
                </c:pt>
              </c:strCache>
            </c:strRef>
          </c:tx>
          <c:spPr>
            <a:ln>
              <a:solidFill>
                <a:schemeClr val="accent3"/>
              </a:solidFill>
            </a:ln>
          </c:spPr>
          <c:marker>
            <c:symbol val="circle"/>
            <c:size val="5"/>
            <c:spPr>
              <a:solidFill>
                <a:schemeClr val="accent3"/>
              </a:solidFill>
              <a:ln>
                <a:solidFill>
                  <a:schemeClr val="accent3"/>
                </a:solidFill>
              </a:ln>
            </c:spPr>
          </c:marker>
          <c:dPt>
            <c:idx val="1"/>
            <c:bubble3D val="0"/>
            <c:extLst xmlns:c16r2="http://schemas.microsoft.com/office/drawing/2015/06/chart">
              <c:ext xmlns:c16="http://schemas.microsoft.com/office/drawing/2014/chart" uri="{C3380CC4-5D6E-409C-BE32-E72D297353CC}">
                <c16:uniqueId val="{0000000D-FC53-4782-BAD7-54F3B6CADEFC}"/>
              </c:ext>
            </c:extLst>
          </c:dPt>
          <c:dPt>
            <c:idx val="5"/>
            <c:bubble3D val="0"/>
            <c:extLst xmlns:c16r2="http://schemas.microsoft.com/office/drawing/2015/06/chart">
              <c:ext xmlns:c16="http://schemas.microsoft.com/office/drawing/2014/chart" uri="{C3380CC4-5D6E-409C-BE32-E72D297353CC}">
                <c16:uniqueId val="{0000000E-FC53-4782-BAD7-54F3B6CADEFC}"/>
              </c:ext>
            </c:extLst>
          </c:dPt>
          <c:dPt>
            <c:idx val="9"/>
            <c:bubble3D val="0"/>
            <c:extLst xmlns:c16r2="http://schemas.microsoft.com/office/drawing/2015/06/chart">
              <c:ext xmlns:c16="http://schemas.microsoft.com/office/drawing/2014/chart" uri="{C3380CC4-5D6E-409C-BE32-E72D297353CC}">
                <c16:uniqueId val="{0000000F-FC53-4782-BAD7-54F3B6CADEFC}"/>
              </c:ext>
            </c:extLst>
          </c:dPt>
          <c:dLbls>
            <c:spPr>
              <a:noFill/>
              <a:ln>
                <a:noFill/>
              </a:ln>
              <a:effectLst/>
            </c:spPr>
            <c:txPr>
              <a:bodyPr/>
              <a:lstStyle/>
              <a:p>
                <a:pPr>
                  <a:defRPr sz="1100" b="1">
                    <a:solidFill>
                      <a:schemeClr val="accent3"/>
                    </a:solidFill>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Sheet1!$A$2:$A$22</c:f>
              <c:strCache>
                <c:ptCount val="21"/>
                <c:pt idx="0">
                  <c:v>Feb. 2017</c:v>
                </c:pt>
                <c:pt idx="1">
                  <c:v>April 2017</c:v>
                </c:pt>
                <c:pt idx="2">
                  <c:v>May 2017</c:v>
                </c:pt>
                <c:pt idx="3">
                  <c:v>June 2017</c:v>
                </c:pt>
                <c:pt idx="4">
                  <c:v>Aug. 2017</c:v>
                </c:pt>
                <c:pt idx="5">
                  <c:v>Sept. 2017</c:v>
                </c:pt>
                <c:pt idx="6">
                  <c:v>Oct. 2017</c:v>
                </c:pt>
                <c:pt idx="7">
                  <c:v>Dec. 2017</c:v>
                </c:pt>
                <c:pt idx="8">
                  <c:v>Jan. 2018</c:v>
                </c:pt>
                <c:pt idx="9">
                  <c:v>Mar. 2018</c:v>
                </c:pt>
                <c:pt idx="10">
                  <c:v>April 2018</c:v>
                </c:pt>
                <c:pt idx="11">
                  <c:v>June 2018</c:v>
                </c:pt>
                <c:pt idx="12">
                  <c:v>July 2018</c:v>
                </c:pt>
                <c:pt idx="13">
                  <c:v>Aug. 2018</c:v>
                </c:pt>
                <c:pt idx="14">
                  <c:v>Sep. 2018</c:v>
                </c:pt>
                <c:pt idx="15">
                  <c:v>Oct. 2018</c:v>
                </c:pt>
                <c:pt idx="16">
                  <c:v>Nov. 2018</c:v>
                </c:pt>
                <c:pt idx="17">
                  <c:v>Dec. 2018</c:v>
                </c:pt>
                <c:pt idx="18">
                  <c:v>Jan. 2019</c:v>
                </c:pt>
                <c:pt idx="19">
                  <c:v>Feb. 2019</c:v>
                </c:pt>
                <c:pt idx="20">
                  <c:v>Mar. 2019</c:v>
                </c:pt>
              </c:strCache>
            </c:strRef>
          </c:cat>
          <c:val>
            <c:numRef>
              <c:f>Sheet1!$E$2:$E$22</c:f>
              <c:numCache>
                <c:formatCode>0%</c:formatCode>
                <c:ptCount val="21"/>
                <c:pt idx="0">
                  <c:v>0.86</c:v>
                </c:pt>
                <c:pt idx="1">
                  <c:v>0.82</c:v>
                </c:pt>
                <c:pt idx="2">
                  <c:v>0.82</c:v>
                </c:pt>
                <c:pt idx="3">
                  <c:v>0.82</c:v>
                </c:pt>
                <c:pt idx="4">
                  <c:v>0.8</c:v>
                </c:pt>
                <c:pt idx="5">
                  <c:v>0.83</c:v>
                </c:pt>
                <c:pt idx="6">
                  <c:v>0.81</c:v>
                </c:pt>
                <c:pt idx="7">
                  <c:v>0.85</c:v>
                </c:pt>
                <c:pt idx="8">
                  <c:v>0.78</c:v>
                </c:pt>
                <c:pt idx="9">
                  <c:v>0.84</c:v>
                </c:pt>
                <c:pt idx="10">
                  <c:v>0.79</c:v>
                </c:pt>
                <c:pt idx="11">
                  <c:v>0.84</c:v>
                </c:pt>
                <c:pt idx="12">
                  <c:v>0.88</c:v>
                </c:pt>
                <c:pt idx="13">
                  <c:v>0.9</c:v>
                </c:pt>
                <c:pt idx="14">
                  <c:v>0.87</c:v>
                </c:pt>
                <c:pt idx="15">
                  <c:v>0.87</c:v>
                </c:pt>
                <c:pt idx="16">
                  <c:v>0.87</c:v>
                </c:pt>
                <c:pt idx="17">
                  <c:v>0.85</c:v>
                </c:pt>
                <c:pt idx="18">
                  <c:v>0.86</c:v>
                </c:pt>
                <c:pt idx="19">
                  <c:v>0.88</c:v>
                </c:pt>
                <c:pt idx="20">
                  <c:v>0.85</c:v>
                </c:pt>
              </c:numCache>
            </c:numRef>
          </c:val>
          <c:smooth val="1"/>
          <c:extLst xmlns:c16r2="http://schemas.microsoft.com/office/drawing/2015/06/chart">
            <c:ext xmlns:c16="http://schemas.microsoft.com/office/drawing/2014/chart" uri="{C3380CC4-5D6E-409C-BE32-E72D297353CC}">
              <c16:uniqueId val="{00000010-FC53-4782-BAD7-54F3B6CADEFC}"/>
            </c:ext>
          </c:extLst>
        </c:ser>
        <c:dLbls>
          <c:showLegendKey val="0"/>
          <c:showVal val="0"/>
          <c:showCatName val="0"/>
          <c:showSerName val="0"/>
          <c:showPercent val="0"/>
          <c:showBubbleSize val="0"/>
        </c:dLbls>
        <c:marker val="1"/>
        <c:smooth val="0"/>
        <c:axId val="489772544"/>
        <c:axId val="489774080"/>
      </c:lineChart>
      <c:catAx>
        <c:axId val="489772544"/>
        <c:scaling>
          <c:orientation val="minMax"/>
        </c:scaling>
        <c:delete val="0"/>
        <c:axPos val="b"/>
        <c:numFmt formatCode="General" sourceLinked="0"/>
        <c:majorTickMark val="out"/>
        <c:minorTickMark val="none"/>
        <c:tickLblPos val="nextTo"/>
        <c:spPr>
          <a:ln>
            <a:solidFill>
              <a:schemeClr val="tx1"/>
            </a:solidFill>
          </a:ln>
        </c:spPr>
        <c:txPr>
          <a:bodyPr/>
          <a:lstStyle/>
          <a:p>
            <a:pPr>
              <a:defRPr sz="1200" b="1"/>
            </a:pPr>
            <a:endParaRPr lang="en-US"/>
          </a:p>
        </c:txPr>
        <c:crossAx val="489774080"/>
        <c:crosses val="autoZero"/>
        <c:auto val="0"/>
        <c:lblAlgn val="ctr"/>
        <c:lblOffset val="100"/>
        <c:noMultiLvlLbl val="0"/>
      </c:catAx>
      <c:valAx>
        <c:axId val="489774080"/>
        <c:scaling>
          <c:orientation val="minMax"/>
          <c:max val="1"/>
        </c:scaling>
        <c:delete val="1"/>
        <c:axPos val="l"/>
        <c:numFmt formatCode="0%" sourceLinked="1"/>
        <c:majorTickMark val="out"/>
        <c:minorTickMark val="none"/>
        <c:tickLblPos val="nextTo"/>
        <c:crossAx val="489772544"/>
        <c:crosses val="autoZero"/>
        <c:crossBetween val="midCat"/>
      </c:valAx>
    </c:plotArea>
    <c:legend>
      <c:legendPos val="t"/>
      <c:layout>
        <c:manualLayout>
          <c:xMode val="edge"/>
          <c:yMode val="edge"/>
          <c:x val="0.19252463507851"/>
          <c:y val="7.7639179395836103E-2"/>
          <c:w val="0.60410669061104205"/>
          <c:h val="0.124254634086683"/>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Sheet5!$M$1</c:f>
              <c:strCache>
                <c:ptCount val="1"/>
                <c:pt idx="0">
                  <c:v>Democrats</c:v>
                </c:pt>
              </c:strCache>
            </c:strRef>
          </c:tx>
          <c:spPr>
            <a:noFill/>
          </c:spPr>
          <c:invertIfNegative val="0"/>
          <c:cat>
            <c:strRef>
              <c:f>Sheet5!$L$2:$L$12</c:f>
              <c:strCache>
                <c:ptCount val="11"/>
                <c:pt idx="0">
                  <c:v>February 2019</c:v>
                </c:pt>
                <c:pt idx="1">
                  <c:v>JANUARY 2019: Stone is indicted </c:v>
                </c:pt>
                <c:pt idx="2">
                  <c:v>NOVEMBER 2018: Cohen pleads guilty</c:v>
                </c:pt>
                <c:pt idx="3">
                  <c:v>AUGUST 2018: Cohen is indicted</c:v>
                </c:pt>
                <c:pt idx="4">
                  <c:v>AUGUST 2018: Manafort found guilty</c:v>
                </c:pt>
                <c:pt idx="5">
                  <c:v>DECEMBER 2017: Flynn pleads guilty</c:v>
                </c:pt>
                <c:pt idx="6">
                  <c:v>OCTOBER 2017: Manafort is indicted (data from Dec. 2017 survey)</c:v>
                </c:pt>
                <c:pt idx="7">
                  <c:v>MAY 2017: Mueller is appointed special council</c:v>
                </c:pt>
                <c:pt idx="8">
                  <c:v>MAY 2017: Trump fires Comey</c:v>
                </c:pt>
                <c:pt idx="9">
                  <c:v>MARCH 2017: Sessions recuses himself from investigation</c:v>
                </c:pt>
                <c:pt idx="10">
                  <c:v>JANUARY 2017: Trump is inaugurated</c:v>
                </c:pt>
              </c:strCache>
            </c:strRef>
          </c:cat>
          <c:val>
            <c:numRef>
              <c:f>Sheet5!$M$2:$M$12</c:f>
              <c:numCache>
                <c:formatCode>0%</c:formatCode>
                <c:ptCount val="11"/>
                <c:pt idx="0">
                  <c:v>0.08</c:v>
                </c:pt>
                <c:pt idx="1">
                  <c:v>0.08</c:v>
                </c:pt>
                <c:pt idx="2">
                  <c:v>0.08</c:v>
                </c:pt>
                <c:pt idx="3">
                  <c:v>0.12</c:v>
                </c:pt>
                <c:pt idx="4">
                  <c:v>0.12</c:v>
                </c:pt>
                <c:pt idx="5">
                  <c:v>0.08</c:v>
                </c:pt>
                <c:pt idx="6">
                  <c:v>0.06</c:v>
                </c:pt>
                <c:pt idx="7">
                  <c:v>0.06</c:v>
                </c:pt>
                <c:pt idx="8">
                  <c:v>7.0000000000000007E-2</c:v>
                </c:pt>
                <c:pt idx="9">
                  <c:v>7.0000000000000007E-2</c:v>
                </c:pt>
                <c:pt idx="10">
                  <c:v>0.09</c:v>
                </c:pt>
              </c:numCache>
            </c:numRef>
          </c:val>
          <c:extLst xmlns:c16r2="http://schemas.microsoft.com/office/drawing/2015/06/chart">
            <c:ext xmlns:c16="http://schemas.microsoft.com/office/drawing/2014/chart" uri="{C3380CC4-5D6E-409C-BE32-E72D297353CC}">
              <c16:uniqueId val="{00000000-CEE9-460F-B3FD-0AFE154343BB}"/>
            </c:ext>
          </c:extLst>
        </c:ser>
        <c:ser>
          <c:idx val="1"/>
          <c:order val="1"/>
          <c:tx>
            <c:strRef>
              <c:f>Sheet5!$N$1</c:f>
              <c:strCache>
                <c:ptCount val="1"/>
                <c:pt idx="0">
                  <c:v>Independents</c:v>
                </c:pt>
              </c:strCache>
            </c:strRef>
          </c:tx>
          <c:spPr>
            <a:noFill/>
          </c:spPr>
          <c:invertIfNegative val="0"/>
          <c:cat>
            <c:strRef>
              <c:f>Sheet5!$L$2:$L$12</c:f>
              <c:strCache>
                <c:ptCount val="11"/>
                <c:pt idx="0">
                  <c:v>February 2019</c:v>
                </c:pt>
                <c:pt idx="1">
                  <c:v>JANUARY 2019: Stone is indicted </c:v>
                </c:pt>
                <c:pt idx="2">
                  <c:v>NOVEMBER 2018: Cohen pleads guilty</c:v>
                </c:pt>
                <c:pt idx="3">
                  <c:v>AUGUST 2018: Cohen is indicted</c:v>
                </c:pt>
                <c:pt idx="4">
                  <c:v>AUGUST 2018: Manafort found guilty</c:v>
                </c:pt>
                <c:pt idx="5">
                  <c:v>DECEMBER 2017: Flynn pleads guilty</c:v>
                </c:pt>
                <c:pt idx="6">
                  <c:v>OCTOBER 2017: Manafort is indicted (data from Dec. 2017 survey)</c:v>
                </c:pt>
                <c:pt idx="7">
                  <c:v>MAY 2017: Mueller is appointed special council</c:v>
                </c:pt>
                <c:pt idx="8">
                  <c:v>MAY 2017: Trump fires Comey</c:v>
                </c:pt>
                <c:pt idx="9">
                  <c:v>MARCH 2017: Sessions recuses himself from investigation</c:v>
                </c:pt>
                <c:pt idx="10">
                  <c:v>JANUARY 2017: Trump is inaugurated</c:v>
                </c:pt>
              </c:strCache>
            </c:strRef>
          </c:cat>
          <c:val>
            <c:numRef>
              <c:f>Sheet5!$N$2:$N$12</c:f>
              <c:numCache>
                <c:formatCode>0%</c:formatCode>
                <c:ptCount val="11"/>
                <c:pt idx="0">
                  <c:v>0.35</c:v>
                </c:pt>
                <c:pt idx="1">
                  <c:v>0.35</c:v>
                </c:pt>
                <c:pt idx="2">
                  <c:v>0.33</c:v>
                </c:pt>
                <c:pt idx="3">
                  <c:v>0.24</c:v>
                </c:pt>
                <c:pt idx="4">
                  <c:v>0.24</c:v>
                </c:pt>
                <c:pt idx="5">
                  <c:v>0.25</c:v>
                </c:pt>
                <c:pt idx="6">
                  <c:v>0.33</c:v>
                </c:pt>
                <c:pt idx="7">
                  <c:v>0.28999999999999998</c:v>
                </c:pt>
                <c:pt idx="8">
                  <c:v>0.28000000000000003</c:v>
                </c:pt>
                <c:pt idx="9">
                  <c:v>0.23</c:v>
                </c:pt>
                <c:pt idx="10">
                  <c:v>0.28999999999999998</c:v>
                </c:pt>
              </c:numCache>
            </c:numRef>
          </c:val>
          <c:extLst xmlns:c16r2="http://schemas.microsoft.com/office/drawing/2015/06/chart">
            <c:ext xmlns:c16="http://schemas.microsoft.com/office/drawing/2014/chart" uri="{C3380CC4-5D6E-409C-BE32-E72D297353CC}">
              <c16:uniqueId val="{00000001-CEE9-460F-B3FD-0AFE154343BB}"/>
            </c:ext>
          </c:extLst>
        </c:ser>
        <c:ser>
          <c:idx val="2"/>
          <c:order val="2"/>
          <c:tx>
            <c:strRef>
              <c:f>Sheet5!$O$1</c:f>
              <c:strCache>
                <c:ptCount val="1"/>
                <c:pt idx="0">
                  <c:v>Republicans</c:v>
                </c:pt>
              </c:strCache>
            </c:strRef>
          </c:tx>
          <c:spPr>
            <a:noFill/>
          </c:spPr>
          <c:invertIfNegative val="0"/>
          <c:cat>
            <c:strRef>
              <c:f>Sheet5!$L$2:$L$12</c:f>
              <c:strCache>
                <c:ptCount val="11"/>
                <c:pt idx="0">
                  <c:v>February 2019</c:v>
                </c:pt>
                <c:pt idx="1">
                  <c:v>JANUARY 2019: Stone is indicted </c:v>
                </c:pt>
                <c:pt idx="2">
                  <c:v>NOVEMBER 2018: Cohen pleads guilty</c:v>
                </c:pt>
                <c:pt idx="3">
                  <c:v>AUGUST 2018: Cohen is indicted</c:v>
                </c:pt>
                <c:pt idx="4">
                  <c:v>AUGUST 2018: Manafort found guilty</c:v>
                </c:pt>
                <c:pt idx="5">
                  <c:v>DECEMBER 2017: Flynn pleads guilty</c:v>
                </c:pt>
                <c:pt idx="6">
                  <c:v>OCTOBER 2017: Manafort is indicted (data from Dec. 2017 survey)</c:v>
                </c:pt>
                <c:pt idx="7">
                  <c:v>MAY 2017: Mueller is appointed special council</c:v>
                </c:pt>
                <c:pt idx="8">
                  <c:v>MAY 2017: Trump fires Comey</c:v>
                </c:pt>
                <c:pt idx="9">
                  <c:v>MARCH 2017: Sessions recuses himself from investigation</c:v>
                </c:pt>
                <c:pt idx="10">
                  <c:v>JANUARY 2017: Trump is inaugurated</c:v>
                </c:pt>
              </c:strCache>
            </c:strRef>
          </c:cat>
          <c:val>
            <c:numRef>
              <c:f>Sheet5!$O$2:$O$12</c:f>
              <c:numCache>
                <c:formatCode>0%</c:formatCode>
                <c:ptCount val="11"/>
                <c:pt idx="0">
                  <c:v>0.53</c:v>
                </c:pt>
                <c:pt idx="1">
                  <c:v>0.45</c:v>
                </c:pt>
                <c:pt idx="2">
                  <c:v>0.44</c:v>
                </c:pt>
                <c:pt idx="3">
                  <c:v>0.51</c:v>
                </c:pt>
                <c:pt idx="4">
                  <c:v>0.51</c:v>
                </c:pt>
                <c:pt idx="5">
                  <c:v>0.45</c:v>
                </c:pt>
                <c:pt idx="6">
                  <c:v>0.46</c:v>
                </c:pt>
                <c:pt idx="7">
                  <c:v>0.47</c:v>
                </c:pt>
                <c:pt idx="8">
                  <c:v>0.47</c:v>
                </c:pt>
                <c:pt idx="9">
                  <c:v>0.52</c:v>
                </c:pt>
                <c:pt idx="10">
                  <c:v>0.48</c:v>
                </c:pt>
              </c:numCache>
            </c:numRef>
          </c:val>
          <c:extLst xmlns:c16r2="http://schemas.microsoft.com/office/drawing/2015/06/chart">
            <c:ext xmlns:c16="http://schemas.microsoft.com/office/drawing/2014/chart" uri="{C3380CC4-5D6E-409C-BE32-E72D297353CC}">
              <c16:uniqueId val="{00000002-CEE9-460F-B3FD-0AFE154343BB}"/>
            </c:ext>
          </c:extLst>
        </c:ser>
        <c:dLbls>
          <c:showLegendKey val="0"/>
          <c:showVal val="0"/>
          <c:showCatName val="0"/>
          <c:showSerName val="0"/>
          <c:showPercent val="0"/>
          <c:showBubbleSize val="0"/>
        </c:dLbls>
        <c:gapWidth val="150"/>
        <c:overlap val="100"/>
        <c:axId val="490641664"/>
        <c:axId val="490643456"/>
      </c:barChart>
      <c:catAx>
        <c:axId val="490641664"/>
        <c:scaling>
          <c:orientation val="minMax"/>
        </c:scaling>
        <c:delete val="0"/>
        <c:axPos val="l"/>
        <c:numFmt formatCode="General" sourceLinked="0"/>
        <c:majorTickMark val="out"/>
        <c:minorTickMark val="none"/>
        <c:tickLblPos val="nextTo"/>
        <c:spPr>
          <a:ln>
            <a:noFill/>
          </a:ln>
        </c:spPr>
        <c:txPr>
          <a:bodyPr/>
          <a:lstStyle/>
          <a:p>
            <a:pPr>
              <a:defRPr sz="1100" b="1">
                <a:latin typeface="+mj-lt"/>
              </a:defRPr>
            </a:pPr>
            <a:endParaRPr lang="en-US"/>
          </a:p>
        </c:txPr>
        <c:crossAx val="490643456"/>
        <c:crosses val="autoZero"/>
        <c:auto val="1"/>
        <c:lblAlgn val="ctr"/>
        <c:lblOffset val="100"/>
        <c:noMultiLvlLbl val="0"/>
      </c:catAx>
      <c:valAx>
        <c:axId val="490643456"/>
        <c:scaling>
          <c:orientation val="minMax"/>
          <c:max val="1"/>
        </c:scaling>
        <c:delete val="0"/>
        <c:axPos val="b"/>
        <c:numFmt formatCode="0%" sourceLinked="1"/>
        <c:majorTickMark val="out"/>
        <c:minorTickMark val="none"/>
        <c:tickLblPos val="nextTo"/>
        <c:spPr>
          <a:ln>
            <a:noFill/>
          </a:ln>
        </c:spPr>
        <c:txPr>
          <a:bodyPr/>
          <a:lstStyle/>
          <a:p>
            <a:pPr>
              <a:defRPr sz="1200" b="0">
                <a:latin typeface="+mj-lt"/>
              </a:defRPr>
            </a:pPr>
            <a:endParaRPr lang="en-US"/>
          </a:p>
        </c:txPr>
        <c:crossAx val="490641664"/>
        <c:crosses val="autoZero"/>
        <c:crossBetween val="between"/>
      </c:valAx>
    </c:plotArea>
    <c:legend>
      <c:legendPos val="t"/>
      <c:layout>
        <c:manualLayout>
          <c:xMode val="edge"/>
          <c:yMode val="edge"/>
          <c:x val="4.9749053645522033E-2"/>
          <c:y val="3.1578189823046311E-2"/>
          <c:w val="0.51436345209324086"/>
          <c:h val="6.5859127522852751E-2"/>
        </c:manualLayout>
      </c:layout>
      <c:overlay val="0"/>
      <c:txPr>
        <a:bodyPr/>
        <a:lstStyle/>
        <a:p>
          <a:pPr>
            <a:defRPr sz="1400" b="1">
              <a:latin typeface="+mj-lt"/>
            </a:defRPr>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713261648745518E-2"/>
          <c:y val="6.7471916010498692E-2"/>
          <c:w val="0.97952771344758371"/>
          <c:h val="0.93223394575678042"/>
        </c:manualLayout>
      </c:layout>
      <c:barChart>
        <c:barDir val="bar"/>
        <c:grouping val="percentStacked"/>
        <c:varyColors val="0"/>
        <c:ser>
          <c:idx val="0"/>
          <c:order val="0"/>
          <c:tx>
            <c:strRef>
              <c:f>Sheet1!$B$1</c:f>
              <c:strCache>
                <c:ptCount val="1"/>
                <c:pt idx="0">
                  <c:v>Enthusiastic</c:v>
                </c:pt>
              </c:strCache>
            </c:strRef>
          </c:tx>
          <c:spPr>
            <a:solidFill>
              <a:schemeClr val="accent1"/>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Suburban women</c:v>
                </c:pt>
                <c:pt idx="1">
                  <c:v>Independents</c:v>
                </c:pt>
                <c:pt idx="2">
                  <c:v>Moderates</c:v>
                </c:pt>
                <c:pt idx="3">
                  <c:v>All</c:v>
                </c:pt>
              </c:strCache>
            </c:strRef>
          </c:cat>
          <c:val>
            <c:numRef>
              <c:f>Sheet1!$B$2:$B$5</c:f>
              <c:numCache>
                <c:formatCode>0%</c:formatCode>
                <c:ptCount val="4"/>
                <c:pt idx="0">
                  <c:v>0.21</c:v>
                </c:pt>
                <c:pt idx="1">
                  <c:v>0.1</c:v>
                </c:pt>
                <c:pt idx="2">
                  <c:v>0.14000000000000001</c:v>
                </c:pt>
                <c:pt idx="3">
                  <c:v>0.26</c:v>
                </c:pt>
              </c:numCache>
            </c:numRef>
          </c:val>
          <c:extLst xmlns:c16r2="http://schemas.microsoft.com/office/drawing/2015/06/chart">
            <c:ext xmlns:c16="http://schemas.microsoft.com/office/drawing/2014/chart" uri="{C3380CC4-5D6E-409C-BE32-E72D297353CC}">
              <c16:uniqueId val="{00000000-FF01-4E25-8194-BC221A72CE50}"/>
            </c:ext>
          </c:extLst>
        </c:ser>
        <c:ser>
          <c:idx val="1"/>
          <c:order val="1"/>
          <c:tx>
            <c:strRef>
              <c:f>Sheet1!$C$1</c:f>
              <c:strCache>
                <c:ptCount val="1"/>
                <c:pt idx="0">
                  <c:v>Comfortable </c:v>
                </c:pt>
              </c:strCache>
            </c:strRef>
          </c:tx>
          <c:spPr>
            <a:solidFill>
              <a:schemeClr val="accent2"/>
            </a:solidFill>
          </c:spPr>
          <c:invertIfNegative val="0"/>
          <c:dLbls>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Suburban women</c:v>
                </c:pt>
                <c:pt idx="1">
                  <c:v>Independents</c:v>
                </c:pt>
                <c:pt idx="2">
                  <c:v>Moderates</c:v>
                </c:pt>
                <c:pt idx="3">
                  <c:v>All</c:v>
                </c:pt>
              </c:strCache>
            </c:strRef>
          </c:cat>
          <c:val>
            <c:numRef>
              <c:f>Sheet1!$C$2:$C$5</c:f>
              <c:numCache>
                <c:formatCode>0%</c:formatCode>
                <c:ptCount val="4"/>
                <c:pt idx="0">
                  <c:v>0.13</c:v>
                </c:pt>
                <c:pt idx="1">
                  <c:v>0.25</c:v>
                </c:pt>
                <c:pt idx="2">
                  <c:v>0.11</c:v>
                </c:pt>
                <c:pt idx="3">
                  <c:v>0.14000000000000001</c:v>
                </c:pt>
              </c:numCache>
            </c:numRef>
          </c:val>
          <c:extLst xmlns:c16r2="http://schemas.microsoft.com/office/drawing/2015/06/chart">
            <c:ext xmlns:c16="http://schemas.microsoft.com/office/drawing/2014/chart" uri="{C3380CC4-5D6E-409C-BE32-E72D297353CC}">
              <c16:uniqueId val="{00000001-FF01-4E25-8194-BC221A72CE50}"/>
            </c:ext>
          </c:extLst>
        </c:ser>
        <c:ser>
          <c:idx val="2"/>
          <c:order val="2"/>
          <c:tx>
            <c:strRef>
              <c:f>Sheet1!$D$1</c:f>
              <c:strCache>
                <c:ptCount val="1"/>
                <c:pt idx="0">
                  <c:v>Not Sure</c:v>
                </c:pt>
              </c:strCache>
            </c:strRef>
          </c:tx>
          <c:spPr>
            <a:solidFill>
              <a:schemeClr val="bg2"/>
            </a:solidFill>
          </c:spPr>
          <c:invertIfNegative val="0"/>
          <c:cat>
            <c:strRef>
              <c:f>Sheet1!$A$2:$A$5</c:f>
              <c:strCache>
                <c:ptCount val="4"/>
                <c:pt idx="0">
                  <c:v>Suburban women</c:v>
                </c:pt>
                <c:pt idx="1">
                  <c:v>Independents</c:v>
                </c:pt>
                <c:pt idx="2">
                  <c:v>Moderates</c:v>
                </c:pt>
                <c:pt idx="3">
                  <c:v>All</c:v>
                </c:pt>
              </c:strCache>
            </c:strRef>
          </c:cat>
          <c:val>
            <c:numRef>
              <c:f>Sheet1!$D$2:$D$5</c:f>
              <c:numCache>
                <c:formatCode>0%</c:formatCode>
                <c:ptCount val="4"/>
                <c:pt idx="0">
                  <c:v>0.01</c:v>
                </c:pt>
                <c:pt idx="1">
                  <c:v>0.01</c:v>
                </c:pt>
                <c:pt idx="2">
                  <c:v>0.02</c:v>
                </c:pt>
                <c:pt idx="3">
                  <c:v>0.01</c:v>
                </c:pt>
              </c:numCache>
            </c:numRef>
          </c:val>
          <c:extLst xmlns:c16r2="http://schemas.microsoft.com/office/drawing/2015/06/chart">
            <c:ext xmlns:c16="http://schemas.microsoft.com/office/drawing/2014/chart" uri="{C3380CC4-5D6E-409C-BE32-E72D297353CC}">
              <c16:uniqueId val="{00000002-FF01-4E25-8194-BC221A72CE50}"/>
            </c:ext>
          </c:extLst>
        </c:ser>
        <c:ser>
          <c:idx val="3"/>
          <c:order val="3"/>
          <c:tx>
            <c:strRef>
              <c:f>Sheet1!$E$1</c:f>
              <c:strCache>
                <c:ptCount val="1"/>
                <c:pt idx="0">
                  <c:v>Have Some Reservations</c:v>
                </c:pt>
              </c:strCache>
            </c:strRef>
          </c:tx>
          <c:spPr>
            <a:solidFill>
              <a:schemeClr val="accent3">
                <a:lumMod val="40000"/>
                <a:lumOff val="60000"/>
              </a:schemeClr>
            </a:solidFill>
          </c:spPr>
          <c:invertIfNegative val="0"/>
          <c:dLbls>
            <c:spPr>
              <a:noFill/>
              <a:ln>
                <a:noFill/>
              </a:ln>
              <a:effectLst/>
            </c:spPr>
            <c:txPr>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Suburban women</c:v>
                </c:pt>
                <c:pt idx="1">
                  <c:v>Independents</c:v>
                </c:pt>
                <c:pt idx="2">
                  <c:v>Moderates</c:v>
                </c:pt>
                <c:pt idx="3">
                  <c:v>All</c:v>
                </c:pt>
              </c:strCache>
            </c:strRef>
          </c:cat>
          <c:val>
            <c:numRef>
              <c:f>Sheet1!$E$2:$E$5</c:f>
              <c:numCache>
                <c:formatCode>0%</c:formatCode>
                <c:ptCount val="4"/>
                <c:pt idx="0">
                  <c:v>0.09</c:v>
                </c:pt>
                <c:pt idx="1">
                  <c:v>0.14000000000000001</c:v>
                </c:pt>
                <c:pt idx="2">
                  <c:v>0.16</c:v>
                </c:pt>
                <c:pt idx="3">
                  <c:v>0.09</c:v>
                </c:pt>
              </c:numCache>
            </c:numRef>
          </c:val>
          <c:extLst xmlns:c16r2="http://schemas.microsoft.com/office/drawing/2015/06/chart">
            <c:ext xmlns:c16="http://schemas.microsoft.com/office/drawing/2014/chart" uri="{C3380CC4-5D6E-409C-BE32-E72D297353CC}">
              <c16:uniqueId val="{00000003-FF01-4E25-8194-BC221A72CE50}"/>
            </c:ext>
          </c:extLst>
        </c:ser>
        <c:ser>
          <c:idx val="4"/>
          <c:order val="4"/>
          <c:tx>
            <c:strRef>
              <c:f>Sheet1!$F$1</c:f>
              <c:strCache>
                <c:ptCount val="1"/>
                <c:pt idx="0">
                  <c:v>Very Uncomfortable</c:v>
                </c:pt>
              </c:strCache>
            </c:strRef>
          </c:tx>
          <c:spPr>
            <a:solidFill>
              <a:srgbClr val="C00000"/>
            </a:solidFill>
          </c:spPr>
          <c:invertIfNegative val="0"/>
          <c:dLbls>
            <c:spPr>
              <a:noFill/>
              <a:ln>
                <a:noFill/>
              </a:ln>
              <a:effectLst/>
            </c:spPr>
            <c:txPr>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Suburban women</c:v>
                </c:pt>
                <c:pt idx="1">
                  <c:v>Independents</c:v>
                </c:pt>
                <c:pt idx="2">
                  <c:v>Moderates</c:v>
                </c:pt>
                <c:pt idx="3">
                  <c:v>All</c:v>
                </c:pt>
              </c:strCache>
            </c:strRef>
          </c:cat>
          <c:val>
            <c:numRef>
              <c:f>Sheet1!$F$2:$F$5</c:f>
              <c:numCache>
                <c:formatCode>0%</c:formatCode>
                <c:ptCount val="4"/>
                <c:pt idx="0">
                  <c:v>0.56000000000000005</c:v>
                </c:pt>
                <c:pt idx="1">
                  <c:v>0.5</c:v>
                </c:pt>
                <c:pt idx="2">
                  <c:v>0.56999999999999995</c:v>
                </c:pt>
                <c:pt idx="3">
                  <c:v>0.5</c:v>
                </c:pt>
              </c:numCache>
            </c:numRef>
          </c:val>
          <c:extLst xmlns:c16r2="http://schemas.microsoft.com/office/drawing/2015/06/chart">
            <c:ext xmlns:c16="http://schemas.microsoft.com/office/drawing/2014/chart" uri="{C3380CC4-5D6E-409C-BE32-E72D297353CC}">
              <c16:uniqueId val="{00000004-FF01-4E25-8194-BC221A72CE50}"/>
            </c:ext>
          </c:extLst>
        </c:ser>
        <c:dLbls>
          <c:showLegendKey val="0"/>
          <c:showVal val="0"/>
          <c:showCatName val="0"/>
          <c:showSerName val="0"/>
          <c:showPercent val="0"/>
          <c:showBubbleSize val="0"/>
        </c:dLbls>
        <c:gapWidth val="80"/>
        <c:overlap val="100"/>
        <c:axId val="490227968"/>
        <c:axId val="490242048"/>
      </c:barChart>
      <c:catAx>
        <c:axId val="490227968"/>
        <c:scaling>
          <c:orientation val="minMax"/>
        </c:scaling>
        <c:delete val="1"/>
        <c:axPos val="l"/>
        <c:numFmt formatCode="General" sourceLinked="0"/>
        <c:majorTickMark val="out"/>
        <c:minorTickMark val="none"/>
        <c:tickLblPos val="nextTo"/>
        <c:crossAx val="490242048"/>
        <c:crosses val="autoZero"/>
        <c:auto val="1"/>
        <c:lblAlgn val="ctr"/>
        <c:lblOffset val="100"/>
        <c:noMultiLvlLbl val="0"/>
      </c:catAx>
      <c:valAx>
        <c:axId val="490242048"/>
        <c:scaling>
          <c:orientation val="minMax"/>
        </c:scaling>
        <c:delete val="1"/>
        <c:axPos val="b"/>
        <c:numFmt formatCode="0%" sourceLinked="1"/>
        <c:majorTickMark val="out"/>
        <c:minorTickMark val="none"/>
        <c:tickLblPos val="nextTo"/>
        <c:crossAx val="490227968"/>
        <c:crosses val="autoZero"/>
        <c:crossBetween val="between"/>
      </c:valAx>
      <c:spPr>
        <a:noFill/>
        <a:ln w="25400">
          <a:noFill/>
        </a:ln>
      </c:spPr>
    </c:plotArea>
    <c:legend>
      <c:legendPos val="t"/>
      <c:layout>
        <c:manualLayout>
          <c:xMode val="edge"/>
          <c:yMode val="edge"/>
          <c:x val="0"/>
          <c:y val="6.0340632603406328E-3"/>
          <c:w val="0.97567348679752608"/>
          <c:h val="4.7050979941375942E-2"/>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443511751691584"/>
          <c:y val="0.12121212121212122"/>
          <c:w val="0.81982969185074395"/>
          <c:h val="0.8480887616320687"/>
        </c:manualLayout>
      </c:layout>
      <c:barChart>
        <c:barDir val="bar"/>
        <c:grouping val="stacked"/>
        <c:varyColors val="0"/>
        <c:ser>
          <c:idx val="0"/>
          <c:order val="0"/>
          <c:tx>
            <c:strRef>
              <c:f>Sheet1!$B$1</c:f>
              <c:strCache>
                <c:ptCount val="1"/>
                <c:pt idx="0">
                  <c:v>Does not  clear Donald Trump</c:v>
                </c:pt>
              </c:strCache>
            </c:strRef>
          </c:tx>
          <c:spPr>
            <a:solidFill>
              <a:schemeClr val="accent3"/>
            </a:solidFill>
            <a:ln>
              <a:noFill/>
            </a:ln>
          </c:spPr>
          <c:invertIfNegative val="0"/>
          <c:dLbls>
            <c:spPr>
              <a:noFill/>
              <a:ln>
                <a:noFill/>
              </a:ln>
              <a:effectLst/>
            </c:spPr>
            <c:txPr>
              <a:bodyPr/>
              <a:lstStyle/>
              <a:p>
                <a:pPr>
                  <a:defRPr sz="1400" b="1">
                    <a:solidFill>
                      <a:schemeClr val="bg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Sheet1!$B$2:$B$10</c:f>
              <c:numCache>
                <c:formatCode>0%</c:formatCode>
                <c:ptCount val="9"/>
                <c:pt idx="0">
                  <c:v>0.4</c:v>
                </c:pt>
                <c:pt idx="1">
                  <c:v>0.25</c:v>
                </c:pt>
                <c:pt idx="2">
                  <c:v>0.57999999999999996</c:v>
                </c:pt>
                <c:pt idx="3">
                  <c:v>0.31</c:v>
                </c:pt>
                <c:pt idx="4">
                  <c:v>0.44</c:v>
                </c:pt>
                <c:pt idx="5">
                  <c:v>0.37</c:v>
                </c:pt>
                <c:pt idx="6">
                  <c:v>0.4</c:v>
                </c:pt>
                <c:pt idx="7">
                  <c:v>0.4</c:v>
                </c:pt>
                <c:pt idx="8">
                  <c:v>0.4</c:v>
                </c:pt>
              </c:numCache>
            </c:numRef>
          </c:val>
          <c:extLst xmlns:c16r2="http://schemas.microsoft.com/office/drawing/2015/06/chart">
            <c:ext xmlns:c16="http://schemas.microsoft.com/office/drawing/2014/chart" uri="{C3380CC4-5D6E-409C-BE32-E72D297353CC}">
              <c16:uniqueId val="{00000007-A39E-4C7D-88CD-F18275B78382}"/>
            </c:ext>
          </c:extLst>
        </c:ser>
        <c:ser>
          <c:idx val="1"/>
          <c:order val="1"/>
          <c:tx>
            <c:strRef>
              <c:f>Sheet1!$C$1</c:f>
              <c:strCache>
                <c:ptCount val="1"/>
                <c:pt idx="0">
                  <c:v>Not Sure</c:v>
                </c:pt>
              </c:strCache>
            </c:strRef>
          </c:tx>
          <c:spPr>
            <a:solidFill>
              <a:schemeClr val="bg2"/>
            </a:solidFill>
            <a:ln>
              <a:noFill/>
            </a:ln>
          </c:spPr>
          <c:invertIfNegative val="0"/>
          <c:dLbls>
            <c:spPr>
              <a:noFill/>
              <a:ln>
                <a:noFill/>
              </a:ln>
              <a:effectLst/>
            </c:spPr>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Sheet1!$C$2:$C$10</c:f>
              <c:numCache>
                <c:formatCode>0%</c:formatCode>
                <c:ptCount val="9"/>
                <c:pt idx="0">
                  <c:v>0.28999999999999998</c:v>
                </c:pt>
                <c:pt idx="1">
                  <c:v>0.35</c:v>
                </c:pt>
                <c:pt idx="2">
                  <c:v>0.28000000000000003</c:v>
                </c:pt>
                <c:pt idx="3">
                  <c:v>0.33</c:v>
                </c:pt>
                <c:pt idx="4">
                  <c:v>0.25</c:v>
                </c:pt>
                <c:pt idx="5">
                  <c:v>0.37</c:v>
                </c:pt>
                <c:pt idx="6">
                  <c:v>0.39</c:v>
                </c:pt>
                <c:pt idx="7">
                  <c:v>0.22</c:v>
                </c:pt>
                <c:pt idx="8">
                  <c:v>0.31</c:v>
                </c:pt>
              </c:numCache>
            </c:numRef>
          </c:val>
          <c:extLst xmlns:c16r2="http://schemas.microsoft.com/office/drawing/2015/06/chart">
            <c:ext xmlns:c16="http://schemas.microsoft.com/office/drawing/2014/chart" uri="{C3380CC4-5D6E-409C-BE32-E72D297353CC}">
              <c16:uniqueId val="{00000009-A39E-4C7D-88CD-F18275B78382}"/>
            </c:ext>
          </c:extLst>
        </c:ser>
        <c:ser>
          <c:idx val="2"/>
          <c:order val="2"/>
          <c:tx>
            <c:strRef>
              <c:f>Sheet1!$D$1</c:f>
              <c:strCache>
                <c:ptCount val="1"/>
                <c:pt idx="0">
                  <c:v>Clears Donald Trump</c:v>
                </c:pt>
              </c:strCache>
            </c:strRef>
          </c:tx>
          <c:spPr>
            <a:solidFill>
              <a:schemeClr val="accent1"/>
            </a:solidFill>
          </c:spPr>
          <c:invertIfNegative val="0"/>
          <c:dLbls>
            <c:dLbl>
              <c:idx val="7"/>
              <c:layout/>
              <c:tx>
                <c:rich>
                  <a:bodyPr/>
                  <a:lstStyle/>
                  <a:p>
                    <a:r>
                      <a:rPr lang="en-US" dirty="0"/>
                      <a:t>39%</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9A3-45B8-8BE8-B337D5BABE3B}"/>
                </c:ext>
              </c:extLst>
            </c:dLbl>
            <c:spPr>
              <a:noFill/>
              <a:ln>
                <a:noFill/>
              </a:ln>
              <a:effectLst/>
            </c:spPr>
            <c:txPr>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Sheet1!$D$2:$D$10</c:f>
              <c:numCache>
                <c:formatCode>0%</c:formatCode>
                <c:ptCount val="9"/>
                <c:pt idx="0">
                  <c:v>0.31</c:v>
                </c:pt>
                <c:pt idx="1">
                  <c:v>0.4</c:v>
                </c:pt>
                <c:pt idx="2">
                  <c:v>0.14000000000000001</c:v>
                </c:pt>
                <c:pt idx="3">
                  <c:v>0.36</c:v>
                </c:pt>
                <c:pt idx="4">
                  <c:v>0.31</c:v>
                </c:pt>
                <c:pt idx="5">
                  <c:v>0.26</c:v>
                </c:pt>
                <c:pt idx="6">
                  <c:v>0.21</c:v>
                </c:pt>
                <c:pt idx="7">
                  <c:v>0.38</c:v>
                </c:pt>
                <c:pt idx="8">
                  <c:v>0.28999999999999998</c:v>
                </c:pt>
              </c:numCache>
            </c:numRef>
          </c:val>
          <c:extLst xmlns:c16r2="http://schemas.microsoft.com/office/drawing/2015/06/chart">
            <c:ext xmlns:c16="http://schemas.microsoft.com/office/drawing/2014/chart" uri="{C3380CC4-5D6E-409C-BE32-E72D297353CC}">
              <c16:uniqueId val="{00000001-D9A3-45B8-8BE8-B337D5BABE3B}"/>
            </c:ext>
          </c:extLst>
        </c:ser>
        <c:dLbls>
          <c:dLblPos val="inEnd"/>
          <c:showLegendKey val="0"/>
          <c:showVal val="1"/>
          <c:showCatName val="0"/>
          <c:showSerName val="0"/>
          <c:showPercent val="0"/>
          <c:showBubbleSize val="0"/>
        </c:dLbls>
        <c:gapWidth val="64"/>
        <c:overlap val="100"/>
        <c:axId val="490334464"/>
        <c:axId val="490348544"/>
      </c:barChart>
      <c:catAx>
        <c:axId val="490334464"/>
        <c:scaling>
          <c:orientation val="minMax"/>
        </c:scaling>
        <c:delete val="0"/>
        <c:axPos val="l"/>
        <c:numFmt formatCode="General" sourceLinked="0"/>
        <c:majorTickMark val="none"/>
        <c:minorTickMark val="none"/>
        <c:tickLblPos val="low"/>
        <c:spPr>
          <a:ln>
            <a:noFill/>
          </a:ln>
        </c:spPr>
        <c:txPr>
          <a:bodyPr/>
          <a:lstStyle/>
          <a:p>
            <a:pPr>
              <a:defRPr sz="1400" b="1">
                <a:solidFill>
                  <a:schemeClr val="tx1"/>
                </a:solidFill>
                <a:latin typeface="Calibri" pitchFamily="34" charset="0"/>
                <a:cs typeface="Arial" pitchFamily="34" charset="0"/>
              </a:defRPr>
            </a:pPr>
            <a:endParaRPr lang="en-US"/>
          </a:p>
        </c:txPr>
        <c:crossAx val="490348544"/>
        <c:crosses val="autoZero"/>
        <c:auto val="1"/>
        <c:lblAlgn val="ctr"/>
        <c:lblOffset val="0"/>
        <c:noMultiLvlLbl val="0"/>
      </c:catAx>
      <c:valAx>
        <c:axId val="490348544"/>
        <c:scaling>
          <c:orientation val="minMax"/>
          <c:max val="1"/>
          <c:min val="0"/>
        </c:scaling>
        <c:delete val="1"/>
        <c:axPos val="b"/>
        <c:numFmt formatCode="0%" sourceLinked="1"/>
        <c:majorTickMark val="out"/>
        <c:minorTickMark val="none"/>
        <c:tickLblPos val="nextTo"/>
        <c:crossAx val="490334464"/>
        <c:crosses val="autoZero"/>
        <c:crossBetween val="between"/>
      </c:valAx>
    </c:plotArea>
    <c:legend>
      <c:legendPos val="t"/>
      <c:layout>
        <c:manualLayout>
          <c:xMode val="edge"/>
          <c:yMode val="edge"/>
          <c:x val="0.25425645807431968"/>
          <c:y val="4.5454545454545456E-2"/>
          <c:w val="0.68739340148270944"/>
          <c:h val="5.7876202974628171E-2"/>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443511751691584"/>
          <c:y val="0.12121212121212122"/>
          <c:w val="0.81982969185074395"/>
          <c:h val="0.8480887616320687"/>
        </c:manualLayout>
      </c:layout>
      <c:barChart>
        <c:barDir val="bar"/>
        <c:grouping val="stacked"/>
        <c:varyColors val="0"/>
        <c:ser>
          <c:idx val="0"/>
          <c:order val="0"/>
          <c:tx>
            <c:strRef>
              <c:f>Sheet1!$B$1</c:f>
              <c:strCache>
                <c:ptCount val="1"/>
                <c:pt idx="0">
                  <c:v>Does not  clear Donald Trump</c:v>
                </c:pt>
              </c:strCache>
            </c:strRef>
          </c:tx>
          <c:spPr>
            <a:solidFill>
              <a:schemeClr val="accent3"/>
            </a:solidFill>
            <a:ln>
              <a:noFill/>
            </a:ln>
          </c:spPr>
          <c:invertIfNegative val="0"/>
          <c:dLbls>
            <c:spPr>
              <a:noFill/>
              <a:ln>
                <a:noFill/>
              </a:ln>
              <a:effectLst/>
            </c:spPr>
            <c:txPr>
              <a:bodyPr/>
              <a:lstStyle/>
              <a:p>
                <a:pPr>
                  <a:defRPr sz="1400" b="1">
                    <a:solidFill>
                      <a:schemeClr val="bg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Sheet1!$B$2:$B$10</c:f>
              <c:numCache>
                <c:formatCode>0%</c:formatCode>
                <c:ptCount val="9"/>
                <c:pt idx="0">
                  <c:v>0.4</c:v>
                </c:pt>
                <c:pt idx="1">
                  <c:v>0.25</c:v>
                </c:pt>
                <c:pt idx="2">
                  <c:v>0.57999999999999996</c:v>
                </c:pt>
                <c:pt idx="3">
                  <c:v>0.31</c:v>
                </c:pt>
                <c:pt idx="4">
                  <c:v>0.44</c:v>
                </c:pt>
                <c:pt idx="5">
                  <c:v>0.37</c:v>
                </c:pt>
                <c:pt idx="6">
                  <c:v>0.4</c:v>
                </c:pt>
                <c:pt idx="7">
                  <c:v>0.4</c:v>
                </c:pt>
                <c:pt idx="8">
                  <c:v>0.4</c:v>
                </c:pt>
              </c:numCache>
            </c:numRef>
          </c:val>
          <c:extLst xmlns:c16r2="http://schemas.microsoft.com/office/drawing/2015/06/chart">
            <c:ext xmlns:c16="http://schemas.microsoft.com/office/drawing/2014/chart" uri="{C3380CC4-5D6E-409C-BE32-E72D297353CC}">
              <c16:uniqueId val="{00000007-A39E-4C7D-88CD-F18275B78382}"/>
            </c:ext>
          </c:extLst>
        </c:ser>
        <c:ser>
          <c:idx val="1"/>
          <c:order val="1"/>
          <c:tx>
            <c:strRef>
              <c:f>Sheet1!$C$1</c:f>
              <c:strCache>
                <c:ptCount val="1"/>
                <c:pt idx="0">
                  <c:v>Not Sure</c:v>
                </c:pt>
              </c:strCache>
            </c:strRef>
          </c:tx>
          <c:spPr>
            <a:solidFill>
              <a:schemeClr val="bg2"/>
            </a:solidFill>
            <a:ln>
              <a:noFill/>
            </a:ln>
          </c:spPr>
          <c:invertIfNegative val="0"/>
          <c:dLbls>
            <c:spPr>
              <a:noFill/>
              <a:ln>
                <a:noFill/>
              </a:ln>
              <a:effectLst/>
            </c:spPr>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Sheet1!$C$2:$C$10</c:f>
              <c:numCache>
                <c:formatCode>0%</c:formatCode>
                <c:ptCount val="9"/>
                <c:pt idx="0">
                  <c:v>0.28999999999999998</c:v>
                </c:pt>
                <c:pt idx="1">
                  <c:v>0.35</c:v>
                </c:pt>
                <c:pt idx="2">
                  <c:v>0.28000000000000003</c:v>
                </c:pt>
                <c:pt idx="3">
                  <c:v>0.33</c:v>
                </c:pt>
                <c:pt idx="4">
                  <c:v>0.25</c:v>
                </c:pt>
                <c:pt idx="5">
                  <c:v>0.37</c:v>
                </c:pt>
                <c:pt idx="6">
                  <c:v>0.39</c:v>
                </c:pt>
                <c:pt idx="7">
                  <c:v>0.22</c:v>
                </c:pt>
                <c:pt idx="8">
                  <c:v>0.31</c:v>
                </c:pt>
              </c:numCache>
            </c:numRef>
          </c:val>
          <c:extLst xmlns:c16r2="http://schemas.microsoft.com/office/drawing/2015/06/chart">
            <c:ext xmlns:c16="http://schemas.microsoft.com/office/drawing/2014/chart" uri="{C3380CC4-5D6E-409C-BE32-E72D297353CC}">
              <c16:uniqueId val="{00000009-A39E-4C7D-88CD-F18275B78382}"/>
            </c:ext>
          </c:extLst>
        </c:ser>
        <c:ser>
          <c:idx val="2"/>
          <c:order val="2"/>
          <c:tx>
            <c:strRef>
              <c:f>Sheet1!$D$1</c:f>
              <c:strCache>
                <c:ptCount val="1"/>
                <c:pt idx="0">
                  <c:v>Clears Donald Trump</c:v>
                </c:pt>
              </c:strCache>
            </c:strRef>
          </c:tx>
          <c:spPr>
            <a:solidFill>
              <a:schemeClr val="accent1"/>
            </a:solidFill>
          </c:spPr>
          <c:invertIfNegative val="0"/>
          <c:dLbls>
            <c:dLbl>
              <c:idx val="7"/>
              <c:layout/>
              <c:tx>
                <c:rich>
                  <a:bodyPr/>
                  <a:lstStyle/>
                  <a:p>
                    <a:r>
                      <a:rPr lang="en-US" dirty="0"/>
                      <a:t>39%</a:t>
                    </a:r>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9A3-45B8-8BE8-B337D5BABE3B}"/>
                </c:ext>
              </c:extLst>
            </c:dLbl>
            <c:spPr>
              <a:noFill/>
              <a:ln>
                <a:noFill/>
              </a:ln>
              <a:effectLst/>
            </c:spPr>
            <c:txPr>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White college+</c:v>
                </c:pt>
                <c:pt idx="1">
                  <c:v>White 
non-college</c:v>
                </c:pt>
                <c:pt idx="2">
                  <c:v>Non-White</c:v>
                </c:pt>
                <c:pt idx="3">
                  <c:v>White</c:v>
                </c:pt>
                <c:pt idx="4">
                  <c:v>50+</c:v>
                </c:pt>
                <c:pt idx="5">
                  <c:v>18-49</c:v>
                </c:pt>
                <c:pt idx="6">
                  <c:v>Women</c:v>
                </c:pt>
                <c:pt idx="7">
                  <c:v>Men</c:v>
                </c:pt>
                <c:pt idx="8">
                  <c:v>All</c:v>
                </c:pt>
              </c:strCache>
            </c:strRef>
          </c:cat>
          <c:val>
            <c:numRef>
              <c:f>Sheet1!$D$2:$D$10</c:f>
              <c:numCache>
                <c:formatCode>0%</c:formatCode>
                <c:ptCount val="9"/>
                <c:pt idx="0">
                  <c:v>0.31</c:v>
                </c:pt>
                <c:pt idx="1">
                  <c:v>0.4</c:v>
                </c:pt>
                <c:pt idx="2">
                  <c:v>0.14000000000000001</c:v>
                </c:pt>
                <c:pt idx="3">
                  <c:v>0.36</c:v>
                </c:pt>
                <c:pt idx="4">
                  <c:v>0.31</c:v>
                </c:pt>
                <c:pt idx="5">
                  <c:v>0.26</c:v>
                </c:pt>
                <c:pt idx="6">
                  <c:v>0.21</c:v>
                </c:pt>
                <c:pt idx="7">
                  <c:v>0.38</c:v>
                </c:pt>
                <c:pt idx="8">
                  <c:v>0.28999999999999998</c:v>
                </c:pt>
              </c:numCache>
            </c:numRef>
          </c:val>
          <c:extLst xmlns:c16r2="http://schemas.microsoft.com/office/drawing/2015/06/chart">
            <c:ext xmlns:c16="http://schemas.microsoft.com/office/drawing/2014/chart" uri="{C3380CC4-5D6E-409C-BE32-E72D297353CC}">
              <c16:uniqueId val="{00000001-D9A3-45B8-8BE8-B337D5BABE3B}"/>
            </c:ext>
          </c:extLst>
        </c:ser>
        <c:dLbls>
          <c:dLblPos val="inEnd"/>
          <c:showLegendKey val="0"/>
          <c:showVal val="1"/>
          <c:showCatName val="0"/>
          <c:showSerName val="0"/>
          <c:showPercent val="0"/>
          <c:showBubbleSize val="0"/>
        </c:dLbls>
        <c:gapWidth val="64"/>
        <c:overlap val="100"/>
        <c:axId val="544337920"/>
        <c:axId val="544339456"/>
      </c:barChart>
      <c:catAx>
        <c:axId val="544337920"/>
        <c:scaling>
          <c:orientation val="minMax"/>
        </c:scaling>
        <c:delete val="0"/>
        <c:axPos val="l"/>
        <c:numFmt formatCode="General" sourceLinked="0"/>
        <c:majorTickMark val="none"/>
        <c:minorTickMark val="none"/>
        <c:tickLblPos val="low"/>
        <c:spPr>
          <a:ln>
            <a:noFill/>
          </a:ln>
        </c:spPr>
        <c:txPr>
          <a:bodyPr/>
          <a:lstStyle/>
          <a:p>
            <a:pPr>
              <a:defRPr sz="1400" b="1">
                <a:solidFill>
                  <a:schemeClr val="tx1"/>
                </a:solidFill>
                <a:latin typeface="Calibri" pitchFamily="34" charset="0"/>
                <a:cs typeface="Arial" pitchFamily="34" charset="0"/>
              </a:defRPr>
            </a:pPr>
            <a:endParaRPr lang="en-US"/>
          </a:p>
        </c:txPr>
        <c:crossAx val="544339456"/>
        <c:crosses val="autoZero"/>
        <c:auto val="1"/>
        <c:lblAlgn val="ctr"/>
        <c:lblOffset val="0"/>
        <c:noMultiLvlLbl val="0"/>
      </c:catAx>
      <c:valAx>
        <c:axId val="544339456"/>
        <c:scaling>
          <c:orientation val="minMax"/>
          <c:max val="1"/>
          <c:min val="0"/>
        </c:scaling>
        <c:delete val="1"/>
        <c:axPos val="b"/>
        <c:numFmt formatCode="0%" sourceLinked="1"/>
        <c:majorTickMark val="out"/>
        <c:minorTickMark val="none"/>
        <c:tickLblPos val="nextTo"/>
        <c:crossAx val="544337920"/>
        <c:crosses val="autoZero"/>
        <c:crossBetween val="between"/>
      </c:valAx>
    </c:plotArea>
    <c:legend>
      <c:legendPos val="t"/>
      <c:layout>
        <c:manualLayout>
          <c:xMode val="edge"/>
          <c:yMode val="edge"/>
          <c:x val="0.25425645807431968"/>
          <c:y val="4.5454545454545456E-2"/>
          <c:w val="0.68739340148270944"/>
          <c:h val="5.7876202974628171E-2"/>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177663136935471E-2"/>
          <c:y val="0"/>
          <c:w val="0.96093469997284797"/>
          <c:h val="0.7713200682571264"/>
        </c:manualLayout>
      </c:layout>
      <c:lineChart>
        <c:grouping val="standard"/>
        <c:varyColors val="1"/>
        <c:ser>
          <c:idx val="0"/>
          <c:order val="0"/>
          <c:tx>
            <c:strRef>
              <c:f>Sheet1!$A$2</c:f>
              <c:strCache>
                <c:ptCount val="1"/>
                <c:pt idx="0">
                  <c:v>Government should do more</c:v>
                </c:pt>
              </c:strCache>
            </c:strRef>
          </c:tx>
          <c:spPr>
            <a:ln w="38100" cap="rnd">
              <a:solidFill>
                <a:srgbClr val="1F497D">
                  <a:lumMod val="75000"/>
                </a:srgbClr>
              </a:solidFill>
              <a:prstDash val="solid"/>
              <a:round/>
            </a:ln>
          </c:spPr>
          <c:marker>
            <c:symbol val="none"/>
          </c:marker>
          <c:dPt>
            <c:idx val="4"/>
            <c:bubble3D val="0"/>
            <c:extLst xmlns:c16r2="http://schemas.microsoft.com/office/drawing/2015/06/chart">
              <c:ext xmlns:c16="http://schemas.microsoft.com/office/drawing/2014/chart" uri="{C3380CC4-5D6E-409C-BE32-E72D297353CC}">
                <c16:uniqueId val="{00000000-4E18-4ECD-A319-0BC4977B12F1}"/>
              </c:ext>
            </c:extLst>
          </c:dPt>
          <c:dPt>
            <c:idx val="5"/>
            <c:bubble3D val="0"/>
            <c:extLst xmlns:c16r2="http://schemas.microsoft.com/office/drawing/2015/06/chart">
              <c:ext xmlns:c16="http://schemas.microsoft.com/office/drawing/2014/chart" uri="{C3380CC4-5D6E-409C-BE32-E72D297353CC}">
                <c16:uniqueId val="{00000001-4E18-4ECD-A319-0BC4977B12F1}"/>
              </c:ext>
            </c:extLst>
          </c:dPt>
          <c:dPt>
            <c:idx val="6"/>
            <c:bubble3D val="0"/>
            <c:extLst xmlns:c16r2="http://schemas.microsoft.com/office/drawing/2015/06/chart">
              <c:ext xmlns:c16="http://schemas.microsoft.com/office/drawing/2014/chart" uri="{C3380CC4-5D6E-409C-BE32-E72D297353CC}">
                <c16:uniqueId val="{00000002-4E18-4ECD-A319-0BC4977B12F1}"/>
              </c:ext>
            </c:extLst>
          </c:dPt>
          <c:dLbls>
            <c:dLbl>
              <c:idx val="0"/>
              <c:layout>
                <c:manualLayout>
                  <c:x val="-3.0107815186894742E-2"/>
                  <c:y val="2.5938511571434938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F4E-4C0A-A6F2-A6BE5EE392EA}"/>
                </c:ext>
              </c:extLst>
            </c:dLbl>
            <c:dLbl>
              <c:idx val="2"/>
              <c:layout>
                <c:manualLayout>
                  <c:x val="-3.0107815186894742E-2"/>
                  <c:y val="-4.9386162262395804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F4E-4C0A-A6F2-A6BE5EE392EA}"/>
                </c:ext>
              </c:extLst>
            </c:dLbl>
            <c:dLbl>
              <c:idx val="6"/>
              <c:layout>
                <c:manualLayout>
                  <c:x val="-2.8671033577699366E-2"/>
                  <c:y val="-4.4526505886019675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E18-4ECD-A319-0BC4977B12F1}"/>
                </c:ext>
              </c:extLst>
            </c:dLbl>
            <c:dLbl>
              <c:idx val="9"/>
              <c:layout>
                <c:manualLayout>
                  <c:x val="-2.8671033577699338E-2"/>
                  <c:y val="-6.153530320333625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E18-4ECD-A319-0BC4977B12F1}"/>
                </c:ext>
              </c:extLst>
            </c:dLbl>
            <c:dLbl>
              <c:idx val="11"/>
              <c:layout>
                <c:manualLayout>
                  <c:x val="-2.8671033577699338E-2"/>
                  <c:y val="3.8087652512375336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F4E-4C0A-A6F2-A6BE5EE392EA}"/>
                </c:ext>
              </c:extLst>
            </c:dLbl>
            <c:dLbl>
              <c:idx val="12"/>
              <c:layout>
                <c:manualLayout>
                  <c:x val="-2.867103357769939E-2"/>
                  <c:y val="3.5657824324187293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F4E-4C0A-A6F2-A6BE5EE392EA}"/>
                </c:ext>
              </c:extLst>
            </c:dLbl>
            <c:dLbl>
              <c:idx val="13"/>
              <c:layout>
                <c:manualLayout>
                  <c:x val="-3.2981378405285547E-2"/>
                  <c:y val="2.1078855195058675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F4E-4C0A-A6F2-A6BE5EE392EA}"/>
                </c:ext>
              </c:extLst>
            </c:dLbl>
            <c:dLbl>
              <c:idx val="14"/>
              <c:layout>
                <c:manualLayout>
                  <c:x val="-2.8671033577699446E-2"/>
                  <c:y val="4.5377137076939605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F4E-4C0A-A6F2-A6BE5EE392EA}"/>
                </c:ext>
              </c:extLst>
            </c:dLbl>
            <c:dLbl>
              <c:idx val="15"/>
              <c:layout>
                <c:manualLayout>
                  <c:x val="-2.7234251968503938E-2"/>
                  <c:y val="3.3227996135999208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F4E-4C0A-A6F2-A6BE5EE392EA}"/>
                </c:ext>
              </c:extLst>
            </c:dLbl>
            <c:dLbl>
              <c:idx val="20"/>
              <c:layout>
                <c:manualLayout>
                  <c:x val="-2.7234251968503938E-2"/>
                  <c:y val="2.5938511571434938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6F4E-4C0A-A6F2-A6BE5EE392EA}"/>
                </c:ext>
              </c:extLst>
            </c:dLbl>
            <c:dLbl>
              <c:idx val="22"/>
              <c:layout>
                <c:manualLayout>
                  <c:x val="-2.7234251968504042E-2"/>
                  <c:y val="1.6219198818682543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F4E-4C0A-A6F2-A6BE5EE392EA}"/>
                </c:ext>
              </c:extLst>
            </c:dLbl>
            <c:spPr>
              <a:noFill/>
              <a:ln>
                <a:noFill/>
              </a:ln>
              <a:effectLst/>
            </c:spPr>
            <c:txPr>
              <a:bodyPr/>
              <a:lstStyle/>
              <a:p>
                <a:pPr>
                  <a:defRPr sz="1200" b="1">
                    <a:solidFill>
                      <a:srgbClr val="002060"/>
                    </a:solidFill>
                    <a:latin typeface="+mj-lt"/>
                    <a:cs typeface="Arial" pitchFamily="34" charset="0"/>
                  </a:defRPr>
                </a:pPr>
                <a:endParaRPr lang="en-US"/>
              </a:p>
            </c:txPr>
            <c:dLblPos val="t"/>
            <c:showLegendKey val="0"/>
            <c:showVal val="1"/>
            <c:showCatName val="0"/>
            <c:showSerName val="0"/>
            <c:showPercent val="1"/>
            <c:showBubbleSize val="1"/>
            <c:showLeaderLines val="0"/>
            <c:extLst xmlns:c16r2="http://schemas.microsoft.com/office/drawing/2015/06/chart">
              <c:ext xmlns:c15="http://schemas.microsoft.com/office/drawing/2012/chart" uri="{CE6537A1-D6FC-4f65-9D91-7224C49458BB}">
                <c15:showLeaderLines val="0"/>
              </c:ext>
            </c:extLst>
          </c:dLbls>
          <c:cat>
            <c:strRef>
              <c:f>Sheet1!$B$1:$AC$1</c:f>
              <c:strCache>
                <c:ptCount val="28"/>
                <c:pt idx="0">
                  <c:v>Dec-95</c:v>
                </c:pt>
                <c:pt idx="1">
                  <c:v>Dec-97</c:v>
                </c:pt>
                <c:pt idx="2">
                  <c:v>Jan-02</c:v>
                </c:pt>
                <c:pt idx="3">
                  <c:v>Mar-07</c:v>
                </c:pt>
                <c:pt idx="4">
                  <c:v>Sep-07</c:v>
                </c:pt>
                <c:pt idx="5">
                  <c:v>Jul-08</c:v>
                </c:pt>
                <c:pt idx="6">
                  <c:v>Sep-08</c:v>
                </c:pt>
                <c:pt idx="7">
                  <c:v>Oct-08</c:v>
                </c:pt>
                <c:pt idx="8">
                  <c:v>Feb-09</c:v>
                </c:pt>
                <c:pt idx="9">
                  <c:v>Apr-09</c:v>
                </c:pt>
                <c:pt idx="10">
                  <c:v>Sep-09</c:v>
                </c:pt>
                <c:pt idx="11">
                  <c:v>Oct-09</c:v>
                </c:pt>
                <c:pt idx="12">
                  <c:v>Dec-09</c:v>
                </c:pt>
                <c:pt idx="13">
                  <c:v>Jan-10</c:v>
                </c:pt>
                <c:pt idx="14">
                  <c:v>Jun-10</c:v>
                </c:pt>
                <c:pt idx="15">
                  <c:v>Aug-10</c:v>
                </c:pt>
                <c:pt idx="16">
                  <c:v>Oct-10</c:v>
                </c:pt>
                <c:pt idx="17">
                  <c:v>Feb-11</c:v>
                </c:pt>
                <c:pt idx="18">
                  <c:v>Jun-11</c:v>
                </c:pt>
                <c:pt idx="19">
                  <c:v>Jun-12</c:v>
                </c:pt>
                <c:pt idx="20">
                  <c:v>Jun-13</c:v>
                </c:pt>
                <c:pt idx="21">
                  <c:v>Oct-13</c:v>
                </c:pt>
                <c:pt idx="22">
                  <c:v>Jun-14</c:v>
                </c:pt>
                <c:pt idx="23">
                  <c:v>Nov-14</c:v>
                </c:pt>
                <c:pt idx="24">
                  <c:v>Jul-15</c:v>
                </c:pt>
                <c:pt idx="25">
                  <c:v>Apr-17</c:v>
                </c:pt>
                <c:pt idx="26">
                  <c:v>Jan-18</c:v>
                </c:pt>
                <c:pt idx="27">
                  <c:v>Feb-19</c:v>
                </c:pt>
              </c:strCache>
            </c:strRef>
          </c:cat>
          <c:val>
            <c:numRef>
              <c:f>Sheet1!$B$2:$AC$2</c:f>
              <c:numCache>
                <c:formatCode>0%</c:formatCode>
                <c:ptCount val="28"/>
                <c:pt idx="0">
                  <c:v>0.32</c:v>
                </c:pt>
                <c:pt idx="1">
                  <c:v>0.41</c:v>
                </c:pt>
                <c:pt idx="2">
                  <c:v>0.45</c:v>
                </c:pt>
                <c:pt idx="3">
                  <c:v>0.52</c:v>
                </c:pt>
                <c:pt idx="4">
                  <c:v>0.55000000000000004</c:v>
                </c:pt>
                <c:pt idx="5">
                  <c:v>0.53</c:v>
                </c:pt>
                <c:pt idx="6">
                  <c:v>0.48</c:v>
                </c:pt>
                <c:pt idx="7">
                  <c:v>0.47</c:v>
                </c:pt>
                <c:pt idx="8">
                  <c:v>0.51</c:v>
                </c:pt>
                <c:pt idx="9">
                  <c:v>0.47</c:v>
                </c:pt>
                <c:pt idx="10">
                  <c:v>0.45</c:v>
                </c:pt>
                <c:pt idx="11">
                  <c:v>0.46</c:v>
                </c:pt>
                <c:pt idx="12">
                  <c:v>0.44</c:v>
                </c:pt>
                <c:pt idx="13">
                  <c:v>0.43</c:v>
                </c:pt>
                <c:pt idx="14">
                  <c:v>0.47</c:v>
                </c:pt>
                <c:pt idx="15">
                  <c:v>0.47</c:v>
                </c:pt>
                <c:pt idx="16">
                  <c:v>0.45</c:v>
                </c:pt>
                <c:pt idx="17">
                  <c:v>0.51</c:v>
                </c:pt>
                <c:pt idx="18">
                  <c:v>0.51</c:v>
                </c:pt>
                <c:pt idx="19">
                  <c:v>0.49</c:v>
                </c:pt>
                <c:pt idx="20">
                  <c:v>0.48</c:v>
                </c:pt>
                <c:pt idx="21">
                  <c:v>0.52</c:v>
                </c:pt>
                <c:pt idx="22">
                  <c:v>0.46</c:v>
                </c:pt>
                <c:pt idx="23">
                  <c:v>0.52</c:v>
                </c:pt>
                <c:pt idx="24">
                  <c:v>0.5</c:v>
                </c:pt>
                <c:pt idx="25">
                  <c:v>0.56999999999999995</c:v>
                </c:pt>
                <c:pt idx="26">
                  <c:v>0.57999999999999996</c:v>
                </c:pt>
                <c:pt idx="27">
                  <c:v>0.55000000000000004</c:v>
                </c:pt>
              </c:numCache>
            </c:numRef>
          </c:val>
          <c:smooth val="1"/>
          <c:extLst xmlns:c16r2="http://schemas.microsoft.com/office/drawing/2015/06/chart">
            <c:ext xmlns:c16="http://schemas.microsoft.com/office/drawing/2014/chart" uri="{C3380CC4-5D6E-409C-BE32-E72D297353CC}">
              <c16:uniqueId val="{00000014-4E18-4ECD-A319-0BC4977B12F1}"/>
            </c:ext>
          </c:extLst>
        </c:ser>
        <c:ser>
          <c:idx val="1"/>
          <c:order val="1"/>
          <c:tx>
            <c:strRef>
              <c:f>Sheet1!$A$3</c:f>
              <c:strCache>
                <c:ptCount val="1"/>
                <c:pt idx="0">
                  <c:v>Government is doing too many things</c:v>
                </c:pt>
              </c:strCache>
            </c:strRef>
          </c:tx>
          <c:spPr>
            <a:ln w="38100" cap="sq">
              <a:solidFill>
                <a:srgbClr val="C00000"/>
              </a:solidFill>
              <a:prstDash val="solid"/>
            </a:ln>
          </c:spPr>
          <c:marker>
            <c:symbol val="none"/>
          </c:marker>
          <c:dPt>
            <c:idx val="4"/>
            <c:bubble3D val="0"/>
            <c:extLst xmlns:c16r2="http://schemas.microsoft.com/office/drawing/2015/06/chart">
              <c:ext xmlns:c16="http://schemas.microsoft.com/office/drawing/2014/chart" uri="{C3380CC4-5D6E-409C-BE32-E72D297353CC}">
                <c16:uniqueId val="{00000015-4E18-4ECD-A319-0BC4977B12F1}"/>
              </c:ext>
            </c:extLst>
          </c:dPt>
          <c:dPt>
            <c:idx val="5"/>
            <c:bubble3D val="0"/>
            <c:extLst xmlns:c16r2="http://schemas.microsoft.com/office/drawing/2015/06/chart">
              <c:ext xmlns:c16="http://schemas.microsoft.com/office/drawing/2014/chart" uri="{C3380CC4-5D6E-409C-BE32-E72D297353CC}">
                <c16:uniqueId val="{00000016-4E18-4ECD-A319-0BC4977B12F1}"/>
              </c:ext>
            </c:extLst>
          </c:dPt>
          <c:dPt>
            <c:idx val="6"/>
            <c:bubble3D val="0"/>
            <c:extLst xmlns:c16r2="http://schemas.microsoft.com/office/drawing/2015/06/chart">
              <c:ext xmlns:c16="http://schemas.microsoft.com/office/drawing/2014/chart" uri="{C3380CC4-5D6E-409C-BE32-E72D297353CC}">
                <c16:uniqueId val="{00000017-4E18-4ECD-A319-0BC4977B12F1}"/>
              </c:ext>
            </c:extLst>
          </c:dPt>
          <c:dLbls>
            <c:dLbl>
              <c:idx val="0"/>
              <c:layout>
                <c:manualLayout>
                  <c:x val="-4.823954656530003E-2"/>
                  <c:y val="1.6219198818682563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6F4E-4C0A-A6F2-A6BE5EE392EA}"/>
                </c:ext>
              </c:extLst>
            </c:dLbl>
            <c:dLbl>
              <c:idx val="1"/>
              <c:layout>
                <c:manualLayout>
                  <c:x val="-2.2923907140917729E-2"/>
                  <c:y val="-7.1254615956088604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F4E-4C0A-A6F2-A6BE5EE392EA}"/>
                </c:ext>
              </c:extLst>
            </c:dLbl>
            <c:dLbl>
              <c:idx val="2"/>
              <c:layout>
                <c:manualLayout>
                  <c:x val="-3.0107815186894742E-2"/>
                  <c:y val="3.5657824324187293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F4E-4C0A-A6F2-A6BE5EE392EA}"/>
                </c:ext>
              </c:extLst>
            </c:dLbl>
            <c:dLbl>
              <c:idx val="7"/>
              <c:layout>
                <c:manualLayout>
                  <c:x val="-2.867103357769939E-2"/>
                  <c:y val="-1.9013214247517563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15:layout>
                    <c:manualLayout>
                      <c:w val="3.8663793103448273E-2"/>
                      <c:h val="4.045663933333167E-2"/>
                    </c:manualLayout>
                  </c15:layout>
                </c:ext>
                <c:ext xmlns:c16="http://schemas.microsoft.com/office/drawing/2014/chart" uri="{C3380CC4-5D6E-409C-BE32-E72D297353CC}">
                  <c16:uniqueId val="{0000001B-4E18-4ECD-A319-0BC4977B12F1}"/>
                </c:ext>
              </c:extLst>
            </c:dLbl>
            <c:dLbl>
              <c:idx val="9"/>
              <c:layout>
                <c:manualLayout>
                  <c:x val="-1.2866435876549967E-2"/>
                  <c:y val="1.8649027006870631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4E18-4ECD-A319-0BC4977B12F1}"/>
                </c:ext>
              </c:extLst>
            </c:dLbl>
            <c:dLbl>
              <c:idx val="15"/>
              <c:layout>
                <c:manualLayout>
                  <c:x val="-2.7234251968503938E-2"/>
                  <c:y val="-4.9386162262395804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F4E-4C0A-A6F2-A6BE5EE392EA}"/>
                </c:ext>
              </c:extLst>
            </c:dLbl>
            <c:dLbl>
              <c:idx val="19"/>
              <c:layout>
                <c:manualLayout>
                  <c:x val="-2.7234251968503938E-2"/>
                  <c:y val="3.0798167947811161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4E18-4ECD-A319-0BC4977B12F1}"/>
                </c:ext>
              </c:extLst>
            </c:dLbl>
            <c:dLbl>
              <c:idx val="20"/>
              <c:layout>
                <c:manualLayout>
                  <c:x val="-2.7234251968503938E-2"/>
                  <c:y val="-4.6956334074207719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F4E-4C0A-A6F2-A6BE5EE392EA}"/>
                </c:ext>
              </c:extLst>
            </c:dLbl>
            <c:dLbl>
              <c:idx val="25"/>
              <c:layout>
                <c:manualLayout>
                  <c:x val="-2.7234251968504149E-2"/>
                  <c:y val="-6.3965131391524432E-2"/>
                </c:manualLayout>
              </c:layout>
              <c:dLblPos val="r"/>
              <c:showLegendKey val="0"/>
              <c:showVal val="1"/>
              <c:showCatName val="0"/>
              <c:showSerName val="0"/>
              <c:showPercent val="1"/>
              <c:showBubbleSiz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F4E-4C0A-A6F2-A6BE5EE392EA}"/>
                </c:ext>
              </c:extLst>
            </c:dLbl>
            <c:spPr>
              <a:noFill/>
              <a:ln>
                <a:noFill/>
              </a:ln>
              <a:effectLst/>
            </c:spPr>
            <c:txPr>
              <a:bodyPr/>
              <a:lstStyle/>
              <a:p>
                <a:pPr>
                  <a:defRPr sz="1200" b="1">
                    <a:solidFill>
                      <a:srgbClr val="C00000"/>
                    </a:solidFill>
                    <a:latin typeface="+mj-lt"/>
                    <a:cs typeface="Arial" pitchFamily="34" charset="0"/>
                  </a:defRPr>
                </a:pPr>
                <a:endParaRPr lang="en-US"/>
              </a:p>
            </c:txPr>
            <c:dLblPos val="t"/>
            <c:showLegendKey val="0"/>
            <c:showVal val="1"/>
            <c:showCatName val="0"/>
            <c:showSerName val="0"/>
            <c:showPercent val="1"/>
            <c:showBubbleSize val="1"/>
            <c:showLeaderLines val="0"/>
            <c:extLst xmlns:c16r2="http://schemas.microsoft.com/office/drawing/2015/06/chart">
              <c:ext xmlns:c15="http://schemas.microsoft.com/office/drawing/2012/chart" uri="{CE6537A1-D6FC-4f65-9D91-7224C49458BB}">
                <c15:showLeaderLines val="0"/>
              </c:ext>
            </c:extLst>
          </c:dLbls>
          <c:cat>
            <c:strRef>
              <c:f>Sheet1!$B$1:$AC$1</c:f>
              <c:strCache>
                <c:ptCount val="28"/>
                <c:pt idx="0">
                  <c:v>Dec-95</c:v>
                </c:pt>
                <c:pt idx="1">
                  <c:v>Dec-97</c:v>
                </c:pt>
                <c:pt idx="2">
                  <c:v>Jan-02</c:v>
                </c:pt>
                <c:pt idx="3">
                  <c:v>Mar-07</c:v>
                </c:pt>
                <c:pt idx="4">
                  <c:v>Sep-07</c:v>
                </c:pt>
                <c:pt idx="5">
                  <c:v>Jul-08</c:v>
                </c:pt>
                <c:pt idx="6">
                  <c:v>Sep-08</c:v>
                </c:pt>
                <c:pt idx="7">
                  <c:v>Oct-08</c:v>
                </c:pt>
                <c:pt idx="8">
                  <c:v>Feb-09</c:v>
                </c:pt>
                <c:pt idx="9">
                  <c:v>Apr-09</c:v>
                </c:pt>
                <c:pt idx="10">
                  <c:v>Sep-09</c:v>
                </c:pt>
                <c:pt idx="11">
                  <c:v>Oct-09</c:v>
                </c:pt>
                <c:pt idx="12">
                  <c:v>Dec-09</c:v>
                </c:pt>
                <c:pt idx="13">
                  <c:v>Jan-10</c:v>
                </c:pt>
                <c:pt idx="14">
                  <c:v>Jun-10</c:v>
                </c:pt>
                <c:pt idx="15">
                  <c:v>Aug-10</c:v>
                </c:pt>
                <c:pt idx="16">
                  <c:v>Oct-10</c:v>
                </c:pt>
                <c:pt idx="17">
                  <c:v>Feb-11</c:v>
                </c:pt>
                <c:pt idx="18">
                  <c:v>Jun-11</c:v>
                </c:pt>
                <c:pt idx="19">
                  <c:v>Jun-12</c:v>
                </c:pt>
                <c:pt idx="20">
                  <c:v>Jun-13</c:v>
                </c:pt>
                <c:pt idx="21">
                  <c:v>Oct-13</c:v>
                </c:pt>
                <c:pt idx="22">
                  <c:v>Jun-14</c:v>
                </c:pt>
                <c:pt idx="23">
                  <c:v>Nov-14</c:v>
                </c:pt>
                <c:pt idx="24">
                  <c:v>Jul-15</c:v>
                </c:pt>
                <c:pt idx="25">
                  <c:v>Apr-17</c:v>
                </c:pt>
                <c:pt idx="26">
                  <c:v>Jan-18</c:v>
                </c:pt>
                <c:pt idx="27">
                  <c:v>Feb-19</c:v>
                </c:pt>
              </c:strCache>
            </c:strRef>
          </c:cat>
          <c:val>
            <c:numRef>
              <c:f>Sheet1!$B$3:$AC$3</c:f>
              <c:numCache>
                <c:formatCode>0%</c:formatCode>
                <c:ptCount val="28"/>
                <c:pt idx="0">
                  <c:v>0.62</c:v>
                </c:pt>
                <c:pt idx="1">
                  <c:v>0.51</c:v>
                </c:pt>
                <c:pt idx="2">
                  <c:v>0.43</c:v>
                </c:pt>
                <c:pt idx="3">
                  <c:v>0.4</c:v>
                </c:pt>
                <c:pt idx="4">
                  <c:v>0.38</c:v>
                </c:pt>
                <c:pt idx="5">
                  <c:v>0.42</c:v>
                </c:pt>
                <c:pt idx="6">
                  <c:v>0.42</c:v>
                </c:pt>
                <c:pt idx="7">
                  <c:v>0.45</c:v>
                </c:pt>
                <c:pt idx="8">
                  <c:v>0.4</c:v>
                </c:pt>
                <c:pt idx="9">
                  <c:v>0.46</c:v>
                </c:pt>
                <c:pt idx="10">
                  <c:v>0.49</c:v>
                </c:pt>
                <c:pt idx="11">
                  <c:v>0.48</c:v>
                </c:pt>
                <c:pt idx="12">
                  <c:v>0.47</c:v>
                </c:pt>
                <c:pt idx="13">
                  <c:v>0.48</c:v>
                </c:pt>
                <c:pt idx="14">
                  <c:v>0.49</c:v>
                </c:pt>
                <c:pt idx="15">
                  <c:v>0.47</c:v>
                </c:pt>
                <c:pt idx="16">
                  <c:v>0.5</c:v>
                </c:pt>
                <c:pt idx="17">
                  <c:v>0.46</c:v>
                </c:pt>
                <c:pt idx="18">
                  <c:v>0.46</c:v>
                </c:pt>
                <c:pt idx="19">
                  <c:v>0.47</c:v>
                </c:pt>
                <c:pt idx="20">
                  <c:v>0.48</c:v>
                </c:pt>
                <c:pt idx="21">
                  <c:v>0.44</c:v>
                </c:pt>
                <c:pt idx="22">
                  <c:v>0.5</c:v>
                </c:pt>
                <c:pt idx="23">
                  <c:v>0.46</c:v>
                </c:pt>
                <c:pt idx="24">
                  <c:v>0.46</c:v>
                </c:pt>
                <c:pt idx="25">
                  <c:v>0.39</c:v>
                </c:pt>
                <c:pt idx="26">
                  <c:v>0.38</c:v>
                </c:pt>
                <c:pt idx="27">
                  <c:v>0.41</c:v>
                </c:pt>
              </c:numCache>
            </c:numRef>
          </c:val>
          <c:smooth val="1"/>
          <c:extLst xmlns:c16r2="http://schemas.microsoft.com/office/drawing/2015/06/chart">
            <c:ext xmlns:c16="http://schemas.microsoft.com/office/drawing/2014/chart" uri="{C3380CC4-5D6E-409C-BE32-E72D297353CC}">
              <c16:uniqueId val="{0000002C-4E18-4ECD-A319-0BC4977B12F1}"/>
            </c:ext>
          </c:extLst>
        </c:ser>
        <c:ser>
          <c:idx val="2"/>
          <c:order val="2"/>
          <c:tx>
            <c:strRef>
              <c:f>Sheet1!$A$4</c:f>
              <c:strCache>
                <c:ptCount val="1"/>
              </c:strCache>
            </c:strRef>
          </c:tx>
          <c:dLbls>
            <c:spPr>
              <a:noFill/>
              <a:ln>
                <a:noFill/>
              </a:ln>
              <a:effectLst/>
            </c:spPr>
            <c:showLegendKey val="1"/>
            <c:showVal val="1"/>
            <c:showCatName val="1"/>
            <c:showSerName val="1"/>
            <c:showPercent val="1"/>
            <c:showBubbleSize val="1"/>
            <c:showLeaderLines val="0"/>
            <c:extLst xmlns:c16r2="http://schemas.microsoft.com/office/drawing/2015/06/chart">
              <c:ext xmlns:c15="http://schemas.microsoft.com/office/drawing/2012/chart" uri="{CE6537A1-D6FC-4f65-9D91-7224C49458BB}">
                <c15:showLeaderLines val="0"/>
              </c:ext>
            </c:extLst>
          </c:dLbls>
          <c:cat>
            <c:strRef>
              <c:f>Sheet1!$B$1:$AC$1</c:f>
              <c:strCache>
                <c:ptCount val="28"/>
                <c:pt idx="0">
                  <c:v>Dec-95</c:v>
                </c:pt>
                <c:pt idx="1">
                  <c:v>Dec-97</c:v>
                </c:pt>
                <c:pt idx="2">
                  <c:v>Jan-02</c:v>
                </c:pt>
                <c:pt idx="3">
                  <c:v>Mar-07</c:v>
                </c:pt>
                <c:pt idx="4">
                  <c:v>Sep-07</c:v>
                </c:pt>
                <c:pt idx="5">
                  <c:v>Jul-08</c:v>
                </c:pt>
                <c:pt idx="6">
                  <c:v>Sep-08</c:v>
                </c:pt>
                <c:pt idx="7">
                  <c:v>Oct-08</c:v>
                </c:pt>
                <c:pt idx="8">
                  <c:v>Feb-09</c:v>
                </c:pt>
                <c:pt idx="9">
                  <c:v>Apr-09</c:v>
                </c:pt>
                <c:pt idx="10">
                  <c:v>Sep-09</c:v>
                </c:pt>
                <c:pt idx="11">
                  <c:v>Oct-09</c:v>
                </c:pt>
                <c:pt idx="12">
                  <c:v>Dec-09</c:v>
                </c:pt>
                <c:pt idx="13">
                  <c:v>Jan-10</c:v>
                </c:pt>
                <c:pt idx="14">
                  <c:v>Jun-10</c:v>
                </c:pt>
                <c:pt idx="15">
                  <c:v>Aug-10</c:v>
                </c:pt>
                <c:pt idx="16">
                  <c:v>Oct-10</c:v>
                </c:pt>
                <c:pt idx="17">
                  <c:v>Feb-11</c:v>
                </c:pt>
                <c:pt idx="18">
                  <c:v>Jun-11</c:v>
                </c:pt>
                <c:pt idx="19">
                  <c:v>Jun-12</c:v>
                </c:pt>
                <c:pt idx="20">
                  <c:v>Jun-13</c:v>
                </c:pt>
                <c:pt idx="21">
                  <c:v>Oct-13</c:v>
                </c:pt>
                <c:pt idx="22">
                  <c:v>Jun-14</c:v>
                </c:pt>
                <c:pt idx="23">
                  <c:v>Nov-14</c:v>
                </c:pt>
                <c:pt idx="24">
                  <c:v>Jul-15</c:v>
                </c:pt>
                <c:pt idx="25">
                  <c:v>Apr-17</c:v>
                </c:pt>
                <c:pt idx="26">
                  <c:v>Jan-18</c:v>
                </c:pt>
                <c:pt idx="27">
                  <c:v>Feb-19</c:v>
                </c:pt>
              </c:strCache>
            </c:strRef>
          </c:cat>
          <c:val>
            <c:numRef>
              <c:f>Sheet1!$B$4:$AC$4</c:f>
              <c:numCache>
                <c:formatCode>General</c:formatCode>
                <c:ptCount val="28"/>
              </c:numCache>
            </c:numRef>
          </c:val>
          <c:smooth val="0"/>
          <c:extLst xmlns:c16r2="http://schemas.microsoft.com/office/drawing/2015/06/chart">
            <c:ext xmlns:c16="http://schemas.microsoft.com/office/drawing/2014/chart" uri="{C3380CC4-5D6E-409C-BE32-E72D297353CC}">
              <c16:uniqueId val="{0000002D-4E18-4ECD-A319-0BC4977B12F1}"/>
            </c:ext>
          </c:extLst>
        </c:ser>
        <c:dLbls>
          <c:showLegendKey val="1"/>
          <c:showVal val="1"/>
          <c:showCatName val="1"/>
          <c:showSerName val="1"/>
          <c:showPercent val="1"/>
          <c:showBubbleSize val="1"/>
        </c:dLbls>
        <c:marker val="1"/>
        <c:smooth val="0"/>
        <c:axId val="544879744"/>
        <c:axId val="544881280"/>
      </c:lineChart>
      <c:dateAx>
        <c:axId val="544879744"/>
        <c:scaling>
          <c:orientation val="minMax"/>
        </c:scaling>
        <c:delete val="0"/>
        <c:axPos val="b"/>
        <c:numFmt formatCode="General" sourceLinked="1"/>
        <c:majorTickMark val="out"/>
        <c:minorTickMark val="none"/>
        <c:tickLblPos val="nextTo"/>
        <c:spPr>
          <a:ln w="3003">
            <a:solidFill>
              <a:schemeClr val="tx1"/>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544881280"/>
        <c:crosses val="autoZero"/>
        <c:auto val="0"/>
        <c:lblOffset val="100"/>
        <c:baseTimeUnit val="days"/>
        <c:majorUnit val="1"/>
        <c:minorUnit val="1"/>
      </c:dateAx>
      <c:valAx>
        <c:axId val="544881280"/>
        <c:scaling>
          <c:orientation val="minMax"/>
          <c:max val="0.70000000000000007"/>
          <c:min val="0.2"/>
        </c:scaling>
        <c:delete val="1"/>
        <c:axPos val="l"/>
        <c:numFmt formatCode="0%" sourceLinked="1"/>
        <c:majorTickMark val="out"/>
        <c:minorTickMark val="cross"/>
        <c:tickLblPos val="nextTo"/>
        <c:crossAx val="544879744"/>
        <c:crosses val="autoZero"/>
        <c:crossBetween val="between"/>
      </c:valAx>
      <c:spPr>
        <a:noFill/>
        <a:ln w="25400">
          <a:noFill/>
        </a:ln>
      </c:spPr>
    </c:plotArea>
    <c:legend>
      <c:legendPos val="t"/>
      <c:legendEntry>
        <c:idx val="2"/>
        <c:delete val="1"/>
      </c:legendEntry>
      <c:layout>
        <c:manualLayout>
          <c:xMode val="edge"/>
          <c:yMode val="edge"/>
          <c:x val="0.14928206172504299"/>
          <c:y val="0.88500771135630885"/>
          <c:w val="0.69928025160648022"/>
          <c:h val="4.9386870408387198E-2"/>
        </c:manualLayout>
      </c:layout>
      <c:overlay val="0"/>
      <c:spPr>
        <a:ln>
          <a:noFill/>
        </a:ln>
      </c:spPr>
      <c:txPr>
        <a:bodyPr/>
        <a:lstStyle/>
        <a:p>
          <a:pPr>
            <a:defRPr sz="1400" b="1">
              <a:solidFill>
                <a:schemeClr val="tx1"/>
              </a:solidFill>
              <a:latin typeface="+mj-lt"/>
              <a:cs typeface="Arial" pitchFamily="34" charset="0"/>
            </a:defRPr>
          </a:pPr>
          <a:endParaRPr lang="en-US"/>
        </a:p>
      </c:txPr>
    </c:legend>
    <c:plotVisOnly val="1"/>
    <c:dispBlanksAs val="gap"/>
    <c:showDLblsOverMax val="1"/>
  </c:chart>
  <c:spPr>
    <a:noFill/>
    <a:ln>
      <a:noFill/>
    </a:ln>
  </c:spPr>
  <c:txPr>
    <a:bodyPr/>
    <a:lstStyle/>
    <a:p>
      <a:pPr>
        <a:defRPr sz="1844" b="1" i="0" u="none" strike="noStrike" baseline="0">
          <a:solidFill>
            <a:schemeClr val="tx1"/>
          </a:solidFill>
          <a:latin typeface="Verdana"/>
          <a:ea typeface="Verdana"/>
          <a:cs typeface="Verdana"/>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0.85097</cdr:x>
      <cdr:y>0.34563</cdr:y>
    </cdr:from>
    <cdr:to>
      <cdr:x>0.8718</cdr:x>
      <cdr:y>0.38011</cdr:y>
    </cdr:to>
    <cdr:sp macro="" textlink="">
      <cdr:nvSpPr>
        <cdr:cNvPr id="2" name="Oval 1"/>
        <cdr:cNvSpPr/>
      </cdr:nvSpPr>
      <cdr:spPr>
        <a:xfrm xmlns:a="http://schemas.openxmlformats.org/drawingml/2006/main">
          <a:off x="6549244" y="1632892"/>
          <a:ext cx="160312" cy="162898"/>
        </a:xfrm>
        <a:prstGeom xmlns:a="http://schemas.openxmlformats.org/drawingml/2006/main" prst="ellipse">
          <a:avLst/>
        </a:prstGeom>
        <a:solidFill xmlns:a="http://schemas.openxmlformats.org/drawingml/2006/main">
          <a:srgbClr val="C0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0.45545</cdr:x>
      <cdr:y>0.94109</cdr:y>
    </cdr:from>
    <cdr:to>
      <cdr:x>0.9802</cdr:x>
      <cdr:y>0.94109</cdr:y>
    </cdr:to>
    <cdr:cxnSp macro="">
      <cdr:nvCxnSpPr>
        <cdr:cNvPr id="4" name="Straight Connector 3">
          <a:extLst xmlns:a="http://schemas.openxmlformats.org/drawingml/2006/main">
            <a:ext uri="{FF2B5EF4-FFF2-40B4-BE49-F238E27FC236}">
              <a16:creationId xmlns:a16="http://schemas.microsoft.com/office/drawing/2014/main" xmlns="" id="{58DB4335-BA8B-4290-A735-BAA6073D1062}"/>
            </a:ext>
          </a:extLst>
        </cdr:cNvPr>
        <cdr:cNvCxnSpPr/>
      </cdr:nvCxnSpPr>
      <cdr:spPr>
        <a:xfrm xmlns:a="http://schemas.openxmlformats.org/drawingml/2006/main">
          <a:off x="3505200" y="4446078"/>
          <a:ext cx="403860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26279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1: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7" name="Google Shape;797;p1: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114849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(BKR) Q4</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242AE1E9-46C8-4C4F-A189-D65B180B837B}"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92328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(BKR) Q4</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242AE1E9-46C8-4C4F-A189-D65B180B837B}"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22826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pPr algn="r" defTabSz="906543">
              <a:buClrTx/>
              <a:defRPr/>
            </a:pPr>
            <a:fld id="{F57CBB31-B2AD-4285-816F-F5FA52527232}" type="slidenum">
              <a:rPr lang="en-US" sz="1200" kern="1200">
                <a:solidFill>
                  <a:prstClr val="black"/>
                </a:solidFill>
                <a:latin typeface="Calibri"/>
                <a:ea typeface="+mn-ea"/>
                <a:cs typeface="+mn-cs"/>
              </a:rPr>
              <a:pPr algn="r" defTabSz="906543">
                <a:buClrTx/>
                <a:defRPr/>
              </a:pPr>
              <a:t>12</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78479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43: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43: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(CC) Q11/Q12</a:t>
            </a:r>
            <a:endParaRPr sz="1400"/>
          </a:p>
          <a:p>
            <a:pPr marL="0" indent="0">
              <a:buNone/>
            </a:pPr>
            <a:r>
              <a:rPr lang="en" sz="1400"/>
              <a:t>Jan 2017: 9507a</a:t>
            </a:r>
            <a:endParaRPr sz="1400"/>
          </a:p>
        </p:txBody>
      </p:sp>
      <p:sp>
        <p:nvSpPr>
          <p:cNvPr id="1346" name="Google Shape;1346;p43: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buSzPts val="1400"/>
            </a:pPr>
            <a:fld id="{00000000-1234-1234-1234-123412341234}" type="slidenum">
              <a:rPr lang="en"/>
              <a:pPr>
                <a:buSzPts val="1400"/>
              </a:pPr>
              <a:t>13</a:t>
            </a:fld>
            <a:endParaRPr/>
          </a:p>
        </p:txBody>
      </p:sp>
    </p:spTree>
    <p:extLst>
      <p:ext uri="{BB962C8B-B14F-4D97-AF65-F5344CB8AC3E}">
        <p14:creationId xmlns:p14="http://schemas.microsoft.com/office/powerpoint/2010/main" val="355826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24: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24: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(RP) Q14</a:t>
            </a:r>
            <a:endParaRPr sz="1400"/>
          </a:p>
          <a:p>
            <a:pPr marL="0" indent="0">
              <a:buNone/>
            </a:pPr>
            <a:r>
              <a:rPr lang="en" sz="1400"/>
              <a:t>Obama Dec 2010 – 9500l</a:t>
            </a:r>
            <a:endParaRPr sz="1400"/>
          </a:p>
          <a:p>
            <a:pPr marL="0" indent="0">
              <a:buNone/>
            </a:pPr>
            <a:r>
              <a:rPr lang="en" sz="1400"/>
              <a:t>HW Bush Nov 1989 – 4001 NBC scans pg 108</a:t>
            </a:r>
            <a:endParaRPr sz="1400"/>
          </a:p>
          <a:p>
            <a:pPr marL="0" indent="0">
              <a:buNone/>
            </a:pPr>
            <a:r>
              <a:rPr lang="en" sz="1400"/>
              <a:t>GW Bush Jan 2002 - 6023</a:t>
            </a:r>
            <a:endParaRPr sz="1400"/>
          </a:p>
          <a:p>
            <a:pPr marL="0" indent="0">
              <a:buNone/>
            </a:pPr>
            <a:r>
              <a:rPr lang="en" sz="1400"/>
              <a:t>GW Bush Jan 2003 - 6030</a:t>
            </a:r>
            <a:endParaRPr sz="1400"/>
          </a:p>
        </p:txBody>
      </p:sp>
      <p:sp>
        <p:nvSpPr>
          <p:cNvPr id="1009" name="Google Shape;1009;p24: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lgn="r">
              <a:buSzPts val="1400"/>
            </a:pPr>
            <a:fld id="{00000000-1234-1234-1234-123412341234}" type="slidenum">
              <a:rPr lang="en"/>
              <a:pPr algn="r">
                <a:buSzPts val="1400"/>
              </a:pPr>
              <a:t>14</a:t>
            </a:fld>
            <a:endParaRPr/>
          </a:p>
        </p:txBody>
      </p:sp>
    </p:spTree>
    <p:extLst>
      <p:ext uri="{BB962C8B-B14F-4D97-AF65-F5344CB8AC3E}">
        <p14:creationId xmlns:p14="http://schemas.microsoft.com/office/powerpoint/2010/main" val="398469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5: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25: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(RP) Q14</a:t>
            </a:r>
            <a:endParaRPr sz="1400"/>
          </a:p>
          <a:p>
            <a:pPr marL="0" indent="0">
              <a:buNone/>
            </a:pPr>
            <a:r>
              <a:rPr lang="en" sz="1400"/>
              <a:t>Trend from FI</a:t>
            </a:r>
            <a:endParaRPr sz="1400"/>
          </a:p>
        </p:txBody>
      </p:sp>
      <p:sp>
        <p:nvSpPr>
          <p:cNvPr id="1030" name="Google Shape;1030;p25: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lgn="r">
              <a:buSzPts val="1400"/>
            </a:pPr>
            <a:fld id="{00000000-1234-1234-1234-123412341234}" type="slidenum">
              <a:rPr lang="en"/>
              <a:pPr algn="r">
                <a:buSzPts val="1400"/>
              </a:pPr>
              <a:t>15</a:t>
            </a:fld>
            <a:endParaRPr/>
          </a:p>
        </p:txBody>
      </p:sp>
    </p:spTree>
    <p:extLst>
      <p:ext uri="{BB962C8B-B14F-4D97-AF65-F5344CB8AC3E}">
        <p14:creationId xmlns:p14="http://schemas.microsoft.com/office/powerpoint/2010/main" val="11077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(BKR)</a:t>
            </a:r>
            <a:r>
              <a:rPr lang="en-US" baseline="0" dirty="0"/>
              <a:t> Q10</a:t>
            </a:r>
            <a:endParaRPr lang="en-US" dirty="0"/>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29D47980-16AA-4201-A639-6A1F29A41858}"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65029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(RP) Q27</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AF949A2B-426D-472A-A5B6-E6FC90E0DA11}" type="slidenum">
              <a:rPr lang="en-US" smtClean="0"/>
              <a:pPr/>
              <a:t>17</a:t>
            </a:fld>
            <a:endParaRPr lang="en-US" dirty="0"/>
          </a:p>
        </p:txBody>
      </p:sp>
    </p:spTree>
    <p:extLst>
      <p:ext uri="{BB962C8B-B14F-4D97-AF65-F5344CB8AC3E}">
        <p14:creationId xmlns:p14="http://schemas.microsoft.com/office/powerpoint/2010/main" val="40068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42: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1339" name="Google Shape;1339;p42: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4517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Q16c</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C545990B-602A-4BA7-8A00-05F6EC46D22D}" type="slidenum">
              <a:rPr lang="en-US" smtClean="0"/>
              <a:t>19</a:t>
            </a:fld>
            <a:endParaRPr lang="en-US" dirty="0"/>
          </a:p>
        </p:txBody>
      </p:sp>
    </p:spTree>
    <p:extLst>
      <p:ext uri="{BB962C8B-B14F-4D97-AF65-F5344CB8AC3E}">
        <p14:creationId xmlns:p14="http://schemas.microsoft.com/office/powerpoint/2010/main" val="38431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692150"/>
            <a:ext cx="10274300" cy="578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27776" y="8769654"/>
            <a:ext cx="3004820" cy="461645"/>
          </a:xfrm>
          <a:prstGeom prst="rect">
            <a:avLst/>
          </a:prstGeom>
        </p:spPr>
        <p:txBody>
          <a:bodyPr lIns="90763" tIns="45382" rIns="90763" bIns="45382"/>
          <a:lstStyle/>
          <a:p>
            <a:fld id="{59998037-3AB8-4477-B705-E404C1BA0AF1}"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91116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34: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0" name="Google Shape;1210;p34: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461909" indent="-301524"/>
            <a:r>
              <a:rPr lang="en"/>
              <a:t>(RP) Q14/15</a:t>
            </a:r>
            <a:endParaRPr/>
          </a:p>
        </p:txBody>
      </p:sp>
      <p:sp>
        <p:nvSpPr>
          <p:cNvPr id="1211" name="Google Shape;1211;p34:notes"/>
          <p:cNvSpPr txBox="1">
            <a:spLocks noGrp="1"/>
          </p:cNvSpPr>
          <p:nvPr>
            <p:ph type="sldNum" idx="12"/>
          </p:nvPr>
        </p:nvSpPr>
        <p:spPr>
          <a:xfrm>
            <a:off x="3927183" y="8769363"/>
            <a:ext cx="3005448" cy="461961"/>
          </a:xfrm>
          <a:prstGeom prst="rect">
            <a:avLst/>
          </a:prstGeom>
          <a:noFill/>
          <a:ln>
            <a:noFill/>
          </a:ln>
        </p:spPr>
        <p:txBody>
          <a:bodyPr spcFirstLastPara="1" wrap="square" lIns="90649" tIns="45312" rIns="90649" bIns="45312" anchor="t" anchorCtr="0">
            <a:noAutofit/>
          </a:bodyPr>
          <a:lstStyle/>
          <a:p>
            <a:pPr algn="l"/>
            <a:fld id="{00000000-1234-1234-1234-123412341234}" type="slidenum">
              <a:rPr lang="en"/>
              <a:pPr algn="l"/>
              <a:t>20</a:t>
            </a:fld>
            <a:endParaRPr/>
          </a:p>
        </p:txBody>
      </p:sp>
    </p:spTree>
    <p:extLst>
      <p:ext uri="{BB962C8B-B14F-4D97-AF65-F5344CB8AC3E}">
        <p14:creationId xmlns:p14="http://schemas.microsoft.com/office/powerpoint/2010/main" val="424922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23:notes"/>
          <p:cNvSpPr>
            <a:spLocks noGrp="1" noRot="1" noChangeAspect="1"/>
          </p:cNvSpPr>
          <p:nvPr>
            <p:ph type="sldImg" idx="2"/>
          </p:nvPr>
        </p:nvSpPr>
        <p:spPr>
          <a:xfrm>
            <a:off x="-1677988" y="690563"/>
            <a:ext cx="10263188" cy="57737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p23: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461909" indent="-301524"/>
            <a:r>
              <a:rPr lang="en">
                <a:solidFill>
                  <a:schemeClr val="lt1"/>
                </a:solidFill>
              </a:rPr>
              <a:t>Q.4</a:t>
            </a:r>
            <a:endParaRPr/>
          </a:p>
          <a:p>
            <a:pPr marL="461909" indent="-301524"/>
            <a:r>
              <a:rPr lang="en">
                <a:solidFill>
                  <a:schemeClr val="lt1"/>
                </a:solidFill>
              </a:rPr>
              <a:t>Feb. subgroups from 9507b</a:t>
            </a:r>
            <a:endParaRPr>
              <a:solidFill>
                <a:schemeClr val="lt1"/>
              </a:solidFill>
            </a:endParaRPr>
          </a:p>
          <a:p>
            <a:pPr marL="461909" indent="-230955">
              <a:buNone/>
            </a:pPr>
            <a:endParaRPr/>
          </a:p>
          <a:p>
            <a:pPr marL="461909" indent="-301524"/>
            <a:r>
              <a:rPr lang="en"/>
              <a:t>I feel like there isn’t enough room on this slide for subgroups</a:t>
            </a:r>
            <a:endParaRPr/>
          </a:p>
        </p:txBody>
      </p:sp>
      <p:sp>
        <p:nvSpPr>
          <p:cNvPr id="999" name="Google Shape;999;p23:notes"/>
          <p:cNvSpPr txBox="1">
            <a:spLocks noGrp="1"/>
          </p:cNvSpPr>
          <p:nvPr>
            <p:ph type="sldNum" idx="12"/>
          </p:nvPr>
        </p:nvSpPr>
        <p:spPr>
          <a:xfrm>
            <a:off x="3927183" y="8769363"/>
            <a:ext cx="3005448" cy="461961"/>
          </a:xfrm>
          <a:prstGeom prst="rect">
            <a:avLst/>
          </a:prstGeom>
          <a:noFill/>
          <a:ln>
            <a:noFill/>
          </a:ln>
        </p:spPr>
        <p:txBody>
          <a:bodyPr spcFirstLastPara="1" wrap="square" lIns="90649" tIns="45312" rIns="90649" bIns="45312" anchor="t" anchorCtr="0">
            <a:noAutofit/>
          </a:bodyPr>
          <a:lstStyle/>
          <a:p>
            <a:fld id="{00000000-1234-1234-1234-123412341234}" type="slidenum">
              <a:rPr lang="en">
                <a:latin typeface="Calibri"/>
                <a:ea typeface="Calibri"/>
                <a:cs typeface="Calibri"/>
                <a:sym typeface="Calibri"/>
              </a:rPr>
              <a:pPr/>
              <a:t>22</a:t>
            </a:fld>
            <a:endParaRPr>
              <a:latin typeface="Calibri"/>
              <a:ea typeface="Calibri"/>
              <a:cs typeface="Calibri"/>
              <a:sym typeface="Calibri"/>
            </a:endParaRPr>
          </a:p>
        </p:txBody>
      </p:sp>
    </p:spTree>
    <p:extLst>
      <p:ext uri="{BB962C8B-B14F-4D97-AF65-F5344CB8AC3E}">
        <p14:creationId xmlns:p14="http://schemas.microsoft.com/office/powerpoint/2010/main" val="218083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28: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2" name="Google Shape;1062;p28: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461909" indent="-301524"/>
            <a:r>
              <a:rPr lang="en"/>
              <a:t>CC Q7</a:t>
            </a:r>
            <a:endParaRPr/>
          </a:p>
          <a:p>
            <a:pPr marL="461909" indent="-301524"/>
            <a:r>
              <a:rPr lang="en"/>
              <a:t>Obama- 9501b</a:t>
            </a:r>
            <a:endParaRPr/>
          </a:p>
          <a:p>
            <a:pPr marL="461909" indent="-301524"/>
            <a:r>
              <a:rPr lang="en"/>
              <a:t>Bush- 6034</a:t>
            </a:r>
            <a:endParaRPr/>
          </a:p>
          <a:p>
            <a:pPr marL="461909" indent="-301524"/>
            <a:r>
              <a:rPr lang="en"/>
              <a:t>Dec 18- 9508k</a:t>
            </a:r>
            <a:endParaRPr/>
          </a:p>
          <a:p>
            <a:pPr marL="461909" indent="-301524"/>
            <a:r>
              <a:rPr lang="en"/>
              <a:t>Dec 17- 9507l</a:t>
            </a:r>
            <a:endParaRPr/>
          </a:p>
          <a:p>
            <a:pPr marL="461909" indent="-301524"/>
            <a:r>
              <a:rPr lang="en"/>
              <a:t>Clinton – 4056-7a</a:t>
            </a:r>
            <a:endParaRPr/>
          </a:p>
        </p:txBody>
      </p:sp>
      <p:sp>
        <p:nvSpPr>
          <p:cNvPr id="1063" name="Google Shape;1063;p28:notes"/>
          <p:cNvSpPr txBox="1">
            <a:spLocks noGrp="1"/>
          </p:cNvSpPr>
          <p:nvPr>
            <p:ph type="sldNum" idx="12"/>
          </p:nvPr>
        </p:nvSpPr>
        <p:spPr>
          <a:xfrm>
            <a:off x="3927183" y="8769363"/>
            <a:ext cx="3005448" cy="461961"/>
          </a:xfrm>
          <a:prstGeom prst="rect">
            <a:avLst/>
          </a:prstGeom>
          <a:noFill/>
          <a:ln>
            <a:noFill/>
          </a:ln>
        </p:spPr>
        <p:txBody>
          <a:bodyPr spcFirstLastPara="1" wrap="square" lIns="90649" tIns="45312" rIns="90649" bIns="45312" anchor="t" anchorCtr="0">
            <a:noAutofit/>
          </a:bodyPr>
          <a:lstStyle/>
          <a:p>
            <a:fld id="{00000000-1234-1234-1234-123412341234}" type="slidenum">
              <a:rPr lang="en"/>
              <a:pPr/>
              <a:t>23</a:t>
            </a:fld>
            <a:endParaRPr/>
          </a:p>
        </p:txBody>
      </p:sp>
    </p:spTree>
    <p:extLst>
      <p:ext uri="{BB962C8B-B14F-4D97-AF65-F5344CB8AC3E}">
        <p14:creationId xmlns:p14="http://schemas.microsoft.com/office/powerpoint/2010/main" val="338322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29:notes"/>
          <p:cNvSpPr txBox="1">
            <a:spLocks noGrp="1"/>
          </p:cNvSpPr>
          <p:nvPr>
            <p:ph type="body" idx="1"/>
          </p:nvPr>
        </p:nvSpPr>
        <p:spPr>
          <a:xfrm>
            <a:off x="693420" y="4385628"/>
            <a:ext cx="5547360" cy="4154805"/>
          </a:xfrm>
          <a:prstGeom prst="rect">
            <a:avLst/>
          </a:prstGeom>
        </p:spPr>
        <p:txBody>
          <a:bodyPr spcFirstLastPara="1" wrap="square" lIns="92367" tIns="92367" rIns="92367" bIns="92367" anchor="t" anchorCtr="0">
            <a:noAutofit/>
          </a:bodyPr>
          <a:lstStyle/>
          <a:p>
            <a:pPr marL="0" indent="0">
              <a:buNone/>
            </a:pPr>
            <a:endParaRPr/>
          </a:p>
        </p:txBody>
      </p:sp>
      <p:sp>
        <p:nvSpPr>
          <p:cNvPr id="1125" name="Google Shape;1125;p29: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3304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30:notes"/>
          <p:cNvSpPr txBox="1">
            <a:spLocks noGrp="1"/>
          </p:cNvSpPr>
          <p:nvPr>
            <p:ph type="body" idx="1"/>
          </p:nvPr>
        </p:nvSpPr>
        <p:spPr>
          <a:xfrm>
            <a:off x="693420" y="4385628"/>
            <a:ext cx="5547360" cy="4154805"/>
          </a:xfrm>
          <a:prstGeom prst="rect">
            <a:avLst/>
          </a:prstGeom>
        </p:spPr>
        <p:txBody>
          <a:bodyPr spcFirstLastPara="1" wrap="square" lIns="92367" tIns="92367" rIns="92367" bIns="92367" anchor="t" anchorCtr="0">
            <a:noAutofit/>
          </a:bodyPr>
          <a:lstStyle/>
          <a:p>
            <a:pPr marL="0" indent="0">
              <a:buNone/>
            </a:pPr>
            <a:endParaRPr/>
          </a:p>
        </p:txBody>
      </p:sp>
      <p:sp>
        <p:nvSpPr>
          <p:cNvPr id="1135" name="Google Shape;1135;p30: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75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44:notes"/>
          <p:cNvSpPr txBox="1">
            <a:spLocks noGrp="1"/>
          </p:cNvSpPr>
          <p:nvPr>
            <p:ph type="body" idx="1"/>
          </p:nvPr>
        </p:nvSpPr>
        <p:spPr>
          <a:xfrm>
            <a:off x="693420" y="4385628"/>
            <a:ext cx="5547360" cy="4154805"/>
          </a:xfrm>
          <a:prstGeom prst="rect">
            <a:avLst/>
          </a:prstGeom>
        </p:spPr>
        <p:txBody>
          <a:bodyPr spcFirstLastPara="1" wrap="square" lIns="92367" tIns="92367" rIns="92367" bIns="92367" anchor="t" anchorCtr="0">
            <a:noAutofit/>
          </a:bodyPr>
          <a:lstStyle/>
          <a:p>
            <a:pPr marL="0" indent="0">
              <a:buNone/>
            </a:pPr>
            <a:endParaRPr/>
          </a:p>
        </p:txBody>
      </p:sp>
      <p:sp>
        <p:nvSpPr>
          <p:cNvPr id="1370" name="Google Shape;1370;p44: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19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1: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7" name="Google Shape;797;p1: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2133835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35: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1" name="Google Shape;1261;p35: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461909" indent="-301524"/>
            <a:r>
              <a:rPr lang="en"/>
              <a:t>(JH) Q23</a:t>
            </a:r>
            <a:endParaRPr/>
          </a:p>
          <a:p>
            <a:pPr marL="461909" indent="-301524"/>
            <a:r>
              <a:rPr lang="en"/>
              <a:t>August: quickie tabs saved in 9508f</a:t>
            </a:r>
            <a:endParaRPr/>
          </a:p>
        </p:txBody>
      </p:sp>
      <p:sp>
        <p:nvSpPr>
          <p:cNvPr id="1262" name="Google Shape;1262;p35:notes"/>
          <p:cNvSpPr txBox="1">
            <a:spLocks noGrp="1"/>
          </p:cNvSpPr>
          <p:nvPr>
            <p:ph type="sldNum" idx="12"/>
          </p:nvPr>
        </p:nvSpPr>
        <p:spPr>
          <a:xfrm>
            <a:off x="3927183" y="8769363"/>
            <a:ext cx="3005448" cy="461961"/>
          </a:xfrm>
          <a:prstGeom prst="rect">
            <a:avLst/>
          </a:prstGeom>
          <a:noFill/>
          <a:ln>
            <a:noFill/>
          </a:ln>
        </p:spPr>
        <p:txBody>
          <a:bodyPr spcFirstLastPara="1" wrap="square" lIns="90649" tIns="45312" rIns="90649" bIns="45312" anchor="t" anchorCtr="0">
            <a:noAutofit/>
          </a:bodyPr>
          <a:lstStyle/>
          <a:p>
            <a:fld id="{00000000-1234-1234-1234-123412341234}" type="slidenum">
              <a:rPr lang="en"/>
              <a:pPr/>
              <a:t>30</a:t>
            </a:fld>
            <a:endParaRPr/>
          </a:p>
        </p:txBody>
      </p:sp>
    </p:spTree>
    <p:extLst>
      <p:ext uri="{BB962C8B-B14F-4D97-AF65-F5344CB8AC3E}">
        <p14:creationId xmlns:p14="http://schemas.microsoft.com/office/powerpoint/2010/main" val="1400405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45:notes"/>
          <p:cNvSpPr txBox="1">
            <a:spLocks noGrp="1"/>
          </p:cNvSpPr>
          <p:nvPr>
            <p:ph type="body" idx="1"/>
          </p:nvPr>
        </p:nvSpPr>
        <p:spPr>
          <a:xfrm>
            <a:off x="693420" y="4385628"/>
            <a:ext cx="5547360" cy="4154805"/>
          </a:xfrm>
          <a:prstGeom prst="rect">
            <a:avLst/>
          </a:prstGeom>
        </p:spPr>
        <p:txBody>
          <a:bodyPr spcFirstLastPara="1" wrap="square" lIns="92367" tIns="92367" rIns="92367" bIns="92367" anchor="t" anchorCtr="0">
            <a:noAutofit/>
          </a:bodyPr>
          <a:lstStyle/>
          <a:p>
            <a:pPr marL="0" indent="0">
              <a:buNone/>
            </a:pPr>
            <a:endParaRPr/>
          </a:p>
        </p:txBody>
      </p:sp>
      <p:sp>
        <p:nvSpPr>
          <p:cNvPr id="1377" name="Google Shape;1377;p45: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524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37: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7" name="Google Shape;1287;p37: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461909" indent="-301524"/>
            <a:r>
              <a:rPr lang="en"/>
              <a:t>Q24 (JH)</a:t>
            </a:r>
            <a:endParaRPr/>
          </a:p>
        </p:txBody>
      </p:sp>
      <p:sp>
        <p:nvSpPr>
          <p:cNvPr id="1288" name="Google Shape;1288;p37:notes"/>
          <p:cNvSpPr txBox="1">
            <a:spLocks noGrp="1"/>
          </p:cNvSpPr>
          <p:nvPr>
            <p:ph type="sldNum" idx="12"/>
          </p:nvPr>
        </p:nvSpPr>
        <p:spPr>
          <a:xfrm>
            <a:off x="3927183" y="8769363"/>
            <a:ext cx="3005448" cy="461961"/>
          </a:xfrm>
          <a:prstGeom prst="rect">
            <a:avLst/>
          </a:prstGeom>
          <a:noFill/>
          <a:ln>
            <a:noFill/>
          </a:ln>
        </p:spPr>
        <p:txBody>
          <a:bodyPr spcFirstLastPara="1" wrap="square" lIns="90649" tIns="45312" rIns="90649" bIns="45312" anchor="t" anchorCtr="0">
            <a:noAutofit/>
          </a:bodyPr>
          <a:lstStyle/>
          <a:p>
            <a:fld id="{00000000-1234-1234-1234-123412341234}" type="slidenum">
              <a:rPr lang="en"/>
              <a:pPr/>
              <a:t>32</a:t>
            </a:fld>
            <a:endParaRPr/>
          </a:p>
        </p:txBody>
      </p:sp>
    </p:spTree>
    <p:extLst>
      <p:ext uri="{BB962C8B-B14F-4D97-AF65-F5344CB8AC3E}">
        <p14:creationId xmlns:p14="http://schemas.microsoft.com/office/powerpoint/2010/main" val="134748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807" name="Google Shape;807;p3: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6538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38: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8" name="Google Shape;1298;p38:notes"/>
          <p:cNvSpPr txBox="1">
            <a:spLocks noGrp="1"/>
          </p:cNvSpPr>
          <p:nvPr>
            <p:ph type="body" idx="1"/>
          </p:nvPr>
        </p:nvSpPr>
        <p:spPr>
          <a:xfrm>
            <a:off x="693420" y="4385628"/>
            <a:ext cx="5547360" cy="4154805"/>
          </a:xfrm>
          <a:prstGeom prst="rect">
            <a:avLst/>
          </a:prstGeom>
          <a:noFill/>
          <a:ln>
            <a:noFill/>
          </a:ln>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2076832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39: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1304" name="Google Shape;1304;p39: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0980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40: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1313" name="Google Shape;1313;p40: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6576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43: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43: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(CC) Q11/Q12</a:t>
            </a:r>
            <a:endParaRPr sz="1400"/>
          </a:p>
          <a:p>
            <a:pPr marL="0" indent="0">
              <a:buNone/>
            </a:pPr>
            <a:r>
              <a:rPr lang="en" sz="1400"/>
              <a:t>Jan 2017: 9507a</a:t>
            </a:r>
            <a:endParaRPr sz="1400"/>
          </a:p>
        </p:txBody>
      </p:sp>
      <p:sp>
        <p:nvSpPr>
          <p:cNvPr id="1346" name="Google Shape;1346;p43: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buSzPts val="1400"/>
            </a:pPr>
            <a:fld id="{00000000-1234-1234-1234-123412341234}" type="slidenum">
              <a:rPr lang="en"/>
              <a:pPr>
                <a:buSzPts val="1400"/>
              </a:pPr>
              <a:t>36</a:t>
            </a:fld>
            <a:endParaRPr/>
          </a:p>
        </p:txBody>
      </p:sp>
    </p:spTree>
    <p:extLst>
      <p:ext uri="{BB962C8B-B14F-4D97-AF65-F5344CB8AC3E}">
        <p14:creationId xmlns:p14="http://schemas.microsoft.com/office/powerpoint/2010/main" val="3558261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45:notes"/>
          <p:cNvSpPr txBox="1">
            <a:spLocks noGrp="1"/>
          </p:cNvSpPr>
          <p:nvPr>
            <p:ph type="body" idx="1"/>
          </p:nvPr>
        </p:nvSpPr>
        <p:spPr>
          <a:xfrm>
            <a:off x="693420" y="4385628"/>
            <a:ext cx="5547360" cy="4154805"/>
          </a:xfrm>
          <a:prstGeom prst="rect">
            <a:avLst/>
          </a:prstGeom>
        </p:spPr>
        <p:txBody>
          <a:bodyPr spcFirstLastPara="1" wrap="square" lIns="92367" tIns="92367" rIns="92367" bIns="92367" anchor="t" anchorCtr="0">
            <a:noAutofit/>
          </a:bodyPr>
          <a:lstStyle/>
          <a:p>
            <a:pPr marL="0" indent="0">
              <a:buNone/>
            </a:pPr>
            <a:endParaRPr/>
          </a:p>
        </p:txBody>
      </p:sp>
      <p:sp>
        <p:nvSpPr>
          <p:cNvPr id="1377" name="Google Shape;1377;p45: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524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26:notes"/>
          <p:cNvSpPr>
            <a:spLocks noGrp="1" noRot="1" noChangeAspect="1"/>
          </p:cNvSpPr>
          <p:nvPr>
            <p:ph type="sldImg" idx="2"/>
          </p:nvPr>
        </p:nvSpPr>
        <p:spPr>
          <a:xfrm>
            <a:off x="363538" y="681038"/>
            <a:ext cx="6056312" cy="3406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26: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endParaRPr sz="1400"/>
          </a:p>
        </p:txBody>
      </p:sp>
      <p:sp>
        <p:nvSpPr>
          <p:cNvPr id="1047" name="Google Shape;1047;p26: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lgn="r">
              <a:buSzPts val="1400"/>
            </a:pPr>
            <a:fld id="{00000000-1234-1234-1234-123412341234}" type="slidenum">
              <a:rPr lang="en"/>
              <a:pPr algn="r">
                <a:buSzPts val="1400"/>
              </a:pPr>
              <a:t>38</a:t>
            </a:fld>
            <a:endParaRPr/>
          </a:p>
        </p:txBody>
      </p:sp>
    </p:spTree>
    <p:extLst>
      <p:ext uri="{BB962C8B-B14F-4D97-AF65-F5344CB8AC3E}">
        <p14:creationId xmlns:p14="http://schemas.microsoft.com/office/powerpoint/2010/main" val="3979027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Q16c</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C545990B-602A-4BA7-8A00-05F6EC46D22D}" type="slidenum">
              <a:rPr lang="en-US" smtClean="0"/>
              <a:t>39</a:t>
            </a:fld>
            <a:endParaRPr lang="en-US" dirty="0"/>
          </a:p>
        </p:txBody>
      </p:sp>
    </p:spTree>
    <p:extLst>
      <p:ext uri="{BB962C8B-B14F-4D97-AF65-F5344CB8AC3E}">
        <p14:creationId xmlns:p14="http://schemas.microsoft.com/office/powerpoint/2010/main" val="384317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(RP) Q27</a:t>
            </a:r>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AF949A2B-426D-472A-A5B6-E6FC90E0DA11}" type="slidenum">
              <a:rPr lang="en-US" smtClean="0"/>
              <a:t>40</a:t>
            </a:fld>
            <a:endParaRPr lang="en-US" dirty="0"/>
          </a:p>
        </p:txBody>
      </p:sp>
    </p:spTree>
    <p:extLst>
      <p:ext uri="{BB962C8B-B14F-4D97-AF65-F5344CB8AC3E}">
        <p14:creationId xmlns:p14="http://schemas.microsoft.com/office/powerpoint/2010/main" val="400682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6400" y="690563"/>
            <a:ext cx="10263188" cy="5773737"/>
          </a:xfrm>
        </p:spPr>
      </p:sp>
      <p:sp>
        <p:nvSpPr>
          <p:cNvPr id="3" name="Notes Placeholder 2"/>
          <p:cNvSpPr>
            <a:spLocks noGrp="1"/>
          </p:cNvSpPr>
          <p:nvPr>
            <p:ph type="body" idx="1"/>
          </p:nvPr>
        </p:nvSpPr>
        <p:spPr/>
        <p:txBody>
          <a:bodyPr/>
          <a:lstStyle/>
          <a:p>
            <a:r>
              <a:rPr lang="en-US" dirty="0">
                <a:solidFill>
                  <a:schemeClr val="bg1"/>
                </a:solidFill>
              </a:rPr>
              <a:t>Q.4</a:t>
            </a:r>
          </a:p>
          <a:p>
            <a:r>
              <a:rPr lang="en-US" dirty="0">
                <a:solidFill>
                  <a:schemeClr val="bg1"/>
                </a:solidFill>
              </a:rPr>
              <a:t>Feb.</a:t>
            </a:r>
            <a:r>
              <a:rPr lang="en-US" baseline="0" dirty="0">
                <a:solidFill>
                  <a:schemeClr val="bg1"/>
                </a:solidFill>
              </a:rPr>
              <a:t> subgroups from 9507b</a:t>
            </a:r>
            <a:endParaRPr lang="en-US" dirty="0">
              <a:solidFill>
                <a:schemeClr val="bg1"/>
              </a:solidFill>
            </a:endParaRPr>
          </a:p>
          <a:p>
            <a:endParaRPr lang="en-US" dirty="0"/>
          </a:p>
          <a:p>
            <a:r>
              <a:rPr lang="en-US" dirty="0"/>
              <a:t>I</a:t>
            </a:r>
            <a:r>
              <a:rPr lang="en-US" baseline="0" dirty="0"/>
              <a:t> feel like there isn’t enough room on this slide for subgroups</a:t>
            </a:r>
            <a:endParaRPr lang="en-US" dirty="0"/>
          </a:p>
        </p:txBody>
      </p:sp>
      <p:sp>
        <p:nvSpPr>
          <p:cNvPr id="4" name="Slide Number Placeholder 3"/>
          <p:cNvSpPr>
            <a:spLocks noGrp="1"/>
          </p:cNvSpPr>
          <p:nvPr>
            <p:ph type="sldNum" sz="quarter" idx="10"/>
          </p:nvPr>
        </p:nvSpPr>
        <p:spPr>
          <a:xfrm>
            <a:off x="3927183" y="8769363"/>
            <a:ext cx="3005448" cy="461961"/>
          </a:xfrm>
          <a:prstGeom prst="rect">
            <a:avLst/>
          </a:prstGeom>
        </p:spPr>
        <p:txBody>
          <a:bodyPr lIns="90654" tIns="45327" rIns="90654" bIns="45327"/>
          <a:lstStyle/>
          <a:p>
            <a:fld id="{7EBAB579-A1A2-4E00-B86B-7850A056D169}" type="slidenum">
              <a:rPr lang="en-US">
                <a:solidFill>
                  <a:prstClr val="black"/>
                </a:solidFill>
                <a:latin typeface="Calibri"/>
              </a:rPr>
              <a:pPr/>
              <a:t>41</a:t>
            </a:fld>
            <a:endParaRPr lang="en-US" dirty="0">
              <a:solidFill>
                <a:prstClr val="black"/>
              </a:solidFill>
              <a:latin typeface="Calibri"/>
            </a:endParaRPr>
          </a:p>
        </p:txBody>
      </p:sp>
    </p:spTree>
    <p:extLst>
      <p:ext uri="{BB962C8B-B14F-4D97-AF65-F5344CB8AC3E}">
        <p14:creationId xmlns:p14="http://schemas.microsoft.com/office/powerpoint/2010/main" val="27228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4: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4: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endParaRPr sz="1400"/>
          </a:p>
          <a:p>
            <a:pPr marL="0" indent="0">
              <a:buNone/>
            </a:pPr>
            <a:r>
              <a:rPr lang="en" sz="1400"/>
              <a:t>December 1992 4035 – USE FOR OCTOBER 1992 TOO SINCE WE SHOW RV TREND THERE.</a:t>
            </a:r>
            <a:endParaRPr sz="1400"/>
          </a:p>
          <a:p>
            <a:pPr marL="0" indent="0">
              <a:buNone/>
            </a:pPr>
            <a:endParaRPr sz="1400"/>
          </a:p>
          <a:p>
            <a:pPr marL="0" indent="0">
              <a:buNone/>
            </a:pPr>
            <a:r>
              <a:rPr lang="en" sz="1400"/>
              <a:t>October 2000 -- 6009</a:t>
            </a:r>
            <a:endParaRPr sz="1400"/>
          </a:p>
          <a:p>
            <a:pPr marL="0" indent="0">
              <a:buNone/>
            </a:pPr>
            <a:r>
              <a:rPr lang="en" sz="1400"/>
              <a:t>October 2008 – 6089</a:t>
            </a:r>
            <a:endParaRPr sz="1400"/>
          </a:p>
          <a:p>
            <a:pPr marL="0" indent="0">
              <a:buNone/>
            </a:pPr>
            <a:endParaRPr sz="1400"/>
          </a:p>
          <a:p>
            <a:pPr marL="0" indent="0">
              <a:buNone/>
            </a:pPr>
            <a:r>
              <a:rPr lang="en" sz="1400"/>
              <a:t>October 2016 9506k</a:t>
            </a:r>
            <a:endParaRPr sz="1400"/>
          </a:p>
          <a:p>
            <a:pPr marL="0" indent="0">
              <a:buNone/>
            </a:pPr>
            <a:r>
              <a:rPr lang="en" sz="1400"/>
              <a:t>9506n RVs</a:t>
            </a:r>
            <a:endParaRPr sz="1400"/>
          </a:p>
        </p:txBody>
      </p:sp>
      <p:sp>
        <p:nvSpPr>
          <p:cNvPr id="815" name="Google Shape;815;p4: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buSzPts val="1400"/>
            </a:pPr>
            <a:fld id="{00000000-1234-1234-1234-123412341234}" type="slidenum">
              <a:rPr lang="en"/>
              <a:pPr>
                <a:buSzPts val="1400"/>
              </a:pPr>
              <a:t>4</a:t>
            </a:fld>
            <a:endParaRPr/>
          </a:p>
        </p:txBody>
      </p:sp>
    </p:spTree>
    <p:extLst>
      <p:ext uri="{BB962C8B-B14F-4D97-AF65-F5344CB8AC3E}">
        <p14:creationId xmlns:p14="http://schemas.microsoft.com/office/powerpoint/2010/main" val="96987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a:spLocks noGrp="1" noRot="1" noChangeAspect="1"/>
          </p:cNvSpPr>
          <p:nvPr>
            <p:ph type="sldImg" idx="2"/>
          </p:nvPr>
        </p:nvSpPr>
        <p:spPr>
          <a:xfrm>
            <a:off x="-1671638" y="692150"/>
            <a:ext cx="10277476" cy="5781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5: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Q.5</a:t>
            </a:r>
            <a:endParaRPr sz="1400"/>
          </a:p>
        </p:txBody>
      </p:sp>
      <p:sp>
        <p:nvSpPr>
          <p:cNvPr id="843" name="Google Shape;843;p5: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buSzPts val="1400"/>
            </a:pPr>
            <a:fld id="{00000000-1234-1234-1234-123412341234}" type="slidenum">
              <a:rPr lang="en"/>
              <a:pPr>
                <a:buSzPts val="1400"/>
              </a:pPr>
              <a:t>5</a:t>
            </a:fld>
            <a:endParaRPr/>
          </a:p>
        </p:txBody>
      </p:sp>
    </p:spTree>
    <p:extLst>
      <p:ext uri="{BB962C8B-B14F-4D97-AF65-F5344CB8AC3E}">
        <p14:creationId xmlns:p14="http://schemas.microsoft.com/office/powerpoint/2010/main" val="1360153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notes"/>
          <p:cNvSpPr>
            <a:spLocks noGrp="1" noRot="1" noChangeAspect="1"/>
          </p:cNvSpPr>
          <p:nvPr>
            <p:ph type="sldImg" idx="2"/>
          </p:nvPr>
        </p:nvSpPr>
        <p:spPr>
          <a:xfrm>
            <a:off x="-1671638" y="692150"/>
            <a:ext cx="10277476" cy="5781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6: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t>Q.5</a:t>
            </a:r>
            <a:endParaRPr sz="1400"/>
          </a:p>
        </p:txBody>
      </p:sp>
      <p:sp>
        <p:nvSpPr>
          <p:cNvPr id="852" name="Google Shape;852;p6: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buSzPts val="1400"/>
            </a:pPr>
            <a:fld id="{00000000-1234-1234-1234-123412341234}" type="slidenum">
              <a:rPr lang="en"/>
              <a:pPr>
                <a:buSzPts val="1400"/>
              </a:pPr>
              <a:t>6</a:t>
            </a:fld>
            <a:endParaRPr/>
          </a:p>
        </p:txBody>
      </p:sp>
    </p:spTree>
    <p:extLst>
      <p:ext uri="{BB962C8B-B14F-4D97-AF65-F5344CB8AC3E}">
        <p14:creationId xmlns:p14="http://schemas.microsoft.com/office/powerpoint/2010/main" val="137453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8: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942" name="Google Shape;942;p18: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815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0:notes"/>
          <p:cNvSpPr>
            <a:spLocks noGrp="1" noRot="1" noChangeAspect="1"/>
          </p:cNvSpPr>
          <p:nvPr>
            <p:ph type="sldImg" idx="2"/>
          </p:nvPr>
        </p:nvSpPr>
        <p:spPr>
          <a:xfrm>
            <a:off x="-1677988" y="690563"/>
            <a:ext cx="10263188" cy="5773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20:notes"/>
          <p:cNvSpPr txBox="1">
            <a:spLocks noGrp="1"/>
          </p:cNvSpPr>
          <p:nvPr>
            <p:ph type="body" idx="1"/>
          </p:nvPr>
        </p:nvSpPr>
        <p:spPr>
          <a:xfrm>
            <a:off x="693420" y="4385628"/>
            <a:ext cx="5547360" cy="4154805"/>
          </a:xfrm>
          <a:prstGeom prst="rect">
            <a:avLst/>
          </a:prstGeom>
          <a:noFill/>
          <a:ln>
            <a:noFill/>
          </a:ln>
        </p:spPr>
        <p:txBody>
          <a:bodyPr spcFirstLastPara="1" wrap="square" lIns="92266" tIns="46120" rIns="92266" bIns="46120" anchor="t" anchorCtr="0">
            <a:noAutofit/>
          </a:bodyPr>
          <a:lstStyle/>
          <a:p>
            <a:pPr marL="0" indent="0">
              <a:buNone/>
            </a:pPr>
            <a:r>
              <a:rPr lang="en" sz="1400">
                <a:solidFill>
                  <a:schemeClr val="lt1"/>
                </a:solidFill>
              </a:rPr>
              <a:t>Q.4</a:t>
            </a:r>
            <a:endParaRPr sz="1400"/>
          </a:p>
          <a:p>
            <a:pPr marL="0" indent="0">
              <a:buNone/>
            </a:pPr>
            <a:r>
              <a:rPr lang="en" sz="1400">
                <a:solidFill>
                  <a:schemeClr val="lt1"/>
                </a:solidFill>
              </a:rPr>
              <a:t>Feb. subgroups from 9507b</a:t>
            </a:r>
            <a:endParaRPr sz="1400">
              <a:solidFill>
                <a:schemeClr val="lt1"/>
              </a:solidFill>
            </a:endParaRPr>
          </a:p>
          <a:p>
            <a:pPr marL="0" indent="0">
              <a:buNone/>
            </a:pPr>
            <a:endParaRPr sz="1400"/>
          </a:p>
          <a:p>
            <a:pPr marL="0" indent="0">
              <a:buNone/>
            </a:pPr>
            <a:r>
              <a:rPr lang="en" sz="1400"/>
              <a:t>I feel like there isn’t enough room on this slide for subgroups</a:t>
            </a:r>
            <a:endParaRPr sz="1400"/>
          </a:p>
        </p:txBody>
      </p:sp>
      <p:sp>
        <p:nvSpPr>
          <p:cNvPr id="706" name="Google Shape;706;p20:notes"/>
          <p:cNvSpPr txBox="1">
            <a:spLocks noGrp="1"/>
          </p:cNvSpPr>
          <p:nvPr>
            <p:ph type="sldNum" idx="12"/>
          </p:nvPr>
        </p:nvSpPr>
        <p:spPr>
          <a:xfrm>
            <a:off x="3927775" y="8769654"/>
            <a:ext cx="3004820" cy="461645"/>
          </a:xfrm>
          <a:prstGeom prst="rect">
            <a:avLst/>
          </a:prstGeom>
          <a:noFill/>
          <a:ln>
            <a:noFill/>
          </a:ln>
        </p:spPr>
        <p:txBody>
          <a:bodyPr spcFirstLastPara="1" wrap="square" lIns="92266" tIns="46120" rIns="92266" bIns="46120" anchor="b" anchorCtr="0">
            <a:noAutofit/>
          </a:bodyPr>
          <a:lstStyle/>
          <a:p>
            <a:pPr algn="l"/>
            <a:fld id="{00000000-1234-1234-1234-123412341234}" type="slidenum">
              <a:rPr lang="en"/>
              <a:pPr algn="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21:notes"/>
          <p:cNvSpPr txBox="1">
            <a:spLocks noGrp="1"/>
          </p:cNvSpPr>
          <p:nvPr>
            <p:ph type="body" idx="1"/>
          </p:nvPr>
        </p:nvSpPr>
        <p:spPr>
          <a:xfrm>
            <a:off x="693420" y="4385628"/>
            <a:ext cx="5547360" cy="4154805"/>
          </a:xfrm>
          <a:prstGeom prst="rect">
            <a:avLst/>
          </a:prstGeom>
          <a:noFill/>
          <a:ln>
            <a:noFill/>
          </a:ln>
        </p:spPr>
        <p:txBody>
          <a:bodyPr spcFirstLastPara="1" wrap="square" lIns="90523" tIns="90523" rIns="90523" bIns="90523" anchor="t" anchorCtr="0">
            <a:noAutofit/>
          </a:bodyPr>
          <a:lstStyle/>
          <a:p>
            <a:pPr marL="0" indent="0">
              <a:buNone/>
            </a:pPr>
            <a:endParaRPr/>
          </a:p>
        </p:txBody>
      </p:sp>
      <p:sp>
        <p:nvSpPr>
          <p:cNvPr id="981" name="Google Shape;981;p21: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70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7"/>
        <p:cNvGrpSpPr/>
        <p:nvPr/>
      </p:nvGrpSpPr>
      <p:grpSpPr>
        <a:xfrm>
          <a:off x="0" y="0"/>
          <a:ext cx="0" cy="0"/>
          <a:chOff x="0" y="0"/>
          <a:chExt cx="0" cy="0"/>
        </a:xfrm>
      </p:grpSpPr>
      <p:sp>
        <p:nvSpPr>
          <p:cNvPr id="778" name="Google Shape;778;p188"/>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9" name="Google Shape;779;p188"/>
          <p:cNvSpPr txBox="1">
            <a:spLocks noGrp="1"/>
          </p:cNvSpPr>
          <p:nvPr>
            <p:ph type="body" idx="1"/>
          </p:nvPr>
        </p:nvSpPr>
        <p:spPr>
          <a:xfrm rot="5400000">
            <a:off x="1272786" y="-609599"/>
            <a:ext cx="4388644"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0" name="Google Shape;780;p188"/>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1" name="Google Shape;781;p188"/>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82"/>
        <p:cNvGrpSpPr/>
        <p:nvPr/>
      </p:nvGrpSpPr>
      <p:grpSpPr>
        <a:xfrm>
          <a:off x="0" y="0"/>
          <a:ext cx="0" cy="0"/>
          <a:chOff x="0" y="0"/>
          <a:chExt cx="0" cy="0"/>
        </a:xfrm>
      </p:grpSpPr>
      <p:sp>
        <p:nvSpPr>
          <p:cNvPr id="783" name="Google Shape;783;p189"/>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4" name="Google Shape;784;p189"/>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85"/>
        <p:cNvGrpSpPr/>
        <p:nvPr/>
      </p:nvGrpSpPr>
      <p:grpSpPr>
        <a:xfrm>
          <a:off x="0" y="0"/>
          <a:ext cx="0" cy="0"/>
          <a:chOff x="0" y="0"/>
          <a:chExt cx="0" cy="0"/>
        </a:xfrm>
      </p:grpSpPr>
      <p:grpSp>
        <p:nvGrpSpPr>
          <p:cNvPr id="786" name="Google Shape;786;p190"/>
          <p:cNvGrpSpPr/>
          <p:nvPr/>
        </p:nvGrpSpPr>
        <p:grpSpPr>
          <a:xfrm>
            <a:off x="133771" y="99664"/>
            <a:ext cx="437728" cy="644999"/>
            <a:chOff x="194096" y="192052"/>
            <a:chExt cx="437728" cy="859998"/>
          </a:xfrm>
        </p:grpSpPr>
        <p:pic>
          <p:nvPicPr>
            <p:cNvPr id="787" name="Google Shape;787;p190"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88" name="Google Shape;788;p190"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89" name="Google Shape;789;p190"/>
          <p:cNvSpPr txBox="1">
            <a:spLocks noGrp="1"/>
          </p:cNvSpPr>
          <p:nvPr>
            <p:ph type="body" idx="1"/>
          </p:nvPr>
        </p:nvSpPr>
        <p:spPr>
          <a:xfrm>
            <a:off x="552295" y="88389"/>
            <a:ext cx="8039410" cy="600144"/>
          </a:xfrm>
          <a:prstGeom prst="rect">
            <a:avLst/>
          </a:prstGeom>
          <a:noFill/>
          <a:ln>
            <a:noFill/>
          </a:ln>
        </p:spPr>
        <p:txBody>
          <a:bodyPr spcFirstLastPara="1" wrap="square" lIns="0" tIns="45700" rIns="0" bIns="45700" anchor="t" anchorCtr="0"/>
          <a:lstStyle>
            <a:lvl1pPr marL="457200" lvl="0" indent="-228600" algn="ctr">
              <a:lnSpc>
                <a:spcPct val="100000"/>
              </a:lnSpc>
              <a:spcBef>
                <a:spcPts val="640"/>
              </a:spcBef>
              <a:spcAft>
                <a:spcPts val="0"/>
              </a:spcAft>
              <a:buSzPts val="3200"/>
              <a:buNone/>
              <a:defRPr sz="2800" b="1"/>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90"/>
        <p:cNvGrpSpPr/>
        <p:nvPr/>
      </p:nvGrpSpPr>
      <p:grpSpPr>
        <a:xfrm>
          <a:off x="0" y="0"/>
          <a:ext cx="0" cy="0"/>
          <a:chOff x="0" y="0"/>
          <a:chExt cx="0" cy="0"/>
        </a:xfrm>
      </p:grpSpPr>
      <p:grpSp>
        <p:nvGrpSpPr>
          <p:cNvPr id="791" name="Google Shape;791;p191"/>
          <p:cNvGrpSpPr/>
          <p:nvPr/>
        </p:nvGrpSpPr>
        <p:grpSpPr>
          <a:xfrm>
            <a:off x="133771" y="99664"/>
            <a:ext cx="437728" cy="644999"/>
            <a:chOff x="194096" y="192052"/>
            <a:chExt cx="437728" cy="859998"/>
          </a:xfrm>
        </p:grpSpPr>
        <p:pic>
          <p:nvPicPr>
            <p:cNvPr id="792" name="Google Shape;792;p191"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93" name="Google Shape;793;p191"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94" name="Google Shape;794;p191"/>
          <p:cNvSpPr txBox="1">
            <a:spLocks noGrp="1"/>
          </p:cNvSpPr>
          <p:nvPr>
            <p:ph type="body" idx="1"/>
          </p:nvPr>
        </p:nvSpPr>
        <p:spPr>
          <a:xfrm>
            <a:off x="552295" y="88389"/>
            <a:ext cx="8039410" cy="600144"/>
          </a:xfrm>
          <a:prstGeom prst="rect">
            <a:avLst/>
          </a:prstGeom>
          <a:noFill/>
          <a:ln>
            <a:noFill/>
          </a:ln>
        </p:spPr>
        <p:txBody>
          <a:bodyPr spcFirstLastPara="1" wrap="square" lIns="0" tIns="45700" rIns="0" bIns="45700" anchor="t" anchorCtr="0"/>
          <a:lstStyle>
            <a:lvl1pPr marL="457200" lvl="0" indent="-228600" algn="ctr">
              <a:lnSpc>
                <a:spcPct val="100000"/>
              </a:lnSpc>
              <a:spcBef>
                <a:spcPts val="640"/>
              </a:spcBef>
              <a:spcAft>
                <a:spcPts val="0"/>
              </a:spcAft>
              <a:buSzPts val="3200"/>
              <a:buNone/>
              <a:defRPr sz="2800" b="1"/>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6"/>
            <a:ext cx="2133600" cy="273844"/>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25259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3089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43071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3786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200400" y="4800612"/>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538747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8" name="Footer Placeholder 7"/>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9" name="Slide Number Placeholder 8"/>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5591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19"/>
        <p:cNvGrpSpPr/>
        <p:nvPr/>
      </p:nvGrpSpPr>
      <p:grpSpPr>
        <a:xfrm>
          <a:off x="0" y="0"/>
          <a:ext cx="0" cy="0"/>
          <a:chOff x="0" y="0"/>
          <a:chExt cx="0" cy="0"/>
        </a:xfrm>
      </p:grpSpPr>
      <p:grpSp>
        <p:nvGrpSpPr>
          <p:cNvPr id="720" name="Google Shape;720;p177"/>
          <p:cNvGrpSpPr/>
          <p:nvPr/>
        </p:nvGrpSpPr>
        <p:grpSpPr>
          <a:xfrm>
            <a:off x="133771" y="99664"/>
            <a:ext cx="437728" cy="644999"/>
            <a:chOff x="194096" y="192052"/>
            <a:chExt cx="437728" cy="859998"/>
          </a:xfrm>
        </p:grpSpPr>
        <p:pic>
          <p:nvPicPr>
            <p:cNvPr id="721" name="Google Shape;721;p177"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22" name="Google Shape;722;p177"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23" name="Google Shape;723;p177"/>
          <p:cNvSpPr txBox="1">
            <a:spLocks noGrp="1"/>
          </p:cNvSpPr>
          <p:nvPr>
            <p:ph type="body" idx="1"/>
          </p:nvPr>
        </p:nvSpPr>
        <p:spPr>
          <a:xfrm>
            <a:off x="552295" y="88389"/>
            <a:ext cx="8039410" cy="600144"/>
          </a:xfrm>
          <a:prstGeom prst="rect">
            <a:avLst/>
          </a:prstGeom>
          <a:noFill/>
          <a:ln>
            <a:noFill/>
          </a:ln>
        </p:spPr>
        <p:txBody>
          <a:bodyPr spcFirstLastPara="1" wrap="square" lIns="0" tIns="45700" rIns="0" bIns="45700" anchor="t" anchorCtr="0"/>
          <a:lstStyle>
            <a:lvl1pPr marL="457200" lvl="0" indent="-228600" algn="ctr">
              <a:lnSpc>
                <a:spcPct val="100000"/>
              </a:lnSpc>
              <a:spcBef>
                <a:spcPts val="640"/>
              </a:spcBef>
              <a:spcAft>
                <a:spcPts val="0"/>
              </a:spcAft>
              <a:buSzPts val="3200"/>
              <a:buNone/>
              <a:defRPr sz="2800" b="1"/>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extLst>
      <p:ext uri="{BB962C8B-B14F-4D97-AF65-F5344CB8AC3E}">
        <p14:creationId xmlns:p14="http://schemas.microsoft.com/office/powerpoint/2010/main" val="14190762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0"/>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19058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4" name="Slide Number Placeholder 3"/>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249839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37344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9723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8564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307414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129478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190971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83014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200400" y="4800612"/>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9405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14"/>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8" name="Footer Placeholder 7"/>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9" name="Slide Number Placeholder 8"/>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282299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0"/>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282341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4" name="Slide Number Placeholder 3"/>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83394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959789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2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570415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144334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57257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654566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18461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6927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5"/>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200400" y="4800612"/>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906047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8" name="Footer Placeholder 7"/>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9" name="Slide Number Placeholder 8"/>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16816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0"/>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16404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4" name="Slide Number Placeholder 3"/>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821717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48882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Footer Placeholder 5"/>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7" name="Slide Number Placeholder 6"/>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03667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5862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230262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p:cNvGrpSpPr/>
          <p:nvPr userDrawn="1"/>
        </p:nvGrpSpPr>
        <p:grpSpPr>
          <a:xfrm>
            <a:off x="133771" y="99664"/>
            <a:ext cx="437728" cy="644999"/>
            <a:chOff x="194096" y="192052"/>
            <a:chExt cx="437728" cy="859998"/>
          </a:xfrm>
        </p:grpSpPr>
        <p:pic>
          <p:nvPicPr>
            <p:cNvPr id="3" name="Picture 2" descr="nbc-logo"/>
            <p:cNvPicPr>
              <a:picLocks noChangeAspect="1" noChangeArrowheads="1"/>
            </p:cNvPicPr>
            <p:nvPr/>
          </p:nvPicPr>
          <p:blipFill>
            <a:blip r:embed="rId2" cstate="print"/>
            <a:srcRect/>
            <a:stretch>
              <a:fillRect/>
            </a:stretch>
          </p:blipFill>
          <p:spPr bwMode="gray">
            <a:xfrm>
              <a:off x="194096" y="192052"/>
              <a:ext cx="437728" cy="437729"/>
            </a:xfrm>
            <a:prstGeom prst="rect">
              <a:avLst/>
            </a:prstGeom>
            <a:noFill/>
          </p:spPr>
        </p:pic>
        <p:pic>
          <p:nvPicPr>
            <p:cNvPr id="4" name="Picture 2" descr="Image result for ws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54" y="653039"/>
              <a:ext cx="399011" cy="3990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5"/>
          <p:cNvSpPr>
            <a:spLocks noGrp="1"/>
          </p:cNvSpPr>
          <p:nvPr>
            <p:ph type="body" sz="quarter" idx="10" hasCustomPrompt="1"/>
          </p:nvPr>
        </p:nvSpPr>
        <p:spPr>
          <a:xfrm>
            <a:off x="552295" y="88389"/>
            <a:ext cx="8039410" cy="523220"/>
          </a:xfrm>
          <a:prstGeom prst="rect">
            <a:avLst/>
          </a:prstGeom>
        </p:spPr>
        <p:txBody>
          <a:bodyPr lIns="0" rIns="0" bIns="45720">
            <a:spAutoFit/>
          </a:bodyPr>
          <a:lstStyle>
            <a:lvl1pPr marL="0" indent="0" algn="ctr">
              <a:buNone/>
              <a:defRPr sz="2800" b="1"/>
            </a:lvl1pPr>
          </a:lstStyle>
          <a:p>
            <a:pPr lvl="0"/>
            <a:r>
              <a:rPr lang="en-US" dirty="0"/>
              <a:t>Title</a:t>
            </a:r>
          </a:p>
        </p:txBody>
      </p:sp>
    </p:spTree>
    <p:extLst>
      <p:ext uri="{BB962C8B-B14F-4D97-AF65-F5344CB8AC3E}">
        <p14:creationId xmlns:p14="http://schemas.microsoft.com/office/powerpoint/2010/main" val="20566653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34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3"/>
        <p:cNvGrpSpPr/>
        <p:nvPr/>
      </p:nvGrpSpPr>
      <p:grpSpPr>
        <a:xfrm>
          <a:off x="0" y="0"/>
          <a:ext cx="0" cy="0"/>
          <a:chOff x="0" y="0"/>
          <a:chExt cx="0" cy="0"/>
        </a:xfrm>
      </p:grpSpPr>
      <p:grpSp>
        <p:nvGrpSpPr>
          <p:cNvPr id="64" name="Google Shape;64;p16"/>
          <p:cNvGrpSpPr/>
          <p:nvPr/>
        </p:nvGrpSpPr>
        <p:grpSpPr>
          <a:xfrm>
            <a:off x="133771" y="99654"/>
            <a:ext cx="328296" cy="644998"/>
            <a:chOff x="194096" y="192052"/>
            <a:chExt cx="437728" cy="859998"/>
          </a:xfrm>
        </p:grpSpPr>
        <p:pic>
          <p:nvPicPr>
            <p:cNvPr id="65" name="Google Shape;65;p16"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6" name="Google Shape;66;p16"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7" name="Google Shape;67;p16"/>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9793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099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506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2782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6220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4945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6651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3614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4B05E09A-53CF-4A85-89D5-57E32068FB99}" type="datetime1">
              <a:rPr lang="en-US" sz="1800" kern="1200">
                <a:solidFill>
                  <a:prstClr val="black">
                    <a:tint val="75000"/>
                  </a:prstClr>
                </a:solidFill>
                <a:latin typeface="Calibri"/>
                <a:ea typeface="+mn-ea"/>
                <a:cs typeface="+mn-cs"/>
              </a:rPr>
              <a:pPr>
                <a:buClrTx/>
                <a:buFontTx/>
                <a:buNone/>
              </a:pPr>
              <a:t>4/6/2019</a:t>
            </a:fld>
            <a:endParaRPr lang="en-US" sz="1800"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858000" y="4812507"/>
            <a:ext cx="2133600" cy="273844"/>
          </a:xfrm>
          <a:prstGeom prst="rect">
            <a:avLst/>
          </a:prstGeom>
        </p:spPr>
        <p:txBody>
          <a:bodyPr/>
          <a:lstStyle/>
          <a:p>
            <a:pPr>
              <a:buClrTx/>
              <a:buFontTx/>
              <a:buNone/>
            </a:pPr>
            <a:fld id="{2F75F62C-D706-4983-B565-4ECD8D2CD8A3}" type="slidenum">
              <a:rPr lang="en-US" sz="1800" kern="1200">
                <a:solidFill>
                  <a:prstClr val="black">
                    <a:tint val="75000"/>
                  </a:prstClr>
                </a:solidFill>
                <a:latin typeface="Calibri"/>
                <a:ea typeface="+mn-ea"/>
                <a:cs typeface="+mn-cs"/>
              </a:rPr>
              <a:pPr>
                <a:buClrTx/>
                <a:buFontTx/>
                <a:buNone/>
              </a:pPr>
              <a:t>‹#›</a:t>
            </a:fld>
            <a:endParaRPr lang="en-US" sz="1800" kern="1200" dirty="0">
              <a:solidFill>
                <a:prstClr val="black">
                  <a:tint val="75000"/>
                </a:prstClr>
              </a:solidFill>
              <a:latin typeface="Calibri"/>
              <a:ea typeface="+mn-ea"/>
              <a:cs typeface="+mn-cs"/>
            </a:endParaRPr>
          </a:p>
        </p:txBody>
      </p:sp>
      <p:sp>
        <p:nvSpPr>
          <p:cNvPr id="7" name="Rectangle 6"/>
          <p:cNvSpPr/>
          <p:nvPr userDrawn="1"/>
        </p:nvSpPr>
        <p:spPr>
          <a:xfrm>
            <a:off x="76200" y="57150"/>
            <a:ext cx="8991600" cy="502920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ounded Rectangle 7"/>
          <p:cNvSpPr/>
          <p:nvPr userDrawn="1"/>
        </p:nvSpPr>
        <p:spPr>
          <a:xfrm>
            <a:off x="152400" y="1343025"/>
            <a:ext cx="8839200" cy="245745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16124654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77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685800" y="1597888"/>
            <a:ext cx="7772400" cy="1102519"/>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1" name="Google Shape;71;p17"/>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7"/>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7"/>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5CCC494E-1650-4889-838F-0A11B974C64B}" type="slidenum">
              <a:rPr lang="en-US" sz="1800" kern="1200" smtClean="0">
                <a:solidFill>
                  <a:srgbClr val="FFFFFF"/>
                </a:solidFill>
                <a:latin typeface="Calibri"/>
                <a:ea typeface="+mn-ea"/>
                <a:cs typeface="+mn-cs"/>
              </a:rPr>
              <a:pPr>
                <a:buClrTx/>
                <a:buFontTx/>
                <a:buNone/>
              </a:pPr>
              <a:t>‹#›</a:t>
            </a:fld>
            <a:endParaRPr lang="en-US" sz="1800" kern="1200" dirty="0">
              <a:solidFill>
                <a:srgbClr val="FFFFFF"/>
              </a:solidFill>
              <a:latin typeface="Calibri"/>
              <a:ea typeface="+mn-ea"/>
              <a:cs typeface="+mn-cs"/>
            </a:endParaRPr>
          </a:p>
        </p:txBody>
      </p:sp>
    </p:spTree>
    <p:extLst>
      <p:ext uri="{BB962C8B-B14F-4D97-AF65-F5344CB8AC3E}">
        <p14:creationId xmlns:p14="http://schemas.microsoft.com/office/powerpoint/2010/main" val="5575658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pPr>
              <a:buClrTx/>
              <a:buFontTx/>
              <a:buNone/>
            </a:pPr>
            <a:fld id="{5CCC494E-1650-4889-838F-0A11B974C64B}" type="slidenum">
              <a:rPr lang="en-US" sz="1800" kern="1200" smtClean="0">
                <a:solidFill>
                  <a:srgbClr val="FFFFFF"/>
                </a:solidFill>
                <a:latin typeface="Calibri"/>
                <a:ea typeface="+mn-ea"/>
                <a:cs typeface="+mn-cs"/>
              </a:rPr>
              <a:pPr>
                <a:buClrTx/>
                <a:buFontTx/>
                <a:buNone/>
              </a:pPr>
              <a:t>‹#›</a:t>
            </a:fld>
            <a:endParaRPr lang="en-US" sz="1800" kern="1200" dirty="0">
              <a:solidFill>
                <a:srgbClr val="FFFFFF"/>
              </a:solidFill>
              <a:latin typeface="Calibri"/>
              <a:ea typeface="+mn-ea"/>
              <a:cs typeface="+mn-cs"/>
            </a:endParaRPr>
          </a:p>
        </p:txBody>
      </p:sp>
    </p:spTree>
    <p:extLst>
      <p:ext uri="{BB962C8B-B14F-4D97-AF65-F5344CB8AC3E}">
        <p14:creationId xmlns:p14="http://schemas.microsoft.com/office/powerpoint/2010/main" val="8493503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p:cNvGrpSpPr/>
          <p:nvPr userDrawn="1"/>
        </p:nvGrpSpPr>
        <p:grpSpPr>
          <a:xfrm>
            <a:off x="133771" y="99664"/>
            <a:ext cx="437728" cy="644999"/>
            <a:chOff x="194096" y="192052"/>
            <a:chExt cx="437728" cy="859998"/>
          </a:xfrm>
        </p:grpSpPr>
        <p:pic>
          <p:nvPicPr>
            <p:cNvPr id="3" name="Picture 2" descr="nbc-logo"/>
            <p:cNvPicPr>
              <a:picLocks noChangeAspect="1" noChangeArrowheads="1"/>
            </p:cNvPicPr>
            <p:nvPr/>
          </p:nvPicPr>
          <p:blipFill>
            <a:blip r:embed="rId2" cstate="print"/>
            <a:srcRect/>
            <a:stretch>
              <a:fillRect/>
            </a:stretch>
          </p:blipFill>
          <p:spPr bwMode="gray">
            <a:xfrm>
              <a:off x="194096" y="192052"/>
              <a:ext cx="437728" cy="437729"/>
            </a:xfrm>
            <a:prstGeom prst="rect">
              <a:avLst/>
            </a:prstGeom>
            <a:noFill/>
          </p:spPr>
        </p:pic>
        <p:pic>
          <p:nvPicPr>
            <p:cNvPr id="4" name="Picture 2" descr="Image result for ws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54" y="653039"/>
              <a:ext cx="399011" cy="3990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5"/>
          <p:cNvSpPr>
            <a:spLocks noGrp="1"/>
          </p:cNvSpPr>
          <p:nvPr>
            <p:ph type="body" sz="quarter" idx="10" hasCustomPrompt="1"/>
          </p:nvPr>
        </p:nvSpPr>
        <p:spPr>
          <a:xfrm>
            <a:off x="552295" y="88389"/>
            <a:ext cx="8039410" cy="523220"/>
          </a:xfrm>
          <a:prstGeom prst="rect">
            <a:avLst/>
          </a:prstGeom>
        </p:spPr>
        <p:txBody>
          <a:bodyPr lIns="0" rIns="0" bIns="45720">
            <a:spAutoFit/>
          </a:bodyPr>
          <a:lstStyle>
            <a:lvl1pPr marL="0" indent="0" algn="ctr">
              <a:buNone/>
              <a:defRPr sz="2800" b="1"/>
            </a:lvl1pPr>
          </a:lstStyle>
          <a:p>
            <a:pPr lvl="0"/>
            <a:r>
              <a:rPr lang="en-US" dirty="0"/>
              <a:t>Title</a:t>
            </a:r>
          </a:p>
        </p:txBody>
      </p:sp>
    </p:spTree>
    <p:extLst>
      <p:ext uri="{BB962C8B-B14F-4D97-AF65-F5344CB8AC3E}">
        <p14:creationId xmlns:p14="http://schemas.microsoft.com/office/powerpoint/2010/main" val="28213086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53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9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0610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5940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0544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3862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61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722313" y="3305188"/>
            <a:ext cx="7772400" cy="1021556"/>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rgbClr val="000066"/>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7" name="Google Shape;77;p18"/>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8"/>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9048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9596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4B05E09A-53CF-4A85-89D5-57E32068FB99}" type="datetime1">
              <a:rPr lang="en-US" sz="1800" kern="1200">
                <a:solidFill>
                  <a:prstClr val="black">
                    <a:tint val="75000"/>
                  </a:prstClr>
                </a:solidFill>
                <a:latin typeface="Calibri"/>
                <a:ea typeface="+mn-ea"/>
                <a:cs typeface="+mn-cs"/>
              </a:rPr>
              <a:pPr>
                <a:buClrTx/>
                <a:buFontTx/>
                <a:buNone/>
              </a:pPr>
              <a:t>4/6/2019</a:t>
            </a:fld>
            <a:endParaRPr lang="en-US" sz="1800"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858000" y="4812507"/>
            <a:ext cx="2133600" cy="273844"/>
          </a:xfrm>
          <a:prstGeom prst="rect">
            <a:avLst/>
          </a:prstGeom>
        </p:spPr>
        <p:txBody>
          <a:bodyPr/>
          <a:lstStyle/>
          <a:p>
            <a:pPr>
              <a:buClrTx/>
              <a:buFontTx/>
              <a:buNone/>
            </a:pPr>
            <a:fld id="{2F75F62C-D706-4983-B565-4ECD8D2CD8A3}" type="slidenum">
              <a:rPr lang="en-US" sz="1800" kern="1200">
                <a:solidFill>
                  <a:prstClr val="black">
                    <a:tint val="75000"/>
                  </a:prstClr>
                </a:solidFill>
                <a:latin typeface="Calibri"/>
                <a:ea typeface="+mn-ea"/>
                <a:cs typeface="+mn-cs"/>
              </a:rPr>
              <a:pPr>
                <a:buClrTx/>
                <a:buFontTx/>
                <a:buNone/>
              </a:pPr>
              <a:t>‹#›</a:t>
            </a:fld>
            <a:endParaRPr lang="en-US" sz="1800" kern="1200" dirty="0">
              <a:solidFill>
                <a:prstClr val="black">
                  <a:tint val="75000"/>
                </a:prstClr>
              </a:solidFill>
              <a:latin typeface="Calibri"/>
              <a:ea typeface="+mn-ea"/>
              <a:cs typeface="+mn-cs"/>
            </a:endParaRPr>
          </a:p>
        </p:txBody>
      </p:sp>
      <p:sp>
        <p:nvSpPr>
          <p:cNvPr id="7" name="Rectangle 6"/>
          <p:cNvSpPr/>
          <p:nvPr userDrawn="1"/>
        </p:nvSpPr>
        <p:spPr>
          <a:xfrm>
            <a:off x="76200" y="57150"/>
            <a:ext cx="8991600" cy="502920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ounded Rectangle 7"/>
          <p:cNvSpPr/>
          <p:nvPr userDrawn="1"/>
        </p:nvSpPr>
        <p:spPr>
          <a:xfrm>
            <a:off x="152400" y="1343025"/>
            <a:ext cx="8839200" cy="245745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8059898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20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76"/>
            <a:ext cx="2133600" cy="273844"/>
          </a:xfrm>
          <a:prstGeom prst="rect">
            <a:avLst/>
          </a:prstGeom>
        </p:spPr>
        <p:txBody>
          <a:bodyPr/>
          <a:lstStyle/>
          <a:p>
            <a:pPr>
              <a:buClrTx/>
              <a:buFontTx/>
              <a:buNone/>
            </a:pPr>
            <a:endParaRPr lang="en-US" sz="1800" kern="1200" dirty="0">
              <a:latin typeface="Calibri"/>
              <a:ea typeface="+mn-ea"/>
              <a:cs typeface="+mn-cs"/>
            </a:endParaRPr>
          </a:p>
        </p:txBody>
      </p:sp>
      <p:sp>
        <p:nvSpPr>
          <p:cNvPr id="5" name="Footer Placeholder 4"/>
          <p:cNvSpPr>
            <a:spLocks noGrp="1"/>
          </p:cNvSpPr>
          <p:nvPr>
            <p:ph type="ftr" sz="quarter" idx="11"/>
          </p:nvPr>
        </p:nvSpPr>
        <p:spPr>
          <a:xfrm>
            <a:off x="3124200" y="4767276"/>
            <a:ext cx="2895600" cy="273844"/>
          </a:xfrm>
          <a:prstGeom prst="rect">
            <a:avLst/>
          </a:prstGeom>
        </p:spPr>
        <p:txBody>
          <a:bodyPr/>
          <a:lstStyle/>
          <a:p>
            <a:pPr>
              <a:buClrTx/>
              <a:buFontTx/>
              <a:buNone/>
            </a:pPr>
            <a:endParaRPr lang="en-US" sz="1800" kern="1200" dirty="0">
              <a:latin typeface="Calibri"/>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5CCC494E-1650-4889-838F-0A11B974C64B}" type="slidenum">
              <a:rPr lang="en-US" sz="1800" kern="1200" smtClean="0">
                <a:solidFill>
                  <a:srgbClr val="FFFFFF"/>
                </a:solidFill>
                <a:latin typeface="Calibri"/>
                <a:ea typeface="+mn-ea"/>
                <a:cs typeface="+mn-cs"/>
              </a:rPr>
              <a:pPr>
                <a:buClrTx/>
                <a:buFontTx/>
                <a:buNone/>
              </a:pPr>
              <a:t>‹#›</a:t>
            </a:fld>
            <a:endParaRPr lang="en-US" sz="1800" kern="1200" dirty="0">
              <a:solidFill>
                <a:srgbClr val="FFFFFF"/>
              </a:solidFill>
              <a:latin typeface="Calibri"/>
              <a:ea typeface="+mn-ea"/>
              <a:cs typeface="+mn-cs"/>
            </a:endParaRPr>
          </a:p>
        </p:txBody>
      </p:sp>
    </p:spTree>
    <p:extLst>
      <p:ext uri="{BB962C8B-B14F-4D97-AF65-F5344CB8AC3E}">
        <p14:creationId xmlns:p14="http://schemas.microsoft.com/office/powerpoint/2010/main" val="32561839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pPr>
              <a:buClrTx/>
              <a:buFontTx/>
              <a:buNone/>
            </a:pPr>
            <a:fld id="{5CCC494E-1650-4889-838F-0A11B974C64B}" type="slidenum">
              <a:rPr lang="en-US" sz="1800" kern="1200" smtClean="0">
                <a:solidFill>
                  <a:srgbClr val="FFFFFF"/>
                </a:solidFill>
                <a:latin typeface="Calibri"/>
                <a:ea typeface="+mn-ea"/>
                <a:cs typeface="+mn-cs"/>
              </a:rPr>
              <a:pPr>
                <a:buClrTx/>
                <a:buFontTx/>
                <a:buNone/>
              </a:pPr>
              <a:t>‹#›</a:t>
            </a:fld>
            <a:endParaRPr lang="en-US" sz="1800" kern="1200" dirty="0">
              <a:solidFill>
                <a:srgbClr val="FFFFFF"/>
              </a:solidFill>
              <a:latin typeface="Calibri"/>
              <a:ea typeface="+mn-ea"/>
              <a:cs typeface="+mn-cs"/>
            </a:endParaRPr>
          </a:p>
        </p:txBody>
      </p:sp>
    </p:spTree>
    <p:extLst>
      <p:ext uri="{BB962C8B-B14F-4D97-AF65-F5344CB8AC3E}">
        <p14:creationId xmlns:p14="http://schemas.microsoft.com/office/powerpoint/2010/main" val="2550580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2037653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6821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18199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2744382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2" name="Google Shape;82;p19"/>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3" name="Google Shape;83;p19"/>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3200400" y="4800615"/>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154287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10958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133455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28103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240516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58989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A5100E98-FCE3-4E6F-BC3B-A878F17B64D1}" type="datetimeFigureOut">
              <a:rPr lang="en-US" sz="1800" kern="1200">
                <a:solidFill>
                  <a:prstClr val="black"/>
                </a:solidFill>
                <a:latin typeface="Calibri"/>
                <a:ea typeface="+mn-ea"/>
                <a:cs typeface="+mn-cs"/>
              </a:rPr>
              <a:pPr>
                <a:buClrTx/>
                <a:buFontTx/>
                <a:buNone/>
              </a:pPr>
              <a:t>4/6/2019</a:t>
            </a:fld>
            <a:endParaRPr lang="en-US" sz="1800" kern="1200" dirty="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5A20F83D-64BA-4739-B7A6-82FD6F803D0A}" type="slidenum">
              <a:rPr lang="en-US" sz="1800" kern="1200">
                <a:solidFill>
                  <a:prstClr val="black"/>
                </a:solidFill>
                <a:latin typeface="Calibri"/>
                <a:ea typeface="+mn-ea"/>
                <a:cs typeface="+mn-cs"/>
              </a:rPr>
              <a:pPr>
                <a:buClrTx/>
                <a:buFontTx/>
                <a:buNone/>
              </a:pPr>
              <a:t>‹#›</a:t>
            </a:fld>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352834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 y="6"/>
            <a:ext cx="9143999" cy="5143499"/>
          </a:xfrm>
          <a:prstGeom prst="rect">
            <a:avLst/>
          </a:prstGeom>
        </p:spPr>
      </p:pic>
      <p:sp>
        <p:nvSpPr>
          <p:cNvPr id="2" name="Title 1"/>
          <p:cNvSpPr>
            <a:spLocks noGrp="1"/>
          </p:cNvSpPr>
          <p:nvPr>
            <p:ph type="title"/>
          </p:nvPr>
        </p:nvSpPr>
        <p:spPr>
          <a:xfrm>
            <a:off x="105217" y="2564354"/>
            <a:ext cx="8820927" cy="426411"/>
          </a:xfrm>
          <a:prstGeom prst="rect">
            <a:avLst/>
          </a:prstGeom>
          <a:effectLst/>
        </p:spPr>
        <p:txBody>
          <a:bodyPr anchor="b">
            <a:normAutofit/>
          </a:bodyPr>
          <a:lstStyle>
            <a:lvl1pPr algn="r">
              <a:defRPr sz="3300" b="1" cap="all">
                <a:solidFill>
                  <a:schemeClr val="tx1">
                    <a:lumMod val="85000"/>
                    <a:lumOff val="15000"/>
                  </a:schemeClr>
                </a:solidFill>
                <a:latin typeface="Helvetica"/>
                <a:cs typeface="Helvetica"/>
              </a:defRPr>
            </a:lvl1pPr>
          </a:lstStyle>
          <a:p>
            <a:r>
              <a:rPr lang="en-US" dirty="0"/>
              <a:t>Click to edit Master 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Tx/>
              <a:buFontTx/>
              <a:buNone/>
            </a:pPr>
            <a:fld id="{90432636-FD03-7942-A8E4-D1FF1DFA33B1}" type="datetimeFigureOut">
              <a:rPr lang="en-US" sz="1800" kern="1200">
                <a:solidFill>
                  <a:prstClr val="black">
                    <a:tint val="75000"/>
                  </a:prstClr>
                </a:solidFill>
                <a:latin typeface="Calibri"/>
                <a:ea typeface="+mn-ea"/>
                <a:cs typeface="+mn-cs"/>
              </a:rPr>
              <a:pPr>
                <a:buClrTx/>
                <a:buFontTx/>
                <a:buNone/>
              </a:pPr>
              <a:t>4/6/2019</a:t>
            </a:fld>
            <a:endParaRPr lang="en-US" sz="1800" kern="1200" dirty="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Tx/>
              <a:buFontTx/>
              <a:buNone/>
            </a:pPr>
            <a:endParaRPr lang="en-US" sz="1800"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Tx/>
              <a:buFontTx/>
              <a:buNone/>
            </a:pPr>
            <a:fld id="{B174722B-864C-1E45-AEEB-471596DCFF2C}" type="slidenum">
              <a:rPr lang="en-US" sz="1800" kern="1200">
                <a:solidFill>
                  <a:prstClr val="black">
                    <a:tint val="75000"/>
                  </a:prstClr>
                </a:solidFill>
                <a:latin typeface="Calibri"/>
                <a:ea typeface="+mn-ea"/>
                <a:cs typeface="+mn-cs"/>
              </a:rPr>
              <a:pPr>
                <a:buClrTx/>
                <a:buFontTx/>
                <a:buNone/>
              </a:pPr>
              <a:t>‹#›</a:t>
            </a:fld>
            <a:endParaRPr lang="en-US" sz="1800"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3314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7010400" y="0"/>
            <a:ext cx="2133600" cy="273844"/>
          </a:xfrm>
          <a:prstGeom prst="rect">
            <a:avLst/>
          </a:prstGeom>
        </p:spPr>
        <p:txBody>
          <a:bodyPr/>
          <a:lstStyle>
            <a:lvl1pPr algn="r">
              <a:defRPr sz="1200">
                <a:solidFill>
                  <a:schemeClr val="bg1"/>
                </a:solidFill>
                <a:latin typeface="Arial" pitchFamily="34" charset="0"/>
                <a:cs typeface="Arial" pitchFamily="34" charset="0"/>
              </a:defRPr>
            </a:lvl1pPr>
          </a:lstStyle>
          <a:p>
            <a:pPr>
              <a:buClrTx/>
              <a:buFontTx/>
              <a:buNone/>
            </a:pPr>
            <a:fld id="{70CE7A14-D1F4-4D47-BBF1-A4DE51FB439D}" type="slidenum">
              <a:rPr lang="en-US" kern="1200" smtClean="0">
                <a:solidFill>
                  <a:prstClr val="white"/>
                </a:solidFill>
                <a:ea typeface="+mn-ea"/>
              </a:rPr>
              <a:pPr>
                <a:buClrTx/>
                <a:buFontTx/>
                <a:buNone/>
              </a:pPr>
              <a:t>‹#›</a:t>
            </a:fld>
            <a:endParaRPr lang="en-US" kern="1200" dirty="0">
              <a:solidFill>
                <a:prstClr val="white"/>
              </a:solidFill>
              <a:ea typeface="+mn-ea"/>
            </a:endParaRPr>
          </a:p>
        </p:txBody>
      </p:sp>
    </p:spTree>
    <p:extLst>
      <p:ext uri="{BB962C8B-B14F-4D97-AF65-F5344CB8AC3E}">
        <p14:creationId xmlns:p14="http://schemas.microsoft.com/office/powerpoint/2010/main" val="2682479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597821"/>
            <a:ext cx="7772400" cy="1102519"/>
          </a:xfrm>
          <a:prstGeom prst="rect">
            <a:avLst/>
          </a:prstGeom>
        </p:spPr>
        <p:txBody>
          <a:bodyPr/>
          <a:lstStyle>
            <a:lvl1pPr algn="ctr">
              <a:defRPr/>
            </a:lvl1pPr>
          </a:lstStyle>
          <a:p>
            <a:r>
              <a:rPr lang="en-US"/>
              <a:t>Click to edit Master title style</a:t>
            </a:r>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6200" y="3"/>
            <a:ext cx="9220200" cy="5143499"/>
          </a:xfrm>
          <a:prstGeom prst="rect">
            <a:avLst/>
          </a:prstGeom>
        </p:spPr>
      </p:pic>
    </p:spTree>
    <p:extLst>
      <p:ext uri="{BB962C8B-B14F-4D97-AF65-F5344CB8AC3E}">
        <p14:creationId xmlns:p14="http://schemas.microsoft.com/office/powerpoint/2010/main" val="1612981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9" name="Google Shape;89;p2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0" name="Google Shape;90;p20"/>
          <p:cNvSpPr txBox="1">
            <a:spLocks noGrp="1"/>
          </p:cNvSpPr>
          <p:nvPr>
            <p:ph type="body" idx="3"/>
          </p:nvPr>
        </p:nvSpPr>
        <p:spPr>
          <a:xfrm>
            <a:off x="4645066" y="1151335"/>
            <a:ext cx="4041775"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1" name="Google Shape;91;p20"/>
          <p:cNvSpPr txBox="1">
            <a:spLocks noGrp="1"/>
          </p:cNvSpPr>
          <p:nvPr>
            <p:ph type="body" idx="4"/>
          </p:nvPr>
        </p:nvSpPr>
        <p:spPr>
          <a:xfrm>
            <a:off x="4645066" y="1631156"/>
            <a:ext cx="4041775"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2" name="Google Shape;92;p20"/>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94"/>
        <p:cNvGrpSpPr/>
        <p:nvPr/>
      </p:nvGrpSpPr>
      <p:grpSpPr>
        <a:xfrm>
          <a:off x="0" y="0"/>
          <a:ext cx="0" cy="0"/>
          <a:chOff x="0" y="0"/>
          <a:chExt cx="0" cy="0"/>
        </a:xfrm>
      </p:grpSpPr>
      <p:grpSp>
        <p:nvGrpSpPr>
          <p:cNvPr id="395" name="Google Shape;395;p90"/>
          <p:cNvGrpSpPr/>
          <p:nvPr/>
        </p:nvGrpSpPr>
        <p:grpSpPr>
          <a:xfrm>
            <a:off x="133771" y="99654"/>
            <a:ext cx="328296" cy="644998"/>
            <a:chOff x="194096" y="192052"/>
            <a:chExt cx="437728" cy="859998"/>
          </a:xfrm>
        </p:grpSpPr>
        <p:pic>
          <p:nvPicPr>
            <p:cNvPr id="396" name="Google Shape;396;p90"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397" name="Google Shape;397;p90"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398" name="Google Shape;398;p90"/>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11388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9"/>
        <p:cNvGrpSpPr/>
        <p:nvPr/>
      </p:nvGrpSpPr>
      <p:grpSpPr>
        <a:xfrm>
          <a:off x="0" y="0"/>
          <a:ext cx="0" cy="0"/>
          <a:chOff x="0" y="0"/>
          <a:chExt cx="0" cy="0"/>
        </a:xfrm>
      </p:grpSpPr>
      <p:sp>
        <p:nvSpPr>
          <p:cNvPr id="400" name="Google Shape;400;p9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9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929415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2"/>
        <p:cNvGrpSpPr/>
        <p:nvPr/>
      </p:nvGrpSpPr>
      <p:grpSpPr>
        <a:xfrm>
          <a:off x="0" y="0"/>
          <a:ext cx="0" cy="0"/>
          <a:chOff x="0" y="0"/>
          <a:chExt cx="0" cy="0"/>
        </a:xfrm>
      </p:grpSpPr>
      <p:sp>
        <p:nvSpPr>
          <p:cNvPr id="403" name="Google Shape;403;p9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92"/>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5" name="Google Shape;405;p92"/>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42032841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1"/>
        <p:cNvGrpSpPr/>
        <p:nvPr/>
      </p:nvGrpSpPr>
      <p:grpSpPr>
        <a:xfrm>
          <a:off x="0" y="0"/>
          <a:ext cx="0" cy="0"/>
          <a:chOff x="0" y="0"/>
          <a:chExt cx="0" cy="0"/>
        </a:xfrm>
      </p:grpSpPr>
      <p:sp>
        <p:nvSpPr>
          <p:cNvPr id="412" name="Google Shape;412;p94"/>
          <p:cNvSpPr txBox="1">
            <a:spLocks noGrp="1"/>
          </p:cNvSpPr>
          <p:nvPr>
            <p:ph type="ctrTitle"/>
          </p:nvPr>
        </p:nvSpPr>
        <p:spPr>
          <a:xfrm>
            <a:off x="685800" y="1597866"/>
            <a:ext cx="7772400" cy="1102519"/>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9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14" name="Google Shape;414;p94"/>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15" name="Google Shape;415;p94"/>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7170955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6"/>
        <p:cNvGrpSpPr/>
        <p:nvPr/>
      </p:nvGrpSpPr>
      <p:grpSpPr>
        <a:xfrm>
          <a:off x="0" y="0"/>
          <a:ext cx="0" cy="0"/>
          <a:chOff x="0" y="0"/>
          <a:chExt cx="0" cy="0"/>
        </a:xfrm>
      </p:grpSpPr>
      <p:sp>
        <p:nvSpPr>
          <p:cNvPr id="417" name="Google Shape;417;p95"/>
          <p:cNvSpPr txBox="1">
            <a:spLocks noGrp="1"/>
          </p:cNvSpPr>
          <p:nvPr>
            <p:ph type="title"/>
          </p:nvPr>
        </p:nvSpPr>
        <p:spPr>
          <a:xfrm>
            <a:off x="722313" y="3305200"/>
            <a:ext cx="7772400" cy="1021556"/>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rgbClr val="000066"/>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9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9" name="Google Shape;419;p95"/>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40523035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0"/>
        <p:cNvGrpSpPr/>
        <p:nvPr/>
      </p:nvGrpSpPr>
      <p:grpSpPr>
        <a:xfrm>
          <a:off x="0" y="0"/>
          <a:ext cx="0" cy="0"/>
          <a:chOff x="0" y="0"/>
          <a:chExt cx="0" cy="0"/>
        </a:xfrm>
      </p:grpSpPr>
      <p:sp>
        <p:nvSpPr>
          <p:cNvPr id="421" name="Google Shape;421;p9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96"/>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3" name="Google Shape;423;p96"/>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4" name="Google Shape;424;p96"/>
          <p:cNvSpPr txBox="1">
            <a:spLocks noGrp="1"/>
          </p:cNvSpPr>
          <p:nvPr>
            <p:ph type="ftr" idx="11"/>
          </p:nvPr>
        </p:nvSpPr>
        <p:spPr>
          <a:xfrm>
            <a:off x="3200400" y="4800624"/>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25" name="Google Shape;425;p96"/>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2551958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6"/>
        <p:cNvGrpSpPr/>
        <p:nvPr/>
      </p:nvGrpSpPr>
      <p:grpSpPr>
        <a:xfrm>
          <a:off x="0" y="0"/>
          <a:ext cx="0" cy="0"/>
          <a:chOff x="0" y="0"/>
          <a:chExt cx="0" cy="0"/>
        </a:xfrm>
      </p:grpSpPr>
      <p:sp>
        <p:nvSpPr>
          <p:cNvPr id="427" name="Google Shape;427;p9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9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29" name="Google Shape;429;p97"/>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30" name="Google Shape;430;p97"/>
          <p:cNvSpPr txBox="1">
            <a:spLocks noGrp="1"/>
          </p:cNvSpPr>
          <p:nvPr>
            <p:ph type="body" idx="3"/>
          </p:nvPr>
        </p:nvSpPr>
        <p:spPr>
          <a:xfrm>
            <a:off x="4645066" y="1151335"/>
            <a:ext cx="4041775"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1" name="Google Shape;431;p97"/>
          <p:cNvSpPr txBox="1">
            <a:spLocks noGrp="1"/>
          </p:cNvSpPr>
          <p:nvPr>
            <p:ph type="body" idx="4"/>
          </p:nvPr>
        </p:nvSpPr>
        <p:spPr>
          <a:xfrm>
            <a:off x="4645066" y="1631156"/>
            <a:ext cx="4041775"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32" name="Google Shape;432;p97"/>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33" name="Google Shape;433;p97"/>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7963897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4"/>
        <p:cNvGrpSpPr/>
        <p:nvPr/>
      </p:nvGrpSpPr>
      <p:grpSpPr>
        <a:xfrm>
          <a:off x="0" y="0"/>
          <a:ext cx="0" cy="0"/>
          <a:chOff x="0" y="0"/>
          <a:chExt cx="0" cy="0"/>
        </a:xfrm>
      </p:grpSpPr>
      <p:sp>
        <p:nvSpPr>
          <p:cNvPr id="435" name="Google Shape;435;p98"/>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2238071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36"/>
        <p:cNvGrpSpPr/>
        <p:nvPr/>
      </p:nvGrpSpPr>
      <p:grpSpPr>
        <a:xfrm>
          <a:off x="0" y="0"/>
          <a:ext cx="0" cy="0"/>
          <a:chOff x="0" y="0"/>
          <a:chExt cx="0" cy="0"/>
        </a:xfrm>
      </p:grpSpPr>
      <p:sp>
        <p:nvSpPr>
          <p:cNvPr id="437" name="Google Shape;437;p99"/>
          <p:cNvSpPr txBox="1">
            <a:spLocks noGrp="1"/>
          </p:cNvSpPr>
          <p:nvPr>
            <p:ph type="title"/>
          </p:nvPr>
        </p:nvSpPr>
        <p:spPr>
          <a:xfrm>
            <a:off x="457202" y="204788"/>
            <a:ext cx="3008313" cy="871537"/>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99"/>
          <p:cNvSpPr txBox="1">
            <a:spLocks noGrp="1"/>
          </p:cNvSpPr>
          <p:nvPr>
            <p:ph type="body" idx="1"/>
          </p:nvPr>
        </p:nvSpPr>
        <p:spPr>
          <a:xfrm>
            <a:off x="3575050" y="204797"/>
            <a:ext cx="5111750" cy="4389835"/>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39" name="Google Shape;439;p99"/>
          <p:cNvSpPr txBox="1">
            <a:spLocks noGrp="1"/>
          </p:cNvSpPr>
          <p:nvPr>
            <p:ph type="body" idx="2"/>
          </p:nvPr>
        </p:nvSpPr>
        <p:spPr>
          <a:xfrm>
            <a:off x="457202" y="1076328"/>
            <a:ext cx="3008313" cy="351829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40" name="Google Shape;440;p99"/>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41" name="Google Shape;441;p99"/>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14389710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42"/>
        <p:cNvGrpSpPr/>
        <p:nvPr/>
      </p:nvGrpSpPr>
      <p:grpSpPr>
        <a:xfrm>
          <a:off x="0" y="0"/>
          <a:ext cx="0" cy="0"/>
          <a:chOff x="0" y="0"/>
          <a:chExt cx="0" cy="0"/>
        </a:xfrm>
      </p:grpSpPr>
      <p:sp>
        <p:nvSpPr>
          <p:cNvPr id="443" name="Google Shape;443;p100"/>
          <p:cNvSpPr txBox="1">
            <a:spLocks noGrp="1"/>
          </p:cNvSpPr>
          <p:nvPr>
            <p:ph type="title"/>
          </p:nvPr>
        </p:nvSpPr>
        <p:spPr>
          <a:xfrm>
            <a:off x="1792288" y="3600473"/>
            <a:ext cx="5486400" cy="425053"/>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p10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5" name="Google Shape;445;p100"/>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46" name="Google Shape;446;p100"/>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47" name="Google Shape;447;p100"/>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85254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48"/>
        <p:cNvGrpSpPr/>
        <p:nvPr/>
      </p:nvGrpSpPr>
      <p:grpSpPr>
        <a:xfrm>
          <a:off x="0" y="0"/>
          <a:ext cx="0" cy="0"/>
          <a:chOff x="0" y="0"/>
          <a:chExt cx="0" cy="0"/>
        </a:xfrm>
      </p:grpSpPr>
      <p:sp>
        <p:nvSpPr>
          <p:cNvPr id="449" name="Google Shape;449;p10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101"/>
          <p:cNvSpPr txBox="1">
            <a:spLocks noGrp="1"/>
          </p:cNvSpPr>
          <p:nvPr>
            <p:ph type="body" idx="1"/>
          </p:nvPr>
        </p:nvSpPr>
        <p:spPr>
          <a:xfrm rot="5400000">
            <a:off x="2874768" y="-1217411"/>
            <a:ext cx="339447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1" name="Google Shape;451;p101"/>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52" name="Google Shape;452;p10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5077622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53"/>
        <p:cNvGrpSpPr/>
        <p:nvPr/>
      </p:nvGrpSpPr>
      <p:grpSpPr>
        <a:xfrm>
          <a:off x="0" y="0"/>
          <a:ext cx="0" cy="0"/>
          <a:chOff x="0" y="0"/>
          <a:chExt cx="0" cy="0"/>
        </a:xfrm>
      </p:grpSpPr>
      <p:sp>
        <p:nvSpPr>
          <p:cNvPr id="454" name="Google Shape;454;p102"/>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10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6" name="Google Shape;456;p102"/>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solidFill>
                <a:srgbClr val="000000"/>
              </a:solidFill>
            </a:endParaRPr>
          </a:p>
        </p:txBody>
      </p:sp>
      <p:sp>
        <p:nvSpPr>
          <p:cNvPr id="457" name="Google Shape;457;p102"/>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9677013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58"/>
        <p:cNvGrpSpPr/>
        <p:nvPr/>
      </p:nvGrpSpPr>
      <p:grpSpPr>
        <a:xfrm>
          <a:off x="0" y="0"/>
          <a:ext cx="0" cy="0"/>
          <a:chOff x="0" y="0"/>
          <a:chExt cx="0" cy="0"/>
        </a:xfrm>
      </p:grpSpPr>
      <p:sp>
        <p:nvSpPr>
          <p:cNvPr id="459" name="Google Shape;459;p103"/>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0" name="Google Shape;460;p103"/>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5767224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p:cNvGrpSpPr/>
          <p:nvPr userDrawn="1"/>
        </p:nvGrpSpPr>
        <p:grpSpPr>
          <a:xfrm>
            <a:off x="133771" y="99654"/>
            <a:ext cx="437728" cy="644999"/>
            <a:chOff x="194096" y="192052"/>
            <a:chExt cx="437728" cy="859998"/>
          </a:xfrm>
        </p:grpSpPr>
        <p:pic>
          <p:nvPicPr>
            <p:cNvPr id="3" name="Picture 2" descr="nbc-logo"/>
            <p:cNvPicPr>
              <a:picLocks noChangeAspect="1" noChangeArrowheads="1"/>
            </p:cNvPicPr>
            <p:nvPr/>
          </p:nvPicPr>
          <p:blipFill>
            <a:blip r:embed="rId2" cstate="print"/>
            <a:srcRect/>
            <a:stretch>
              <a:fillRect/>
            </a:stretch>
          </p:blipFill>
          <p:spPr bwMode="gray">
            <a:xfrm>
              <a:off x="194096" y="192052"/>
              <a:ext cx="437728" cy="437729"/>
            </a:xfrm>
            <a:prstGeom prst="rect">
              <a:avLst/>
            </a:prstGeom>
            <a:noFill/>
          </p:spPr>
        </p:pic>
        <p:pic>
          <p:nvPicPr>
            <p:cNvPr id="4" name="Picture 2" descr="Image result for ws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54" y="653039"/>
              <a:ext cx="399011" cy="3990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5"/>
          <p:cNvSpPr>
            <a:spLocks noGrp="1"/>
          </p:cNvSpPr>
          <p:nvPr>
            <p:ph type="body" sz="quarter" idx="10" hasCustomPrompt="1"/>
          </p:nvPr>
        </p:nvSpPr>
        <p:spPr>
          <a:xfrm>
            <a:off x="552295" y="88389"/>
            <a:ext cx="8039410" cy="523220"/>
          </a:xfrm>
          <a:prstGeom prst="rect">
            <a:avLst/>
          </a:prstGeom>
        </p:spPr>
        <p:txBody>
          <a:bodyPr lIns="0" rIns="0" bIns="45720">
            <a:spAutoFit/>
          </a:bodyPr>
          <a:lstStyle>
            <a:lvl1pPr marL="0" indent="0" algn="ctr">
              <a:buNone/>
              <a:defRPr sz="2800" b="1"/>
            </a:lvl1pPr>
          </a:lstStyle>
          <a:p>
            <a:pPr lvl="0"/>
            <a:r>
              <a:rPr lang="en-US" dirty="0"/>
              <a:t>Title</a:t>
            </a:r>
          </a:p>
        </p:txBody>
      </p:sp>
    </p:spTree>
    <p:extLst>
      <p:ext uri="{BB962C8B-B14F-4D97-AF65-F5344CB8AC3E}">
        <p14:creationId xmlns:p14="http://schemas.microsoft.com/office/powerpoint/2010/main" val="1196895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1946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030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6160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7219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8926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24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457218" y="204798"/>
            <a:ext cx="3008313" cy="871537"/>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01" name="Google Shape;101;p22"/>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02" name="Google Shape;102;p22"/>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22"/>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2"/>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453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85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2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pPr>
              <a:buClrTx/>
              <a:buFontTx/>
              <a:buNone/>
            </a:pPr>
            <a:fld id="{4B05E09A-53CF-4A85-89D5-57E32068FB99}" type="datetime1">
              <a:rPr lang="en-US" sz="1800" kern="1200">
                <a:solidFill>
                  <a:prstClr val="black">
                    <a:tint val="75000"/>
                  </a:prstClr>
                </a:solidFill>
                <a:latin typeface="Calibri"/>
                <a:ea typeface="+mn-ea"/>
              </a:rPr>
              <a:pPr>
                <a:buClrTx/>
                <a:buFontTx/>
                <a:buNone/>
              </a:pPr>
              <a:t>4/6/2019</a:t>
            </a:fld>
            <a:endParaRPr lang="en-US" sz="1800" kern="1200" dirty="0">
              <a:solidFill>
                <a:prstClr val="black">
                  <a:tint val="75000"/>
                </a:prstClr>
              </a:solidFill>
              <a:latin typeface="Calibri"/>
              <a:ea typeface="+mn-ea"/>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a:buClrTx/>
              <a:buFontTx/>
              <a:buNone/>
            </a:pPr>
            <a:endParaRPr lang="en-US" sz="1800" kern="1200" dirty="0">
              <a:solidFill>
                <a:prstClr val="black">
                  <a:tint val="75000"/>
                </a:prstClr>
              </a:solidFill>
              <a:latin typeface="Calibri"/>
              <a:ea typeface="+mn-ea"/>
            </a:endParaRPr>
          </a:p>
        </p:txBody>
      </p:sp>
      <p:sp>
        <p:nvSpPr>
          <p:cNvPr id="6" name="Slide Number Placeholder 5"/>
          <p:cNvSpPr>
            <a:spLocks noGrp="1"/>
          </p:cNvSpPr>
          <p:nvPr>
            <p:ph type="sldNum" sz="quarter" idx="12"/>
          </p:nvPr>
        </p:nvSpPr>
        <p:spPr>
          <a:xfrm>
            <a:off x="6858000" y="4812507"/>
            <a:ext cx="2133600" cy="273844"/>
          </a:xfrm>
          <a:prstGeom prst="rect">
            <a:avLst/>
          </a:prstGeom>
        </p:spPr>
        <p:txBody>
          <a:bodyPr/>
          <a:lstStyle/>
          <a:p>
            <a:pPr>
              <a:buClrTx/>
              <a:buFontTx/>
              <a:buNone/>
            </a:pPr>
            <a:fld id="{2F75F62C-D706-4983-B565-4ECD8D2CD8A3}" type="slidenum">
              <a:rPr lang="en-US" sz="1800" kern="1200">
                <a:solidFill>
                  <a:prstClr val="black">
                    <a:tint val="75000"/>
                  </a:prstClr>
                </a:solidFill>
                <a:latin typeface="Calibri"/>
                <a:ea typeface="+mn-ea"/>
              </a:rPr>
              <a:pPr>
                <a:buClrTx/>
                <a:buFontTx/>
                <a:buNone/>
              </a:pPr>
              <a:t>‹#›</a:t>
            </a:fld>
            <a:endParaRPr lang="en-US" sz="1800" kern="1200" dirty="0">
              <a:solidFill>
                <a:prstClr val="black">
                  <a:tint val="75000"/>
                </a:prstClr>
              </a:solidFill>
              <a:latin typeface="Calibri"/>
              <a:ea typeface="+mn-ea"/>
            </a:endParaRPr>
          </a:p>
        </p:txBody>
      </p:sp>
      <p:sp>
        <p:nvSpPr>
          <p:cNvPr id="7" name="Rectangle 6"/>
          <p:cNvSpPr/>
          <p:nvPr userDrawn="1"/>
        </p:nvSpPr>
        <p:spPr>
          <a:xfrm>
            <a:off x="76200" y="57150"/>
            <a:ext cx="8991600" cy="502920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ounded Rectangle 7"/>
          <p:cNvSpPr/>
          <p:nvPr userDrawn="1"/>
        </p:nvSpPr>
        <p:spPr>
          <a:xfrm>
            <a:off x="152400" y="1343025"/>
            <a:ext cx="8839200" cy="245745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20138234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258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75"/>
            <a:ext cx="2133600" cy="273844"/>
          </a:xfrm>
          <a:prstGeom prst="rect">
            <a:avLst/>
          </a:prstGeom>
        </p:spPr>
        <p:txBody>
          <a:bodyPr/>
          <a:lstStyle/>
          <a:p>
            <a:pPr>
              <a:buClrTx/>
              <a:buFontTx/>
              <a:buNone/>
            </a:pPr>
            <a:endParaRPr lang="en-US" sz="1800" kern="1200" dirty="0">
              <a:latin typeface="Calibri"/>
              <a:ea typeface="+mn-ea"/>
            </a:endParaRPr>
          </a:p>
        </p:txBody>
      </p:sp>
      <p:sp>
        <p:nvSpPr>
          <p:cNvPr id="5" name="Footer Placeholder 4"/>
          <p:cNvSpPr>
            <a:spLocks noGrp="1"/>
          </p:cNvSpPr>
          <p:nvPr>
            <p:ph type="ftr" sz="quarter" idx="11"/>
          </p:nvPr>
        </p:nvSpPr>
        <p:spPr>
          <a:xfrm>
            <a:off x="3124200" y="4767275"/>
            <a:ext cx="2895600" cy="273844"/>
          </a:xfrm>
          <a:prstGeom prst="rect">
            <a:avLst/>
          </a:prstGeom>
        </p:spPr>
        <p:txBody>
          <a:bodyPr/>
          <a:lstStyle/>
          <a:p>
            <a:pPr>
              <a:buClrTx/>
              <a:buFontTx/>
              <a:buNone/>
            </a:pPr>
            <a:endParaRPr lang="en-US" sz="1800" kern="1200" dirty="0">
              <a:latin typeface="Calibri"/>
              <a:ea typeface="+mn-ea"/>
            </a:endParaRPr>
          </a:p>
        </p:txBody>
      </p:sp>
      <p:sp>
        <p:nvSpPr>
          <p:cNvPr id="6" name="Slide Number Placeholder 5"/>
          <p:cNvSpPr>
            <a:spLocks noGrp="1"/>
          </p:cNvSpPr>
          <p:nvPr>
            <p:ph type="sldNum" sz="quarter" idx="12"/>
          </p:nvPr>
        </p:nvSpPr>
        <p:spPr/>
        <p:txBody>
          <a:bodyPr/>
          <a:lstStyle/>
          <a:p>
            <a:pPr>
              <a:buClrTx/>
              <a:buFontTx/>
              <a:buNone/>
            </a:pPr>
            <a:fld id="{5CCC494E-1650-4889-838F-0A11B974C64B}" type="slidenum">
              <a:rPr lang="en-US" sz="1800" kern="1200" smtClean="0">
                <a:solidFill>
                  <a:srgbClr val="FFFFFF"/>
                </a:solidFill>
                <a:latin typeface="Calibri"/>
                <a:ea typeface="+mn-ea"/>
              </a:rPr>
              <a:pPr>
                <a:buClrTx/>
                <a:buFontTx/>
                <a:buNone/>
              </a:pPr>
              <a:t>‹#›</a:t>
            </a:fld>
            <a:endParaRPr lang="en-US" sz="1800" kern="1200" dirty="0">
              <a:solidFill>
                <a:srgbClr val="FFFFFF"/>
              </a:solidFill>
              <a:latin typeface="Calibri"/>
              <a:ea typeface="+mn-ea"/>
            </a:endParaRPr>
          </a:p>
        </p:txBody>
      </p:sp>
    </p:spTree>
    <p:extLst>
      <p:ext uri="{BB962C8B-B14F-4D97-AF65-F5344CB8AC3E}">
        <p14:creationId xmlns:p14="http://schemas.microsoft.com/office/powerpoint/2010/main" val="39098793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pPr>
              <a:buClrTx/>
              <a:buFontTx/>
              <a:buNone/>
            </a:pPr>
            <a:fld id="{5CCC494E-1650-4889-838F-0A11B974C64B}" type="slidenum">
              <a:rPr lang="en-US" sz="1800" kern="1200" smtClean="0">
                <a:solidFill>
                  <a:srgbClr val="FFFFFF"/>
                </a:solidFill>
                <a:latin typeface="Calibri"/>
                <a:ea typeface="+mn-ea"/>
              </a:rPr>
              <a:pPr>
                <a:buClrTx/>
                <a:buFontTx/>
                <a:buNone/>
              </a:pPr>
              <a:t>‹#›</a:t>
            </a:fld>
            <a:endParaRPr lang="en-US" sz="1800" kern="1200" dirty="0">
              <a:solidFill>
                <a:srgbClr val="FFFFFF"/>
              </a:solidFill>
              <a:latin typeface="Calibri"/>
              <a:ea typeface="+mn-ea"/>
            </a:endParaRPr>
          </a:p>
        </p:txBody>
      </p:sp>
    </p:spTree>
    <p:extLst>
      <p:ext uri="{BB962C8B-B14F-4D97-AF65-F5344CB8AC3E}">
        <p14:creationId xmlns:p14="http://schemas.microsoft.com/office/powerpoint/2010/main" val="30576908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1"/>
        <p:cNvGrpSpPr/>
        <p:nvPr/>
      </p:nvGrpSpPr>
      <p:grpSpPr>
        <a:xfrm>
          <a:off x="0" y="0"/>
          <a:ext cx="0" cy="0"/>
          <a:chOff x="0" y="0"/>
          <a:chExt cx="0" cy="0"/>
        </a:xfrm>
      </p:grpSpPr>
      <p:sp>
        <p:nvSpPr>
          <p:cNvPr id="622" name="Google Shape;622;p15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159"/>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4" name="Google Shape;624;p159"/>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8858897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5"/>
        <p:cNvGrpSpPr/>
        <p:nvPr/>
      </p:nvGrpSpPr>
      <p:grpSpPr>
        <a:xfrm>
          <a:off x="0" y="0"/>
          <a:ext cx="0" cy="0"/>
          <a:chOff x="0" y="0"/>
          <a:chExt cx="0" cy="0"/>
        </a:xfrm>
      </p:grpSpPr>
      <p:sp>
        <p:nvSpPr>
          <p:cNvPr id="626" name="Google Shape;626;p1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rgbClr val="000066"/>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7" name="Google Shape;627;p1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dk1"/>
              </a:buClr>
              <a:buSzPts val="1400"/>
              <a:buChar char="■"/>
              <a:defRPr/>
            </a:lvl3pPr>
            <a:lvl4pPr marL="1828800" lvl="3" indent="-317500" algn="l">
              <a:lnSpc>
                <a:spcPct val="115000"/>
              </a:lnSpc>
              <a:spcBef>
                <a:spcPts val="1600"/>
              </a:spcBef>
              <a:spcAft>
                <a:spcPts val="0"/>
              </a:spcAft>
              <a:buClr>
                <a:schemeClr val="dk1"/>
              </a:buClr>
              <a:buSzPts val="1400"/>
              <a:buChar char="●"/>
              <a:defRPr/>
            </a:lvl4pPr>
            <a:lvl5pPr marL="2286000" lvl="4" indent="-317500" algn="l">
              <a:lnSpc>
                <a:spcPct val="115000"/>
              </a:lnSpc>
              <a:spcBef>
                <a:spcPts val="1600"/>
              </a:spcBef>
              <a:spcAft>
                <a:spcPts val="0"/>
              </a:spcAft>
              <a:buClr>
                <a:schemeClr val="dk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628" name="Google Shape;628;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a:solidFill>
                  <a:srgbClr val="000000"/>
                </a:solidFill>
              </a:rPr>
              <a:pPr/>
              <a:t>‹#›</a:t>
            </a:fld>
            <a:endParaRPr>
              <a:solidFill>
                <a:srgbClr val="000000"/>
              </a:solidFill>
            </a:endParaRPr>
          </a:p>
        </p:txBody>
      </p:sp>
    </p:spTree>
    <p:extLst>
      <p:ext uri="{BB962C8B-B14F-4D97-AF65-F5344CB8AC3E}">
        <p14:creationId xmlns:p14="http://schemas.microsoft.com/office/powerpoint/2010/main" val="16074263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29"/>
        <p:cNvGrpSpPr/>
        <p:nvPr/>
      </p:nvGrpSpPr>
      <p:grpSpPr>
        <a:xfrm>
          <a:off x="0" y="0"/>
          <a:ext cx="0" cy="0"/>
          <a:chOff x="0" y="0"/>
          <a:chExt cx="0" cy="0"/>
        </a:xfrm>
      </p:grpSpPr>
      <p:grpSp>
        <p:nvGrpSpPr>
          <p:cNvPr id="630" name="Google Shape;630;p161"/>
          <p:cNvGrpSpPr/>
          <p:nvPr/>
        </p:nvGrpSpPr>
        <p:grpSpPr>
          <a:xfrm>
            <a:off x="133771" y="99654"/>
            <a:ext cx="328296" cy="644998"/>
            <a:chOff x="194096" y="192052"/>
            <a:chExt cx="437728" cy="859998"/>
          </a:xfrm>
        </p:grpSpPr>
        <p:pic>
          <p:nvPicPr>
            <p:cNvPr id="631" name="Google Shape;631;p161"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32" name="Google Shape;632;p161"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33" name="Google Shape;633;p161"/>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1360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1792288" y="3600506"/>
            <a:ext cx="5486400" cy="425053"/>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3"/>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09" name="Google Shape;109;p23"/>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3"/>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3"/>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34"/>
        <p:cNvGrpSpPr/>
        <p:nvPr/>
      </p:nvGrpSpPr>
      <p:grpSpPr>
        <a:xfrm>
          <a:off x="0" y="0"/>
          <a:ext cx="0" cy="0"/>
          <a:chOff x="0" y="0"/>
          <a:chExt cx="0" cy="0"/>
        </a:xfrm>
      </p:grpSpPr>
      <p:grpSp>
        <p:nvGrpSpPr>
          <p:cNvPr id="635" name="Google Shape;635;p162"/>
          <p:cNvGrpSpPr/>
          <p:nvPr/>
        </p:nvGrpSpPr>
        <p:grpSpPr>
          <a:xfrm>
            <a:off x="133771" y="99654"/>
            <a:ext cx="328296" cy="644998"/>
            <a:chOff x="194096" y="192052"/>
            <a:chExt cx="437728" cy="859998"/>
          </a:xfrm>
        </p:grpSpPr>
        <p:pic>
          <p:nvPicPr>
            <p:cNvPr id="636" name="Google Shape;636;p162"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37" name="Google Shape;637;p162"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38" name="Google Shape;638;p162"/>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362265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44"/>
        <p:cNvGrpSpPr/>
        <p:nvPr/>
      </p:nvGrpSpPr>
      <p:grpSpPr>
        <a:xfrm>
          <a:off x="0" y="0"/>
          <a:ext cx="0" cy="0"/>
          <a:chOff x="0" y="0"/>
          <a:chExt cx="0" cy="0"/>
        </a:xfrm>
      </p:grpSpPr>
      <p:grpSp>
        <p:nvGrpSpPr>
          <p:cNvPr id="645" name="Google Shape;645;p164"/>
          <p:cNvGrpSpPr/>
          <p:nvPr/>
        </p:nvGrpSpPr>
        <p:grpSpPr>
          <a:xfrm>
            <a:off x="133771" y="99654"/>
            <a:ext cx="328296" cy="644998"/>
            <a:chOff x="194096" y="192052"/>
            <a:chExt cx="437728" cy="859998"/>
          </a:xfrm>
        </p:grpSpPr>
        <p:pic>
          <p:nvPicPr>
            <p:cNvPr id="646" name="Google Shape;646;p164"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47" name="Google Shape;647;p164"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48" name="Google Shape;648;p164"/>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50904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49"/>
        <p:cNvGrpSpPr/>
        <p:nvPr/>
      </p:nvGrpSpPr>
      <p:grpSpPr>
        <a:xfrm>
          <a:off x="0" y="0"/>
          <a:ext cx="0" cy="0"/>
          <a:chOff x="0" y="0"/>
          <a:chExt cx="0" cy="0"/>
        </a:xfrm>
      </p:grpSpPr>
      <p:grpSp>
        <p:nvGrpSpPr>
          <p:cNvPr id="650" name="Google Shape;650;p165"/>
          <p:cNvGrpSpPr/>
          <p:nvPr/>
        </p:nvGrpSpPr>
        <p:grpSpPr>
          <a:xfrm>
            <a:off x="133771" y="99664"/>
            <a:ext cx="437728" cy="644999"/>
            <a:chOff x="194096" y="192052"/>
            <a:chExt cx="437728" cy="859998"/>
          </a:xfrm>
        </p:grpSpPr>
        <p:pic>
          <p:nvPicPr>
            <p:cNvPr id="651" name="Google Shape;651;p165"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52" name="Google Shape;652;p165"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53" name="Google Shape;653;p165"/>
          <p:cNvSpPr txBox="1">
            <a:spLocks noGrp="1"/>
          </p:cNvSpPr>
          <p:nvPr>
            <p:ph type="body" idx="1"/>
          </p:nvPr>
        </p:nvSpPr>
        <p:spPr>
          <a:xfrm>
            <a:off x="552295" y="88389"/>
            <a:ext cx="8039410" cy="523220"/>
          </a:xfrm>
          <a:prstGeom prst="rect">
            <a:avLst/>
          </a:prstGeom>
          <a:noFill/>
          <a:ln>
            <a:noFill/>
          </a:ln>
        </p:spPr>
        <p:txBody>
          <a:bodyPr spcFirstLastPara="1" wrap="square" lIns="0" tIns="45700" rIns="0" bIns="45700" anchor="t" anchorCtr="0"/>
          <a:lstStyle>
            <a:lvl1pPr marL="457200" lvl="0" indent="-228600" algn="ctr">
              <a:spcBef>
                <a:spcPts val="560"/>
              </a:spcBef>
              <a:spcAft>
                <a:spcPts val="0"/>
              </a:spcAft>
              <a:buClr>
                <a:schemeClr val="dk1"/>
              </a:buClr>
              <a:buSzPts val="2800"/>
              <a:buNone/>
              <a:defRPr sz="2800" b="1"/>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58790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4"/>
        <p:cNvGrpSpPr/>
        <p:nvPr/>
      </p:nvGrpSpPr>
      <p:grpSpPr>
        <a:xfrm>
          <a:off x="0" y="0"/>
          <a:ext cx="0" cy="0"/>
          <a:chOff x="0" y="0"/>
          <a:chExt cx="0" cy="0"/>
        </a:xfrm>
      </p:grpSpPr>
      <p:sp>
        <p:nvSpPr>
          <p:cNvPr id="655" name="Google Shape;655;p166"/>
          <p:cNvSpPr txBox="1">
            <a:spLocks noGrp="1"/>
          </p:cNvSpPr>
          <p:nvPr>
            <p:ph type="ctrTitle"/>
          </p:nvPr>
        </p:nvSpPr>
        <p:spPr>
          <a:xfrm>
            <a:off x="685800" y="1597882"/>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16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57" name="Google Shape;657;p166"/>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8" name="Google Shape;658;p166"/>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9" name="Google Shape;659;p166"/>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45650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0"/>
        <p:cNvGrpSpPr/>
        <p:nvPr/>
      </p:nvGrpSpPr>
      <p:grpSpPr>
        <a:xfrm>
          <a:off x="0" y="0"/>
          <a:ext cx="0" cy="0"/>
          <a:chOff x="0" y="0"/>
          <a:chExt cx="0" cy="0"/>
        </a:xfrm>
      </p:grpSpPr>
      <p:sp>
        <p:nvSpPr>
          <p:cNvPr id="661" name="Google Shape;661;p167"/>
          <p:cNvSpPr txBox="1">
            <a:spLocks noGrp="1"/>
          </p:cNvSpPr>
          <p:nvPr>
            <p:ph type="title"/>
          </p:nvPr>
        </p:nvSpPr>
        <p:spPr>
          <a:xfrm>
            <a:off x="722313" y="3305188"/>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000066"/>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6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63" name="Google Shape;663;p167"/>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4" name="Google Shape;664;p167"/>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848003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5"/>
        <p:cNvGrpSpPr/>
        <p:nvPr/>
      </p:nvGrpSpPr>
      <p:grpSpPr>
        <a:xfrm>
          <a:off x="0" y="0"/>
          <a:ext cx="0" cy="0"/>
          <a:chOff x="0" y="0"/>
          <a:chExt cx="0" cy="0"/>
        </a:xfrm>
      </p:grpSpPr>
      <p:sp>
        <p:nvSpPr>
          <p:cNvPr id="666" name="Google Shape;666;p16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7" name="Google Shape;667;p168"/>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68" name="Google Shape;668;p168"/>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69" name="Google Shape;669;p168"/>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0" name="Google Shape;670;p168"/>
          <p:cNvSpPr txBox="1">
            <a:spLocks noGrp="1"/>
          </p:cNvSpPr>
          <p:nvPr>
            <p:ph type="ftr" idx="11"/>
          </p:nvPr>
        </p:nvSpPr>
        <p:spPr>
          <a:xfrm>
            <a:off x="3200400" y="4800612"/>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1" name="Google Shape;671;p16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099891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72"/>
        <p:cNvGrpSpPr/>
        <p:nvPr/>
      </p:nvGrpSpPr>
      <p:grpSpPr>
        <a:xfrm>
          <a:off x="0" y="0"/>
          <a:ext cx="0" cy="0"/>
          <a:chOff x="0" y="0"/>
          <a:chExt cx="0" cy="0"/>
        </a:xfrm>
      </p:grpSpPr>
      <p:sp>
        <p:nvSpPr>
          <p:cNvPr id="673" name="Google Shape;673;p16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16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5" name="Google Shape;675;p16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6" name="Google Shape;676;p169"/>
          <p:cNvSpPr txBox="1">
            <a:spLocks noGrp="1"/>
          </p:cNvSpPr>
          <p:nvPr>
            <p:ph type="body" idx="3"/>
          </p:nvPr>
        </p:nvSpPr>
        <p:spPr>
          <a:xfrm>
            <a:off x="4645033"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7" name="Google Shape;677;p169"/>
          <p:cNvSpPr txBox="1">
            <a:spLocks noGrp="1"/>
          </p:cNvSpPr>
          <p:nvPr>
            <p:ph type="body" idx="4"/>
          </p:nvPr>
        </p:nvSpPr>
        <p:spPr>
          <a:xfrm>
            <a:off x="4645033"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8" name="Google Shape;678;p169"/>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9" name="Google Shape;679;p169"/>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0" name="Google Shape;680;p169"/>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26763996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1"/>
        <p:cNvGrpSpPr/>
        <p:nvPr/>
      </p:nvGrpSpPr>
      <p:grpSpPr>
        <a:xfrm>
          <a:off x="0" y="0"/>
          <a:ext cx="0" cy="0"/>
          <a:chOff x="0" y="0"/>
          <a:chExt cx="0" cy="0"/>
        </a:xfrm>
      </p:grpSpPr>
      <p:sp>
        <p:nvSpPr>
          <p:cNvPr id="682" name="Google Shape;682;p17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3" name="Google Shape;683;p170"/>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3826627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4"/>
        <p:cNvGrpSpPr/>
        <p:nvPr/>
      </p:nvGrpSpPr>
      <p:grpSpPr>
        <a:xfrm>
          <a:off x="0" y="0"/>
          <a:ext cx="0" cy="0"/>
          <a:chOff x="0" y="0"/>
          <a:chExt cx="0" cy="0"/>
        </a:xfrm>
      </p:grpSpPr>
      <p:sp>
        <p:nvSpPr>
          <p:cNvPr id="685" name="Google Shape;685;p171"/>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6" name="Google Shape;686;p171"/>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9922970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7"/>
        <p:cNvGrpSpPr/>
        <p:nvPr/>
      </p:nvGrpSpPr>
      <p:grpSpPr>
        <a:xfrm>
          <a:off x="0" y="0"/>
          <a:ext cx="0" cy="0"/>
          <a:chOff x="0" y="0"/>
          <a:chExt cx="0" cy="0"/>
        </a:xfrm>
      </p:grpSpPr>
      <p:sp>
        <p:nvSpPr>
          <p:cNvPr id="688" name="Google Shape;688;p172"/>
          <p:cNvSpPr txBox="1">
            <a:spLocks noGrp="1"/>
          </p:cNvSpPr>
          <p:nvPr>
            <p:ph type="title"/>
          </p:nvPr>
        </p:nvSpPr>
        <p:spPr>
          <a:xfrm>
            <a:off x="457218"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0000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p172"/>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0" name="Google Shape;690;p172"/>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1" name="Google Shape;691;p172"/>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2" name="Google Shape;692;p172"/>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3" name="Google Shape;693;p172"/>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107957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4"/>
          <p:cNvSpPr txBox="1">
            <a:spLocks noGrp="1"/>
          </p:cNvSpPr>
          <p:nvPr>
            <p:ph type="body" idx="1"/>
          </p:nvPr>
        </p:nvSpPr>
        <p:spPr>
          <a:xfrm rot="5400000">
            <a:off x="2874777" y="-1217409"/>
            <a:ext cx="339447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p24"/>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4"/>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4"/>
        <p:cNvGrpSpPr/>
        <p:nvPr/>
      </p:nvGrpSpPr>
      <p:grpSpPr>
        <a:xfrm>
          <a:off x="0" y="0"/>
          <a:ext cx="0" cy="0"/>
          <a:chOff x="0" y="0"/>
          <a:chExt cx="0" cy="0"/>
        </a:xfrm>
      </p:grpSpPr>
      <p:sp>
        <p:nvSpPr>
          <p:cNvPr id="695" name="Google Shape;695;p173"/>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0000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6" name="Google Shape;696;p17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7" name="Google Shape;697;p173"/>
          <p:cNvSpPr txBox="1">
            <a:spLocks noGrp="1"/>
          </p:cNvSpPr>
          <p:nvPr>
            <p:ph type="body" idx="1"/>
          </p:nvPr>
        </p:nvSpPr>
        <p:spPr>
          <a:xfrm>
            <a:off x="1792288" y="4025554"/>
            <a:ext cx="5486400" cy="60364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8" name="Google Shape;698;p173"/>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9" name="Google Shape;699;p173"/>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0" name="Google Shape;700;p173"/>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8982515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1"/>
        <p:cNvGrpSpPr/>
        <p:nvPr/>
      </p:nvGrpSpPr>
      <p:grpSpPr>
        <a:xfrm>
          <a:off x="0" y="0"/>
          <a:ext cx="0" cy="0"/>
          <a:chOff x="0" y="0"/>
          <a:chExt cx="0" cy="0"/>
        </a:xfrm>
      </p:grpSpPr>
      <p:sp>
        <p:nvSpPr>
          <p:cNvPr id="702" name="Google Shape;702;p17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3" name="Google Shape;703;p174"/>
          <p:cNvSpPr txBox="1">
            <a:spLocks noGrp="1"/>
          </p:cNvSpPr>
          <p:nvPr>
            <p:ph type="body" idx="1"/>
          </p:nvPr>
        </p:nvSpPr>
        <p:spPr>
          <a:xfrm rot="5400000">
            <a:off x="2874777" y="-1217410"/>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4" name="Google Shape;704;p174"/>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5" name="Google Shape;705;p174"/>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6" name="Google Shape;706;p174"/>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6028234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07"/>
        <p:cNvGrpSpPr/>
        <p:nvPr/>
      </p:nvGrpSpPr>
      <p:grpSpPr>
        <a:xfrm>
          <a:off x="0" y="0"/>
          <a:ext cx="0" cy="0"/>
          <a:chOff x="0" y="0"/>
          <a:chExt cx="0" cy="0"/>
        </a:xfrm>
      </p:grpSpPr>
      <p:sp>
        <p:nvSpPr>
          <p:cNvPr id="708" name="Google Shape;708;p175"/>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9" name="Google Shape;709;p175"/>
          <p:cNvSpPr txBox="1">
            <a:spLocks noGrp="1"/>
          </p:cNvSpPr>
          <p:nvPr>
            <p:ph type="body" idx="1"/>
          </p:nvPr>
        </p:nvSpPr>
        <p:spPr>
          <a:xfrm rot="5400000">
            <a:off x="1272786"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0" name="Google Shape;710;p175"/>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1" name="Google Shape;711;p175"/>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2" name="Google Shape;712;p175"/>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49060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rot="5400000">
            <a:off x="5463800" y="1371603"/>
            <a:ext cx="4388644"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rot="5400000">
            <a:off x="1272786" y="-609597"/>
            <a:ext cx="4388644"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1" name="Google Shape;121;p25"/>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25"/>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5"/>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478"/>
        <p:cNvGrpSpPr/>
        <p:nvPr/>
      </p:nvGrpSpPr>
      <p:grpSpPr>
        <a:xfrm>
          <a:off x="0" y="0"/>
          <a:ext cx="0" cy="0"/>
          <a:chOff x="0" y="0"/>
          <a:chExt cx="0" cy="0"/>
        </a:xfrm>
      </p:grpSpPr>
      <p:grpSp>
        <p:nvGrpSpPr>
          <p:cNvPr id="479" name="Google Shape;479;p115"/>
          <p:cNvGrpSpPr/>
          <p:nvPr/>
        </p:nvGrpSpPr>
        <p:grpSpPr>
          <a:xfrm>
            <a:off x="133771" y="99664"/>
            <a:ext cx="437728" cy="644999"/>
            <a:chOff x="194096" y="192052"/>
            <a:chExt cx="437728" cy="859998"/>
          </a:xfrm>
        </p:grpSpPr>
        <p:pic>
          <p:nvPicPr>
            <p:cNvPr id="480" name="Google Shape;480;p115"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481" name="Google Shape;481;p115"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482" name="Google Shape;482;p115"/>
          <p:cNvSpPr txBox="1">
            <a:spLocks noGrp="1"/>
          </p:cNvSpPr>
          <p:nvPr>
            <p:ph type="body" idx="1"/>
          </p:nvPr>
        </p:nvSpPr>
        <p:spPr>
          <a:xfrm>
            <a:off x="552295" y="88389"/>
            <a:ext cx="8039410" cy="523220"/>
          </a:xfrm>
          <a:prstGeom prst="rect">
            <a:avLst/>
          </a:prstGeom>
          <a:noFill/>
          <a:ln>
            <a:noFill/>
          </a:ln>
        </p:spPr>
        <p:txBody>
          <a:bodyPr spcFirstLastPara="1" wrap="square" lIns="0" tIns="45700" rIns="0" bIns="45700" anchor="t" anchorCtr="0"/>
          <a:lstStyle>
            <a:lvl1pPr marL="457200" marR="0" lvl="0" indent="-228600" algn="ctr" rtl="0">
              <a:spcBef>
                <a:spcPts val="560"/>
              </a:spcBef>
              <a:spcAft>
                <a:spcPts val="0"/>
              </a:spcAft>
              <a:buClr>
                <a:schemeClr val="dk1"/>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36572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0"/>
        <p:cNvGrpSpPr/>
        <p:nvPr/>
      </p:nvGrpSpPr>
      <p:grpSpPr>
        <a:xfrm>
          <a:off x="0" y="0"/>
          <a:ext cx="0" cy="0"/>
          <a:chOff x="0" y="0"/>
          <a:chExt cx="0" cy="0"/>
        </a:xfrm>
      </p:grpSpPr>
      <p:sp>
        <p:nvSpPr>
          <p:cNvPr id="311" name="Google Shape;311;p7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75"/>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3" name="Google Shape;313;p75"/>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3"/>
        <p:cNvGrpSpPr/>
        <p:nvPr/>
      </p:nvGrpSpPr>
      <p:grpSpPr>
        <a:xfrm>
          <a:off x="0" y="0"/>
          <a:ext cx="0" cy="0"/>
          <a:chOff x="0" y="0"/>
          <a:chExt cx="0" cy="0"/>
        </a:xfrm>
      </p:grpSpPr>
      <p:sp>
        <p:nvSpPr>
          <p:cNvPr id="324" name="Google Shape;324;p78"/>
          <p:cNvSpPr txBox="1">
            <a:spLocks noGrp="1"/>
          </p:cNvSpPr>
          <p:nvPr>
            <p:ph type="title"/>
          </p:nvPr>
        </p:nvSpPr>
        <p:spPr>
          <a:xfrm>
            <a:off x="722313" y="3305188"/>
            <a:ext cx="7772400" cy="1021556"/>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rgbClr val="000066"/>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7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6" name="Google Shape;326;p78"/>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7" name="Google Shape;327;p7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8"/>
        <p:cNvGrpSpPr/>
        <p:nvPr/>
      </p:nvGrpSpPr>
      <p:grpSpPr>
        <a:xfrm>
          <a:off x="0" y="0"/>
          <a:ext cx="0" cy="0"/>
          <a:chOff x="0" y="0"/>
          <a:chExt cx="0" cy="0"/>
        </a:xfrm>
      </p:grpSpPr>
      <p:sp>
        <p:nvSpPr>
          <p:cNvPr id="329" name="Google Shape;329;p7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79"/>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1" name="Google Shape;331;p79"/>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2" name="Google Shape;332;p79"/>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3" name="Google Shape;333;p79"/>
          <p:cNvSpPr txBox="1">
            <a:spLocks noGrp="1"/>
          </p:cNvSpPr>
          <p:nvPr>
            <p:ph type="ftr" idx="11"/>
          </p:nvPr>
        </p:nvSpPr>
        <p:spPr>
          <a:xfrm>
            <a:off x="3200400" y="4800612"/>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4" name="Google Shape;334;p79"/>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5"/>
        <p:cNvGrpSpPr/>
        <p:nvPr/>
      </p:nvGrpSpPr>
      <p:grpSpPr>
        <a:xfrm>
          <a:off x="0" y="0"/>
          <a:ext cx="0" cy="0"/>
          <a:chOff x="0" y="0"/>
          <a:chExt cx="0" cy="0"/>
        </a:xfrm>
      </p:grpSpPr>
      <p:sp>
        <p:nvSpPr>
          <p:cNvPr id="336" name="Google Shape;336;p8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8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8" name="Google Shape;338;p8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9" name="Google Shape;339;p80"/>
          <p:cNvSpPr txBox="1">
            <a:spLocks noGrp="1"/>
          </p:cNvSpPr>
          <p:nvPr>
            <p:ph type="body" idx="3"/>
          </p:nvPr>
        </p:nvSpPr>
        <p:spPr>
          <a:xfrm>
            <a:off x="4645033" y="1151335"/>
            <a:ext cx="4041775"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0" name="Google Shape;340;p80"/>
          <p:cNvSpPr txBox="1">
            <a:spLocks noGrp="1"/>
          </p:cNvSpPr>
          <p:nvPr>
            <p:ph type="body" idx="4"/>
          </p:nvPr>
        </p:nvSpPr>
        <p:spPr>
          <a:xfrm>
            <a:off x="4645033" y="1631156"/>
            <a:ext cx="4041775"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41" name="Google Shape;341;p80"/>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2" name="Google Shape;342;p80"/>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3" name="Google Shape;343;p80"/>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4"/>
        <p:cNvGrpSpPr/>
        <p:nvPr/>
      </p:nvGrpSpPr>
      <p:grpSpPr>
        <a:xfrm>
          <a:off x="0" y="0"/>
          <a:ext cx="0" cy="0"/>
          <a:chOff x="0" y="0"/>
          <a:chExt cx="0" cy="0"/>
        </a:xfrm>
      </p:grpSpPr>
      <p:sp>
        <p:nvSpPr>
          <p:cNvPr id="345" name="Google Shape;345;p81"/>
          <p:cNvSpPr txBox="1">
            <a:spLocks noGrp="1"/>
          </p:cNvSpPr>
          <p:nvPr>
            <p:ph type="title"/>
          </p:nvPr>
        </p:nvSpPr>
        <p:spPr>
          <a:xfrm>
            <a:off x="457218" y="204798"/>
            <a:ext cx="3008313" cy="871537"/>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81"/>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47" name="Google Shape;347;p81"/>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48" name="Google Shape;348;p81"/>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9" name="Google Shape;349;p81"/>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0" name="Google Shape;350;p81"/>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1"/>
        <p:cNvGrpSpPr/>
        <p:nvPr/>
      </p:nvGrpSpPr>
      <p:grpSpPr>
        <a:xfrm>
          <a:off x="0" y="0"/>
          <a:ext cx="0" cy="0"/>
          <a:chOff x="0" y="0"/>
          <a:chExt cx="0" cy="0"/>
        </a:xfrm>
      </p:grpSpPr>
      <p:sp>
        <p:nvSpPr>
          <p:cNvPr id="352" name="Google Shape;352;p82"/>
          <p:cNvSpPr txBox="1">
            <a:spLocks noGrp="1"/>
          </p:cNvSpPr>
          <p:nvPr>
            <p:ph type="title"/>
          </p:nvPr>
        </p:nvSpPr>
        <p:spPr>
          <a:xfrm>
            <a:off x="1792288" y="3600506"/>
            <a:ext cx="5486400" cy="425053"/>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8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4" name="Google Shape;354;p82"/>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55" name="Google Shape;355;p82"/>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6" name="Google Shape;356;p82"/>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7" name="Google Shape;357;p82"/>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8"/>
        <p:cNvGrpSpPr/>
        <p:nvPr/>
      </p:nvGrpSpPr>
      <p:grpSpPr>
        <a:xfrm>
          <a:off x="0" y="0"/>
          <a:ext cx="0" cy="0"/>
          <a:chOff x="0" y="0"/>
          <a:chExt cx="0" cy="0"/>
        </a:xfrm>
      </p:grpSpPr>
      <p:sp>
        <p:nvSpPr>
          <p:cNvPr id="359" name="Google Shape;359;p8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83"/>
          <p:cNvSpPr txBox="1">
            <a:spLocks noGrp="1"/>
          </p:cNvSpPr>
          <p:nvPr>
            <p:ph type="body" idx="1"/>
          </p:nvPr>
        </p:nvSpPr>
        <p:spPr>
          <a:xfrm rot="5400000">
            <a:off x="2874777" y="-1217411"/>
            <a:ext cx="339447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1" name="Google Shape;361;p83"/>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2" name="Google Shape;362;p83"/>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3" name="Google Shape;363;p83"/>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4"/>
        <p:cNvGrpSpPr/>
        <p:nvPr/>
      </p:nvGrpSpPr>
      <p:grpSpPr>
        <a:xfrm>
          <a:off x="0" y="0"/>
          <a:ext cx="0" cy="0"/>
          <a:chOff x="0" y="0"/>
          <a:chExt cx="0" cy="0"/>
        </a:xfrm>
      </p:grpSpPr>
      <p:sp>
        <p:nvSpPr>
          <p:cNvPr id="365" name="Google Shape;365;p84"/>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84"/>
          <p:cNvSpPr txBox="1">
            <a:spLocks noGrp="1"/>
          </p:cNvSpPr>
          <p:nvPr>
            <p:ph type="body" idx="1"/>
          </p:nvPr>
        </p:nvSpPr>
        <p:spPr>
          <a:xfrm rot="5400000">
            <a:off x="1272786" y="-609599"/>
            <a:ext cx="4388644"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7" name="Google Shape;367;p84"/>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8" name="Google Shape;368;p84"/>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84"/>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1"/>
        <p:cNvGrpSpPr/>
        <p:nvPr/>
      </p:nvGrpSpPr>
      <p:grpSpPr>
        <a:xfrm>
          <a:off x="0" y="0"/>
          <a:ext cx="0" cy="0"/>
          <a:chOff x="0" y="0"/>
          <a:chExt cx="0" cy="0"/>
        </a:xfrm>
      </p:grpSpPr>
      <p:sp>
        <p:nvSpPr>
          <p:cNvPr id="382" name="Google Shape;382;p8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87"/>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4"/>
        <p:cNvGrpSpPr/>
        <p:nvPr/>
      </p:nvGrpSpPr>
      <p:grpSpPr>
        <a:xfrm>
          <a:off x="0" y="0"/>
          <a:ext cx="0" cy="0"/>
          <a:chOff x="0" y="0"/>
          <a:chExt cx="0" cy="0"/>
        </a:xfrm>
      </p:grpSpPr>
      <p:sp>
        <p:nvSpPr>
          <p:cNvPr id="385" name="Google Shape;385;p8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88"/>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7" name="Google Shape;387;p88"/>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8"/>
        <p:cNvGrpSpPr/>
        <p:nvPr/>
      </p:nvGrpSpPr>
      <p:grpSpPr>
        <a:xfrm>
          <a:off x="0" y="0"/>
          <a:ext cx="0" cy="0"/>
          <a:chOff x="0" y="0"/>
          <a:chExt cx="0" cy="0"/>
        </a:xfrm>
      </p:grpSpPr>
      <p:sp>
        <p:nvSpPr>
          <p:cNvPr id="389" name="Google Shape;389;p89"/>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0"/>
        <p:cNvGrpSpPr/>
        <p:nvPr/>
      </p:nvGrpSpPr>
      <p:grpSpPr>
        <a:xfrm>
          <a:off x="0" y="0"/>
          <a:ext cx="0" cy="0"/>
          <a:chOff x="0" y="0"/>
          <a:chExt cx="0" cy="0"/>
        </a:xfrm>
      </p:grpSpPr>
      <p:sp>
        <p:nvSpPr>
          <p:cNvPr id="391" name="Google Shape;391;p90"/>
          <p:cNvSpPr txBox="1">
            <a:spLocks noGrp="1"/>
          </p:cNvSpPr>
          <p:nvPr>
            <p:ph type="ctrTitle"/>
          </p:nvPr>
        </p:nvSpPr>
        <p:spPr>
          <a:xfrm>
            <a:off x="685800" y="1597899"/>
            <a:ext cx="7772400" cy="1102519"/>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9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93" name="Google Shape;393;p90"/>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4" name="Google Shape;394;p90"/>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5"/>
        <p:cNvGrpSpPr/>
        <p:nvPr/>
      </p:nvGrpSpPr>
      <p:grpSpPr>
        <a:xfrm>
          <a:off x="0" y="0"/>
          <a:ext cx="0" cy="0"/>
          <a:chOff x="0" y="0"/>
          <a:chExt cx="0" cy="0"/>
        </a:xfrm>
      </p:grpSpPr>
      <p:sp>
        <p:nvSpPr>
          <p:cNvPr id="396" name="Google Shape;396;p91"/>
          <p:cNvSpPr txBox="1">
            <a:spLocks noGrp="1"/>
          </p:cNvSpPr>
          <p:nvPr>
            <p:ph type="title"/>
          </p:nvPr>
        </p:nvSpPr>
        <p:spPr>
          <a:xfrm>
            <a:off x="722313" y="3305200"/>
            <a:ext cx="7772400" cy="1021556"/>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rgbClr val="000066"/>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9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8" name="Google Shape;398;p9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
        <p:cNvGrpSpPr/>
        <p:nvPr/>
      </p:nvGrpSpPr>
      <p:grpSpPr>
        <a:xfrm>
          <a:off x="0" y="0"/>
          <a:ext cx="0" cy="0"/>
          <a:chOff x="0" y="0"/>
          <a:chExt cx="0" cy="0"/>
        </a:xfrm>
      </p:grpSpPr>
      <p:sp>
        <p:nvSpPr>
          <p:cNvPr id="400" name="Google Shape;400;p9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92"/>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2" name="Google Shape;402;p92"/>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3" name="Google Shape;403;p92"/>
          <p:cNvSpPr txBox="1">
            <a:spLocks noGrp="1"/>
          </p:cNvSpPr>
          <p:nvPr>
            <p:ph type="ftr" idx="11"/>
          </p:nvPr>
        </p:nvSpPr>
        <p:spPr>
          <a:xfrm>
            <a:off x="3200400" y="4800624"/>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4" name="Google Shape;404;p92"/>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5"/>
        <p:cNvGrpSpPr/>
        <p:nvPr/>
      </p:nvGrpSpPr>
      <p:grpSpPr>
        <a:xfrm>
          <a:off x="0" y="0"/>
          <a:ext cx="0" cy="0"/>
          <a:chOff x="0" y="0"/>
          <a:chExt cx="0" cy="0"/>
        </a:xfrm>
      </p:grpSpPr>
      <p:sp>
        <p:nvSpPr>
          <p:cNvPr id="406" name="Google Shape;406;p9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9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08" name="Google Shape;408;p9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9" name="Google Shape;409;p93"/>
          <p:cNvSpPr txBox="1">
            <a:spLocks noGrp="1"/>
          </p:cNvSpPr>
          <p:nvPr>
            <p:ph type="body" idx="3"/>
          </p:nvPr>
        </p:nvSpPr>
        <p:spPr>
          <a:xfrm>
            <a:off x="4645066" y="1151335"/>
            <a:ext cx="4041775"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0" name="Google Shape;410;p93"/>
          <p:cNvSpPr txBox="1">
            <a:spLocks noGrp="1"/>
          </p:cNvSpPr>
          <p:nvPr>
            <p:ph type="body" idx="4"/>
          </p:nvPr>
        </p:nvSpPr>
        <p:spPr>
          <a:xfrm>
            <a:off x="4645066" y="1631156"/>
            <a:ext cx="4041775"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11" name="Google Shape;411;p93"/>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2" name="Google Shape;412;p93"/>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3"/>
        <p:cNvGrpSpPr/>
        <p:nvPr/>
      </p:nvGrpSpPr>
      <p:grpSpPr>
        <a:xfrm>
          <a:off x="0" y="0"/>
          <a:ext cx="0" cy="0"/>
          <a:chOff x="0" y="0"/>
          <a:chExt cx="0" cy="0"/>
        </a:xfrm>
      </p:grpSpPr>
      <p:sp>
        <p:nvSpPr>
          <p:cNvPr id="414" name="Google Shape;414;p94"/>
          <p:cNvSpPr txBox="1">
            <a:spLocks noGrp="1"/>
          </p:cNvSpPr>
          <p:nvPr>
            <p:ph type="title"/>
          </p:nvPr>
        </p:nvSpPr>
        <p:spPr>
          <a:xfrm>
            <a:off x="457218" y="204798"/>
            <a:ext cx="3008313" cy="871537"/>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94"/>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16" name="Google Shape;416;p94"/>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17" name="Google Shape;417;p94"/>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8" name="Google Shape;418;p94"/>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9"/>
        <p:cNvGrpSpPr/>
        <p:nvPr/>
      </p:nvGrpSpPr>
      <p:grpSpPr>
        <a:xfrm>
          <a:off x="0" y="0"/>
          <a:ext cx="0" cy="0"/>
          <a:chOff x="0" y="0"/>
          <a:chExt cx="0" cy="0"/>
        </a:xfrm>
      </p:grpSpPr>
      <p:sp>
        <p:nvSpPr>
          <p:cNvPr id="420" name="Google Shape;420;p95"/>
          <p:cNvSpPr txBox="1">
            <a:spLocks noGrp="1"/>
          </p:cNvSpPr>
          <p:nvPr>
            <p:ph type="title"/>
          </p:nvPr>
        </p:nvSpPr>
        <p:spPr>
          <a:xfrm>
            <a:off x="1792288" y="3600506"/>
            <a:ext cx="5486400" cy="425053"/>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95"/>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2" name="Google Shape;422;p95"/>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23" name="Google Shape;423;p95"/>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4" name="Google Shape;424;p95"/>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5"/>
        <p:cNvGrpSpPr/>
        <p:nvPr/>
      </p:nvGrpSpPr>
      <p:grpSpPr>
        <a:xfrm>
          <a:off x="0" y="0"/>
          <a:ext cx="0" cy="0"/>
          <a:chOff x="0" y="0"/>
          <a:chExt cx="0" cy="0"/>
        </a:xfrm>
      </p:grpSpPr>
      <p:sp>
        <p:nvSpPr>
          <p:cNvPr id="426" name="Google Shape;426;p9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96"/>
          <p:cNvSpPr txBox="1">
            <a:spLocks noGrp="1"/>
          </p:cNvSpPr>
          <p:nvPr>
            <p:ph type="body" idx="1"/>
          </p:nvPr>
        </p:nvSpPr>
        <p:spPr>
          <a:xfrm rot="5400000">
            <a:off x="2874777" y="-1217411"/>
            <a:ext cx="339447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8" name="Google Shape;428;p96"/>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9" name="Google Shape;429;p96"/>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0"/>
        <p:cNvGrpSpPr/>
        <p:nvPr/>
      </p:nvGrpSpPr>
      <p:grpSpPr>
        <a:xfrm>
          <a:off x="0" y="0"/>
          <a:ext cx="0" cy="0"/>
          <a:chOff x="0" y="0"/>
          <a:chExt cx="0" cy="0"/>
        </a:xfrm>
      </p:grpSpPr>
      <p:sp>
        <p:nvSpPr>
          <p:cNvPr id="431" name="Google Shape;431;p97"/>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97"/>
          <p:cNvSpPr txBox="1">
            <a:spLocks noGrp="1"/>
          </p:cNvSpPr>
          <p:nvPr>
            <p:ph type="body" idx="1"/>
          </p:nvPr>
        </p:nvSpPr>
        <p:spPr>
          <a:xfrm rot="5400000">
            <a:off x="1272786" y="-609599"/>
            <a:ext cx="4388644"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3" name="Google Shape;433;p97"/>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97"/>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35"/>
        <p:cNvGrpSpPr/>
        <p:nvPr/>
      </p:nvGrpSpPr>
      <p:grpSpPr>
        <a:xfrm>
          <a:off x="0" y="0"/>
          <a:ext cx="0" cy="0"/>
          <a:chOff x="0" y="0"/>
          <a:chExt cx="0" cy="0"/>
        </a:xfrm>
      </p:grpSpPr>
      <p:sp>
        <p:nvSpPr>
          <p:cNvPr id="436" name="Google Shape;436;p98"/>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7" name="Google Shape;437;p98"/>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3"/>
        <p:cNvGrpSpPr/>
        <p:nvPr/>
      </p:nvGrpSpPr>
      <p:grpSpPr>
        <a:xfrm>
          <a:off x="0" y="0"/>
          <a:ext cx="0" cy="0"/>
          <a:chOff x="0" y="0"/>
          <a:chExt cx="0" cy="0"/>
        </a:xfrm>
      </p:grpSpPr>
      <p:grpSp>
        <p:nvGrpSpPr>
          <p:cNvPr id="444" name="Google Shape;444;p100"/>
          <p:cNvGrpSpPr/>
          <p:nvPr/>
        </p:nvGrpSpPr>
        <p:grpSpPr>
          <a:xfrm>
            <a:off x="133771" y="99654"/>
            <a:ext cx="328296" cy="644998"/>
            <a:chOff x="194096" y="192052"/>
            <a:chExt cx="437728" cy="859998"/>
          </a:xfrm>
        </p:grpSpPr>
        <p:pic>
          <p:nvPicPr>
            <p:cNvPr id="445" name="Google Shape;445;p100"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446" name="Google Shape;446;p100"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447" name="Google Shape;447;p100"/>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marR="0" lvl="0" indent="-228600" algn="ctr" rtl="0">
              <a:lnSpc>
                <a:spcPct val="100000"/>
              </a:lnSpc>
              <a:spcBef>
                <a:spcPts val="560"/>
              </a:spcBef>
              <a:spcAft>
                <a:spcPts val="0"/>
              </a:spcAft>
              <a:buClr>
                <a:schemeClr val="dk1"/>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52"/>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3"/>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5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55"/>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6"/>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57"/>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58"/>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59"/>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60"/>
        <p:cNvGrpSpPr/>
        <p:nvPr/>
      </p:nvGrpSpPr>
      <p:grpSpPr>
        <a:xfrm>
          <a:off x="0" y="0"/>
          <a:ext cx="0" cy="0"/>
          <a:chOff x="0" y="0"/>
          <a:chExt cx="0" cy="0"/>
        </a:xfrm>
      </p:grpSpPr>
      <p:sp>
        <p:nvSpPr>
          <p:cNvPr id="461" name="Google Shape;461;p1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2" name="Google Shape;462;p1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3" name="Google Shape;463;p111"/>
          <p:cNvSpPr txBox="1">
            <a:spLocks noGrp="1"/>
          </p:cNvSpPr>
          <p:nvPr>
            <p:ph type="sldNum" idx="12"/>
          </p:nvPr>
        </p:nvSpPr>
        <p:spPr>
          <a:xfrm>
            <a:off x="6858000" y="4812507"/>
            <a:ext cx="21336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64" name="Google Shape;464;p111"/>
          <p:cNvSpPr/>
          <p:nvPr/>
        </p:nvSpPr>
        <p:spPr>
          <a:xfrm>
            <a:off x="76200" y="57150"/>
            <a:ext cx="8991600" cy="5029200"/>
          </a:xfrm>
          <a:prstGeom prst="rect">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5" name="Google Shape;465;p111"/>
          <p:cNvSpPr/>
          <p:nvPr/>
        </p:nvSpPr>
        <p:spPr>
          <a:xfrm>
            <a:off x="152400" y="1343025"/>
            <a:ext cx="8839200" cy="245745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66"/>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type="title">
  <p:cSld name="TITLE">
    <p:spTree>
      <p:nvGrpSpPr>
        <p:cNvPr id="1" name="Shape 467"/>
        <p:cNvGrpSpPr/>
        <p:nvPr/>
      </p:nvGrpSpPr>
      <p:grpSpPr>
        <a:xfrm>
          <a:off x="0" y="0"/>
          <a:ext cx="0" cy="0"/>
          <a:chOff x="0" y="0"/>
          <a:chExt cx="0" cy="0"/>
        </a:xfrm>
      </p:grpSpPr>
      <p:sp>
        <p:nvSpPr>
          <p:cNvPr id="468" name="Google Shape;468;p113"/>
          <p:cNvSpPr txBox="1">
            <a:spLocks noGrp="1"/>
          </p:cNvSpPr>
          <p:nvPr>
            <p:ph type="ctrTitle"/>
          </p:nvPr>
        </p:nvSpPr>
        <p:spPr>
          <a:xfrm>
            <a:off x="685800" y="1597887"/>
            <a:ext cx="7772400" cy="1102519"/>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9" name="Google Shape;469;p11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70" name="Google Shape;470;p113"/>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1" name="Google Shape;471;p113"/>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2" name="Google Shape;472;p113"/>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4"/>
            <a:ext cx="8229600" cy="3394472"/>
          </a:xfrm>
          <a:prstGeom prst="rect">
            <a:avLst/>
          </a:prstGeom>
        </p:spPr>
        <p:txBody>
          <a:bodyPr lIns="68580" tIns="34290" rIns="68580" bIns="3429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49740" y="4869669"/>
            <a:ext cx="2133600" cy="273844"/>
          </a:xfrm>
          <a:prstGeom prst="rect">
            <a:avLst/>
          </a:prstGeom>
        </p:spPr>
        <p:txBody>
          <a:bodyPr lIns="68580" tIns="34290" rIns="68580" bIns="34290"/>
          <a:lstStyle/>
          <a:p>
            <a:fld id="{5CCC494E-1650-4889-838F-0A11B974C64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24594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5"/>
        <p:cNvGrpSpPr/>
        <p:nvPr/>
      </p:nvGrpSpPr>
      <p:grpSpPr>
        <a:xfrm>
          <a:off x="0" y="0"/>
          <a:ext cx="0" cy="0"/>
          <a:chOff x="0" y="0"/>
          <a:chExt cx="0" cy="0"/>
        </a:xfrm>
      </p:grpSpPr>
      <p:grpSp>
        <p:nvGrpSpPr>
          <p:cNvPr id="586" name="Google Shape;586;p144"/>
          <p:cNvGrpSpPr/>
          <p:nvPr/>
        </p:nvGrpSpPr>
        <p:grpSpPr>
          <a:xfrm>
            <a:off x="133771" y="99664"/>
            <a:ext cx="437728" cy="644999"/>
            <a:chOff x="194096" y="192052"/>
            <a:chExt cx="437728" cy="859998"/>
          </a:xfrm>
        </p:grpSpPr>
        <p:pic>
          <p:nvPicPr>
            <p:cNvPr id="587" name="Google Shape;587;p144"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588" name="Google Shape;588;p144"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589" name="Google Shape;589;p144"/>
          <p:cNvSpPr txBox="1">
            <a:spLocks noGrp="1"/>
          </p:cNvSpPr>
          <p:nvPr>
            <p:ph type="body" idx="1"/>
          </p:nvPr>
        </p:nvSpPr>
        <p:spPr>
          <a:xfrm>
            <a:off x="552295" y="88389"/>
            <a:ext cx="8039410" cy="523220"/>
          </a:xfrm>
          <a:prstGeom prst="rect">
            <a:avLst/>
          </a:prstGeom>
          <a:noFill/>
          <a:ln>
            <a:noFill/>
          </a:ln>
        </p:spPr>
        <p:txBody>
          <a:bodyPr spcFirstLastPara="1" wrap="square" lIns="0" tIns="45700" rIns="0" bIns="45700" anchor="t" anchorCtr="0"/>
          <a:lstStyle>
            <a:lvl1pPr marL="457200" marR="0" lvl="0" indent="-228600" algn="ctr" rtl="0">
              <a:spcBef>
                <a:spcPts val="560"/>
              </a:spcBef>
              <a:spcAft>
                <a:spcPts val="0"/>
              </a:spcAft>
              <a:buClr>
                <a:schemeClr val="dk1"/>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0"/>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91"/>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2"/>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3"/>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94"/>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5"/>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96"/>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97"/>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598"/>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99"/>
        <p:cNvGrpSpPr/>
        <p:nvPr/>
      </p:nvGrpSpPr>
      <p:grpSpPr>
        <a:xfrm>
          <a:off x="0" y="0"/>
          <a:ext cx="0" cy="0"/>
          <a:chOff x="0" y="0"/>
          <a:chExt cx="0" cy="0"/>
        </a:xfrm>
      </p:grpSpPr>
      <p:sp>
        <p:nvSpPr>
          <p:cNvPr id="600" name="Google Shape;600;p15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1" name="Google Shape;601;p15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2" name="Google Shape;602;p154"/>
          <p:cNvSpPr txBox="1">
            <a:spLocks noGrp="1"/>
          </p:cNvSpPr>
          <p:nvPr>
            <p:ph type="sldNum" idx="12"/>
          </p:nvPr>
        </p:nvSpPr>
        <p:spPr>
          <a:xfrm>
            <a:off x="6858000" y="4812507"/>
            <a:ext cx="21336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03" name="Google Shape;603;p154"/>
          <p:cNvSpPr/>
          <p:nvPr/>
        </p:nvSpPr>
        <p:spPr>
          <a:xfrm>
            <a:off x="76200" y="57150"/>
            <a:ext cx="8991600" cy="5029200"/>
          </a:xfrm>
          <a:prstGeom prst="rect">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4" name="Google Shape;604;p154"/>
          <p:cNvSpPr/>
          <p:nvPr/>
        </p:nvSpPr>
        <p:spPr>
          <a:xfrm>
            <a:off x="152400" y="1343025"/>
            <a:ext cx="8839200" cy="245745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5"/>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Slide" type="title">
  <p:cSld name="TITLE">
    <p:spTree>
      <p:nvGrpSpPr>
        <p:cNvPr id="1" name="Shape 606"/>
        <p:cNvGrpSpPr/>
        <p:nvPr/>
      </p:nvGrpSpPr>
      <p:grpSpPr>
        <a:xfrm>
          <a:off x="0" y="0"/>
          <a:ext cx="0" cy="0"/>
          <a:chOff x="0" y="0"/>
          <a:chExt cx="0" cy="0"/>
        </a:xfrm>
      </p:grpSpPr>
      <p:sp>
        <p:nvSpPr>
          <p:cNvPr id="607" name="Google Shape;607;p156"/>
          <p:cNvSpPr txBox="1">
            <a:spLocks noGrp="1"/>
          </p:cNvSpPr>
          <p:nvPr>
            <p:ph type="ctrTitle"/>
          </p:nvPr>
        </p:nvSpPr>
        <p:spPr>
          <a:xfrm>
            <a:off x="685800" y="1597887"/>
            <a:ext cx="7772400" cy="1102519"/>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8" name="Google Shape;608;p15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09" name="Google Shape;609;p156"/>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0" name="Google Shape;610;p156"/>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1" name="Google Shape;611;p1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612"/>
        <p:cNvGrpSpPr/>
        <p:nvPr/>
      </p:nvGrpSpPr>
      <p:grpSpPr>
        <a:xfrm>
          <a:off x="0" y="0"/>
          <a:ext cx="0" cy="0"/>
          <a:chOff x="0" y="0"/>
          <a:chExt cx="0" cy="0"/>
        </a:xfrm>
      </p:grpSpPr>
      <p:sp>
        <p:nvSpPr>
          <p:cNvPr id="613" name="Google Shape;613;p15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4" name="Google Shape;614;p15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FFFFFF"/>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2" name="Group 1"/>
          <p:cNvGrpSpPr/>
          <p:nvPr userDrawn="1"/>
        </p:nvGrpSpPr>
        <p:grpSpPr>
          <a:xfrm>
            <a:off x="133771" y="99664"/>
            <a:ext cx="437728" cy="644999"/>
            <a:chOff x="194096" y="192052"/>
            <a:chExt cx="437728" cy="859998"/>
          </a:xfrm>
        </p:grpSpPr>
        <p:pic>
          <p:nvPicPr>
            <p:cNvPr id="3" name="Picture 2" descr="nbc-logo"/>
            <p:cNvPicPr>
              <a:picLocks noChangeAspect="1" noChangeArrowheads="1"/>
            </p:cNvPicPr>
            <p:nvPr/>
          </p:nvPicPr>
          <p:blipFill>
            <a:blip r:embed="rId2" cstate="print"/>
            <a:srcRect/>
            <a:stretch>
              <a:fillRect/>
            </a:stretch>
          </p:blipFill>
          <p:spPr bwMode="gray">
            <a:xfrm>
              <a:off x="194096" y="192052"/>
              <a:ext cx="437728" cy="437729"/>
            </a:xfrm>
            <a:prstGeom prst="rect">
              <a:avLst/>
            </a:prstGeom>
            <a:noFill/>
          </p:spPr>
        </p:pic>
        <p:pic>
          <p:nvPicPr>
            <p:cNvPr id="4" name="Picture 2" descr="Image result for ws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54" y="653039"/>
              <a:ext cx="399011" cy="3990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5"/>
          <p:cNvSpPr>
            <a:spLocks noGrp="1"/>
          </p:cNvSpPr>
          <p:nvPr>
            <p:ph type="body" sz="quarter" idx="10" hasCustomPrompt="1"/>
          </p:nvPr>
        </p:nvSpPr>
        <p:spPr>
          <a:xfrm>
            <a:off x="552295" y="88389"/>
            <a:ext cx="8039410" cy="523220"/>
          </a:xfrm>
          <a:prstGeom prst="rect">
            <a:avLst/>
          </a:prstGeom>
        </p:spPr>
        <p:txBody>
          <a:bodyPr lIns="0" rIns="0" bIns="45720">
            <a:spAutoFit/>
          </a:bodyPr>
          <a:lstStyle>
            <a:lvl1pPr marL="0" indent="0" algn="ctr">
              <a:buNone/>
              <a:defRPr sz="2800" b="1"/>
            </a:lvl1pPr>
          </a:lstStyle>
          <a:p>
            <a:pPr lvl="0"/>
            <a:r>
              <a:rPr lang="en-US" dirty="0"/>
              <a:t>Title</a:t>
            </a:r>
          </a:p>
        </p:txBody>
      </p:sp>
    </p:spTree>
    <p:extLst>
      <p:ext uri="{BB962C8B-B14F-4D97-AF65-F5344CB8AC3E}">
        <p14:creationId xmlns:p14="http://schemas.microsoft.com/office/powerpoint/2010/main" val="1491253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1"/>
        <p:cNvGrpSpPr/>
        <p:nvPr/>
      </p:nvGrpSpPr>
      <p:grpSpPr>
        <a:xfrm>
          <a:off x="0" y="0"/>
          <a:ext cx="0" cy="0"/>
          <a:chOff x="0" y="0"/>
          <a:chExt cx="0" cy="0"/>
        </a:xfrm>
      </p:grpSpPr>
      <p:sp>
        <p:nvSpPr>
          <p:cNvPr id="622" name="Google Shape;622;p15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159"/>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4" name="Google Shape;624;p159"/>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5"/>
        <p:cNvGrpSpPr/>
        <p:nvPr/>
      </p:nvGrpSpPr>
      <p:grpSpPr>
        <a:xfrm>
          <a:off x="0" y="0"/>
          <a:ext cx="0" cy="0"/>
          <a:chOff x="0" y="0"/>
          <a:chExt cx="0" cy="0"/>
        </a:xfrm>
      </p:grpSpPr>
      <p:sp>
        <p:nvSpPr>
          <p:cNvPr id="626" name="Google Shape;626;p1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rgbClr val="000066"/>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7" name="Google Shape;627;p1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dk1"/>
              </a:buClr>
              <a:buSzPts val="1400"/>
              <a:buChar char="■"/>
              <a:defRPr/>
            </a:lvl3pPr>
            <a:lvl4pPr marL="1828800" lvl="3" indent="-317500" algn="l">
              <a:lnSpc>
                <a:spcPct val="115000"/>
              </a:lnSpc>
              <a:spcBef>
                <a:spcPts val="1600"/>
              </a:spcBef>
              <a:spcAft>
                <a:spcPts val="0"/>
              </a:spcAft>
              <a:buClr>
                <a:schemeClr val="dk1"/>
              </a:buClr>
              <a:buSzPts val="1400"/>
              <a:buChar char="●"/>
              <a:defRPr/>
            </a:lvl4pPr>
            <a:lvl5pPr marL="2286000" lvl="4" indent="-317500" algn="l">
              <a:lnSpc>
                <a:spcPct val="115000"/>
              </a:lnSpc>
              <a:spcBef>
                <a:spcPts val="1600"/>
              </a:spcBef>
              <a:spcAft>
                <a:spcPts val="0"/>
              </a:spcAft>
              <a:buClr>
                <a:schemeClr val="dk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628" name="Google Shape;628;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29"/>
        <p:cNvGrpSpPr/>
        <p:nvPr/>
      </p:nvGrpSpPr>
      <p:grpSpPr>
        <a:xfrm>
          <a:off x="0" y="0"/>
          <a:ext cx="0" cy="0"/>
          <a:chOff x="0" y="0"/>
          <a:chExt cx="0" cy="0"/>
        </a:xfrm>
      </p:grpSpPr>
      <p:grpSp>
        <p:nvGrpSpPr>
          <p:cNvPr id="630" name="Google Shape;630;p161"/>
          <p:cNvGrpSpPr/>
          <p:nvPr/>
        </p:nvGrpSpPr>
        <p:grpSpPr>
          <a:xfrm>
            <a:off x="133771" y="99654"/>
            <a:ext cx="328296" cy="644998"/>
            <a:chOff x="194096" y="192052"/>
            <a:chExt cx="437728" cy="859998"/>
          </a:xfrm>
        </p:grpSpPr>
        <p:pic>
          <p:nvPicPr>
            <p:cNvPr id="631" name="Google Shape;631;p161"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32" name="Google Shape;632;p161"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33" name="Google Shape;633;p161"/>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34"/>
        <p:cNvGrpSpPr/>
        <p:nvPr/>
      </p:nvGrpSpPr>
      <p:grpSpPr>
        <a:xfrm>
          <a:off x="0" y="0"/>
          <a:ext cx="0" cy="0"/>
          <a:chOff x="0" y="0"/>
          <a:chExt cx="0" cy="0"/>
        </a:xfrm>
      </p:grpSpPr>
      <p:grpSp>
        <p:nvGrpSpPr>
          <p:cNvPr id="635" name="Google Shape;635;p162"/>
          <p:cNvGrpSpPr/>
          <p:nvPr/>
        </p:nvGrpSpPr>
        <p:grpSpPr>
          <a:xfrm>
            <a:off x="133771" y="99654"/>
            <a:ext cx="328296" cy="644998"/>
            <a:chOff x="194096" y="192052"/>
            <a:chExt cx="437728" cy="859998"/>
          </a:xfrm>
        </p:grpSpPr>
        <p:pic>
          <p:nvPicPr>
            <p:cNvPr id="636" name="Google Shape;636;p162"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37" name="Google Shape;637;p162"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38" name="Google Shape;638;p162"/>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49"/>
        <p:cNvGrpSpPr/>
        <p:nvPr/>
      </p:nvGrpSpPr>
      <p:grpSpPr>
        <a:xfrm>
          <a:off x="0" y="0"/>
          <a:ext cx="0" cy="0"/>
          <a:chOff x="0" y="0"/>
          <a:chExt cx="0" cy="0"/>
        </a:xfrm>
      </p:grpSpPr>
      <p:grpSp>
        <p:nvGrpSpPr>
          <p:cNvPr id="650" name="Google Shape;650;p165"/>
          <p:cNvGrpSpPr/>
          <p:nvPr/>
        </p:nvGrpSpPr>
        <p:grpSpPr>
          <a:xfrm>
            <a:off x="133771" y="99664"/>
            <a:ext cx="437728" cy="644999"/>
            <a:chOff x="194096" y="192052"/>
            <a:chExt cx="437728" cy="859998"/>
          </a:xfrm>
        </p:grpSpPr>
        <p:pic>
          <p:nvPicPr>
            <p:cNvPr id="651" name="Google Shape;651;p165"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652" name="Google Shape;652;p165"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653" name="Google Shape;653;p165"/>
          <p:cNvSpPr txBox="1">
            <a:spLocks noGrp="1"/>
          </p:cNvSpPr>
          <p:nvPr>
            <p:ph type="body" idx="1"/>
          </p:nvPr>
        </p:nvSpPr>
        <p:spPr>
          <a:xfrm>
            <a:off x="552295" y="88389"/>
            <a:ext cx="8039410" cy="523220"/>
          </a:xfrm>
          <a:prstGeom prst="rect">
            <a:avLst/>
          </a:prstGeom>
          <a:noFill/>
          <a:ln>
            <a:noFill/>
          </a:ln>
        </p:spPr>
        <p:txBody>
          <a:bodyPr spcFirstLastPara="1" wrap="square" lIns="0" tIns="45700" rIns="0" bIns="45700" anchor="t" anchorCtr="0"/>
          <a:lstStyle>
            <a:lvl1pPr marL="457200" lvl="0" indent="-228600" algn="ctr">
              <a:spcBef>
                <a:spcPts val="560"/>
              </a:spcBef>
              <a:spcAft>
                <a:spcPts val="0"/>
              </a:spcAft>
              <a:buClr>
                <a:schemeClr val="dk1"/>
              </a:buClr>
              <a:buSzPts val="2800"/>
              <a:buNone/>
              <a:defRPr sz="2800" b="1"/>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4"/>
        <p:cNvGrpSpPr/>
        <p:nvPr/>
      </p:nvGrpSpPr>
      <p:grpSpPr>
        <a:xfrm>
          <a:off x="0" y="0"/>
          <a:ext cx="0" cy="0"/>
          <a:chOff x="0" y="0"/>
          <a:chExt cx="0" cy="0"/>
        </a:xfrm>
      </p:grpSpPr>
      <p:sp>
        <p:nvSpPr>
          <p:cNvPr id="655" name="Google Shape;655;p166"/>
          <p:cNvSpPr txBox="1">
            <a:spLocks noGrp="1"/>
          </p:cNvSpPr>
          <p:nvPr>
            <p:ph type="ctrTitle"/>
          </p:nvPr>
        </p:nvSpPr>
        <p:spPr>
          <a:xfrm>
            <a:off x="685800" y="1597882"/>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16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57" name="Google Shape;657;p166"/>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8" name="Google Shape;658;p166"/>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9" name="Google Shape;659;p166"/>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0"/>
        <p:cNvGrpSpPr/>
        <p:nvPr/>
      </p:nvGrpSpPr>
      <p:grpSpPr>
        <a:xfrm>
          <a:off x="0" y="0"/>
          <a:ext cx="0" cy="0"/>
          <a:chOff x="0" y="0"/>
          <a:chExt cx="0" cy="0"/>
        </a:xfrm>
      </p:grpSpPr>
      <p:sp>
        <p:nvSpPr>
          <p:cNvPr id="661" name="Google Shape;661;p167"/>
          <p:cNvSpPr txBox="1">
            <a:spLocks noGrp="1"/>
          </p:cNvSpPr>
          <p:nvPr>
            <p:ph type="title"/>
          </p:nvPr>
        </p:nvSpPr>
        <p:spPr>
          <a:xfrm>
            <a:off x="722313" y="3305188"/>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000066"/>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6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63" name="Google Shape;663;p167"/>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4" name="Google Shape;664;p167"/>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5"/>
        <p:cNvGrpSpPr/>
        <p:nvPr/>
      </p:nvGrpSpPr>
      <p:grpSpPr>
        <a:xfrm>
          <a:off x="0" y="0"/>
          <a:ext cx="0" cy="0"/>
          <a:chOff x="0" y="0"/>
          <a:chExt cx="0" cy="0"/>
        </a:xfrm>
      </p:grpSpPr>
      <p:sp>
        <p:nvSpPr>
          <p:cNvPr id="666" name="Google Shape;666;p16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7" name="Google Shape;667;p168"/>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68" name="Google Shape;668;p168"/>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69" name="Google Shape;669;p168"/>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0" name="Google Shape;670;p168"/>
          <p:cNvSpPr txBox="1">
            <a:spLocks noGrp="1"/>
          </p:cNvSpPr>
          <p:nvPr>
            <p:ph type="ftr" idx="11"/>
          </p:nvPr>
        </p:nvSpPr>
        <p:spPr>
          <a:xfrm>
            <a:off x="3200400" y="4800612"/>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1" name="Google Shape;671;p16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2"/>
        <p:cNvGrpSpPr/>
        <p:nvPr/>
      </p:nvGrpSpPr>
      <p:grpSpPr>
        <a:xfrm>
          <a:off x="0" y="0"/>
          <a:ext cx="0" cy="0"/>
          <a:chOff x="0" y="0"/>
          <a:chExt cx="0" cy="0"/>
        </a:xfrm>
      </p:grpSpPr>
      <p:sp>
        <p:nvSpPr>
          <p:cNvPr id="673" name="Google Shape;673;p16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16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5" name="Google Shape;675;p16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6" name="Google Shape;676;p169"/>
          <p:cNvSpPr txBox="1">
            <a:spLocks noGrp="1"/>
          </p:cNvSpPr>
          <p:nvPr>
            <p:ph type="body" idx="3"/>
          </p:nvPr>
        </p:nvSpPr>
        <p:spPr>
          <a:xfrm>
            <a:off x="4645033"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7" name="Google Shape;677;p169"/>
          <p:cNvSpPr txBox="1">
            <a:spLocks noGrp="1"/>
          </p:cNvSpPr>
          <p:nvPr>
            <p:ph type="body" idx="4"/>
          </p:nvPr>
        </p:nvSpPr>
        <p:spPr>
          <a:xfrm>
            <a:off x="4645033"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8" name="Google Shape;678;p169"/>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9" name="Google Shape;679;p169"/>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0" name="Google Shape;680;p169"/>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1"/>
        <p:cNvGrpSpPr/>
        <p:nvPr/>
      </p:nvGrpSpPr>
      <p:grpSpPr>
        <a:xfrm>
          <a:off x="0" y="0"/>
          <a:ext cx="0" cy="0"/>
          <a:chOff x="0" y="0"/>
          <a:chExt cx="0" cy="0"/>
        </a:xfrm>
      </p:grpSpPr>
      <p:sp>
        <p:nvSpPr>
          <p:cNvPr id="682" name="Google Shape;682;p17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3" name="Google Shape;683;p170"/>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4"/>
        <p:cNvGrpSpPr/>
        <p:nvPr/>
      </p:nvGrpSpPr>
      <p:grpSpPr>
        <a:xfrm>
          <a:off x="0" y="0"/>
          <a:ext cx="0" cy="0"/>
          <a:chOff x="0" y="0"/>
          <a:chExt cx="0" cy="0"/>
        </a:xfrm>
      </p:grpSpPr>
      <p:sp>
        <p:nvSpPr>
          <p:cNvPr id="685" name="Google Shape;685;p171"/>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6" name="Google Shape;686;p171"/>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7"/>
        <p:cNvGrpSpPr/>
        <p:nvPr/>
      </p:nvGrpSpPr>
      <p:grpSpPr>
        <a:xfrm>
          <a:off x="0" y="0"/>
          <a:ext cx="0" cy="0"/>
          <a:chOff x="0" y="0"/>
          <a:chExt cx="0" cy="0"/>
        </a:xfrm>
      </p:grpSpPr>
      <p:sp>
        <p:nvSpPr>
          <p:cNvPr id="688" name="Google Shape;688;p172"/>
          <p:cNvSpPr txBox="1">
            <a:spLocks noGrp="1"/>
          </p:cNvSpPr>
          <p:nvPr>
            <p:ph type="title"/>
          </p:nvPr>
        </p:nvSpPr>
        <p:spPr>
          <a:xfrm>
            <a:off x="457218"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0000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p172"/>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0" name="Google Shape;690;p172"/>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1" name="Google Shape;691;p172"/>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2" name="Google Shape;692;p172"/>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3" name="Google Shape;693;p172"/>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4"/>
        <p:cNvGrpSpPr/>
        <p:nvPr/>
      </p:nvGrpSpPr>
      <p:grpSpPr>
        <a:xfrm>
          <a:off x="0" y="0"/>
          <a:ext cx="0" cy="0"/>
          <a:chOff x="0" y="0"/>
          <a:chExt cx="0" cy="0"/>
        </a:xfrm>
      </p:grpSpPr>
      <p:sp>
        <p:nvSpPr>
          <p:cNvPr id="695" name="Google Shape;695;p173"/>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000066"/>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6" name="Google Shape;696;p17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7" name="Google Shape;697;p173"/>
          <p:cNvSpPr txBox="1">
            <a:spLocks noGrp="1"/>
          </p:cNvSpPr>
          <p:nvPr>
            <p:ph type="body" idx="1"/>
          </p:nvPr>
        </p:nvSpPr>
        <p:spPr>
          <a:xfrm>
            <a:off x="1792288" y="4025554"/>
            <a:ext cx="5486400" cy="60364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8" name="Google Shape;698;p173"/>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9" name="Google Shape;699;p173"/>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0" name="Google Shape;700;p173"/>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1"/>
        <p:cNvGrpSpPr/>
        <p:nvPr/>
      </p:nvGrpSpPr>
      <p:grpSpPr>
        <a:xfrm>
          <a:off x="0" y="0"/>
          <a:ext cx="0" cy="0"/>
          <a:chOff x="0" y="0"/>
          <a:chExt cx="0" cy="0"/>
        </a:xfrm>
      </p:grpSpPr>
      <p:sp>
        <p:nvSpPr>
          <p:cNvPr id="702" name="Google Shape;702;p17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3" name="Google Shape;703;p174"/>
          <p:cNvSpPr txBox="1">
            <a:spLocks noGrp="1"/>
          </p:cNvSpPr>
          <p:nvPr>
            <p:ph type="body" idx="1"/>
          </p:nvPr>
        </p:nvSpPr>
        <p:spPr>
          <a:xfrm rot="5400000">
            <a:off x="2874777" y="-1217410"/>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4" name="Google Shape;704;p174"/>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5" name="Google Shape;705;p174"/>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6" name="Google Shape;706;p174"/>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7"/>
        <p:cNvGrpSpPr/>
        <p:nvPr/>
      </p:nvGrpSpPr>
      <p:grpSpPr>
        <a:xfrm>
          <a:off x="0" y="0"/>
          <a:ext cx="0" cy="0"/>
          <a:chOff x="0" y="0"/>
          <a:chExt cx="0" cy="0"/>
        </a:xfrm>
      </p:grpSpPr>
      <p:sp>
        <p:nvSpPr>
          <p:cNvPr id="708" name="Google Shape;708;p175"/>
          <p:cNvSpPr txBox="1">
            <a:spLocks noGrp="1"/>
          </p:cNvSpPr>
          <p:nvPr>
            <p:ph type="title"/>
          </p:nvPr>
        </p:nvSpPr>
        <p:spPr>
          <a:xfrm rot="5400000">
            <a:off x="5463800" y="1371601"/>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00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9" name="Google Shape;709;p175"/>
          <p:cNvSpPr txBox="1">
            <a:spLocks noGrp="1"/>
          </p:cNvSpPr>
          <p:nvPr>
            <p:ph type="body" idx="1"/>
          </p:nvPr>
        </p:nvSpPr>
        <p:spPr>
          <a:xfrm rot="5400000">
            <a:off x="1272786"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0" name="Google Shape;710;p175"/>
          <p:cNvSpPr txBox="1">
            <a:spLocks noGrp="1"/>
          </p:cNvSpPr>
          <p:nvPr>
            <p:ph type="dt" idx="10"/>
          </p:nvPr>
        </p:nvSpPr>
        <p:spPr>
          <a:xfrm>
            <a:off x="457200" y="4767276"/>
            <a:ext cx="2133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1" name="Google Shape;711;p175"/>
          <p:cNvSpPr txBox="1">
            <a:spLocks noGrp="1"/>
          </p:cNvSpPr>
          <p:nvPr>
            <p:ph type="ftr" idx="11"/>
          </p:nvPr>
        </p:nvSpPr>
        <p:spPr>
          <a:xfrm>
            <a:off x="3124200" y="4767276"/>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2" name="Google Shape;712;p175"/>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solidFill>
                  <a:srgbClr val="FFFFFF"/>
                </a:solidFill>
              </a:defRPr>
            </a:lvl1pPr>
            <a:lvl2pPr marL="0" lvl="1" indent="0" algn="l">
              <a:lnSpc>
                <a:spcPct val="100000"/>
              </a:lnSpc>
              <a:spcBef>
                <a:spcPts val="0"/>
              </a:spcBef>
              <a:spcAft>
                <a:spcPts val="0"/>
              </a:spcAft>
              <a:buNone/>
              <a:defRPr>
                <a:solidFill>
                  <a:srgbClr val="FFFFFF"/>
                </a:solidFill>
              </a:defRPr>
            </a:lvl2pPr>
            <a:lvl3pPr marL="0" lvl="2" indent="0" algn="l">
              <a:lnSpc>
                <a:spcPct val="100000"/>
              </a:lnSpc>
              <a:spcBef>
                <a:spcPts val="0"/>
              </a:spcBef>
              <a:spcAft>
                <a:spcPts val="0"/>
              </a:spcAft>
              <a:buNone/>
              <a:defRPr>
                <a:solidFill>
                  <a:srgbClr val="FFFFFF"/>
                </a:solidFill>
              </a:defRPr>
            </a:lvl3pPr>
            <a:lvl4pPr marL="0" lvl="3" indent="0" algn="l">
              <a:lnSpc>
                <a:spcPct val="100000"/>
              </a:lnSpc>
              <a:spcBef>
                <a:spcPts val="0"/>
              </a:spcBef>
              <a:spcAft>
                <a:spcPts val="0"/>
              </a:spcAft>
              <a:buNone/>
              <a:defRPr>
                <a:solidFill>
                  <a:srgbClr val="FFFFFF"/>
                </a:solidFill>
              </a:defRPr>
            </a:lvl4pPr>
            <a:lvl5pPr marL="0" lvl="4" indent="0" algn="l">
              <a:lnSpc>
                <a:spcPct val="100000"/>
              </a:lnSpc>
              <a:spcBef>
                <a:spcPts val="0"/>
              </a:spcBef>
              <a:spcAft>
                <a:spcPts val="0"/>
              </a:spcAft>
              <a:buNone/>
              <a:defRPr>
                <a:solidFill>
                  <a:srgbClr val="FFFFFF"/>
                </a:solidFill>
              </a:defRPr>
            </a:lvl5pPr>
            <a:lvl6pPr marL="0" lvl="5" indent="0" algn="l">
              <a:lnSpc>
                <a:spcPct val="100000"/>
              </a:lnSpc>
              <a:spcBef>
                <a:spcPts val="0"/>
              </a:spcBef>
              <a:spcAft>
                <a:spcPts val="0"/>
              </a:spcAft>
              <a:buNone/>
              <a:defRPr>
                <a:solidFill>
                  <a:srgbClr val="FFFFFF"/>
                </a:solidFill>
              </a:defRPr>
            </a:lvl6pPr>
            <a:lvl7pPr marL="0" lvl="6" indent="0" algn="l">
              <a:lnSpc>
                <a:spcPct val="100000"/>
              </a:lnSpc>
              <a:spcBef>
                <a:spcPts val="0"/>
              </a:spcBef>
              <a:spcAft>
                <a:spcPts val="0"/>
              </a:spcAft>
              <a:buNone/>
              <a:defRPr>
                <a:solidFill>
                  <a:srgbClr val="FFFFFF"/>
                </a:solidFill>
              </a:defRPr>
            </a:lvl7pPr>
            <a:lvl8pPr marL="0" lvl="7" indent="0" algn="l">
              <a:lnSpc>
                <a:spcPct val="100000"/>
              </a:lnSpc>
              <a:spcBef>
                <a:spcPts val="0"/>
              </a:spcBef>
              <a:spcAft>
                <a:spcPts val="0"/>
              </a:spcAft>
              <a:buNone/>
              <a:defRPr>
                <a:solidFill>
                  <a:srgbClr val="FFFFFF"/>
                </a:solidFill>
              </a:defRPr>
            </a:lvl8pPr>
            <a:lvl9pPr marL="0" lvl="8" indent="0" algn="l">
              <a:lnSpc>
                <a:spcPct val="100000"/>
              </a:lnSpc>
              <a:spcBef>
                <a:spcPts val="0"/>
              </a:spcBef>
              <a:spcAft>
                <a:spcPts val="0"/>
              </a:spcAft>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19"/>
        <p:cNvGrpSpPr/>
        <p:nvPr/>
      </p:nvGrpSpPr>
      <p:grpSpPr>
        <a:xfrm>
          <a:off x="0" y="0"/>
          <a:ext cx="0" cy="0"/>
          <a:chOff x="0" y="0"/>
          <a:chExt cx="0" cy="0"/>
        </a:xfrm>
      </p:grpSpPr>
      <p:grpSp>
        <p:nvGrpSpPr>
          <p:cNvPr id="720" name="Google Shape;720;p177"/>
          <p:cNvGrpSpPr/>
          <p:nvPr/>
        </p:nvGrpSpPr>
        <p:grpSpPr>
          <a:xfrm>
            <a:off x="133771" y="99664"/>
            <a:ext cx="437728" cy="644999"/>
            <a:chOff x="194096" y="192052"/>
            <a:chExt cx="437728" cy="859998"/>
          </a:xfrm>
        </p:grpSpPr>
        <p:pic>
          <p:nvPicPr>
            <p:cNvPr id="721" name="Google Shape;721;p177"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22" name="Google Shape;722;p177"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23" name="Google Shape;723;p177"/>
          <p:cNvSpPr txBox="1">
            <a:spLocks noGrp="1"/>
          </p:cNvSpPr>
          <p:nvPr>
            <p:ph type="body" idx="1"/>
          </p:nvPr>
        </p:nvSpPr>
        <p:spPr>
          <a:xfrm>
            <a:off x="552295" y="88389"/>
            <a:ext cx="8039410" cy="600144"/>
          </a:xfrm>
          <a:prstGeom prst="rect">
            <a:avLst/>
          </a:prstGeom>
          <a:noFill/>
          <a:ln>
            <a:noFill/>
          </a:ln>
        </p:spPr>
        <p:txBody>
          <a:bodyPr spcFirstLastPara="1" wrap="square" lIns="0" tIns="45700" rIns="0" bIns="45700" anchor="t" anchorCtr="0"/>
          <a:lstStyle>
            <a:lvl1pPr marL="457200" lvl="0" indent="-228600" algn="ctr">
              <a:lnSpc>
                <a:spcPct val="100000"/>
              </a:lnSpc>
              <a:spcBef>
                <a:spcPts val="640"/>
              </a:spcBef>
              <a:spcAft>
                <a:spcPts val="0"/>
              </a:spcAft>
              <a:buSzPts val="3200"/>
              <a:buNone/>
              <a:defRPr sz="2800" b="1"/>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24"/>
        <p:cNvGrpSpPr/>
        <p:nvPr/>
      </p:nvGrpSpPr>
      <p:grpSpPr>
        <a:xfrm>
          <a:off x="0" y="0"/>
          <a:ext cx="0" cy="0"/>
          <a:chOff x="0" y="0"/>
          <a:chExt cx="0" cy="0"/>
        </a:xfrm>
      </p:grpSpPr>
      <p:grpSp>
        <p:nvGrpSpPr>
          <p:cNvPr id="725" name="Google Shape;725;p178"/>
          <p:cNvGrpSpPr/>
          <p:nvPr/>
        </p:nvGrpSpPr>
        <p:grpSpPr>
          <a:xfrm>
            <a:off x="133771" y="99654"/>
            <a:ext cx="328296" cy="644998"/>
            <a:chOff x="194096" y="192052"/>
            <a:chExt cx="437728" cy="859998"/>
          </a:xfrm>
        </p:grpSpPr>
        <p:pic>
          <p:nvPicPr>
            <p:cNvPr id="726" name="Google Shape;726;p178"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27" name="Google Shape;727;p178"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28" name="Google Shape;728;p178"/>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9"/>
        <p:cNvGrpSpPr/>
        <p:nvPr/>
      </p:nvGrpSpPr>
      <p:grpSpPr>
        <a:xfrm>
          <a:off x="0" y="0"/>
          <a:ext cx="0" cy="0"/>
          <a:chOff x="0" y="0"/>
          <a:chExt cx="0" cy="0"/>
        </a:xfrm>
      </p:grpSpPr>
      <p:sp>
        <p:nvSpPr>
          <p:cNvPr id="730" name="Google Shape;730;p17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1" name="Google Shape;731;p179"/>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32"/>
        <p:cNvGrpSpPr/>
        <p:nvPr/>
      </p:nvGrpSpPr>
      <p:grpSpPr>
        <a:xfrm>
          <a:off x="0" y="0"/>
          <a:ext cx="0" cy="0"/>
          <a:chOff x="0" y="0"/>
          <a:chExt cx="0" cy="0"/>
        </a:xfrm>
      </p:grpSpPr>
      <p:grpSp>
        <p:nvGrpSpPr>
          <p:cNvPr id="733" name="Google Shape;733;p180"/>
          <p:cNvGrpSpPr/>
          <p:nvPr/>
        </p:nvGrpSpPr>
        <p:grpSpPr>
          <a:xfrm>
            <a:off x="133771" y="99654"/>
            <a:ext cx="328296" cy="644998"/>
            <a:chOff x="194096" y="192052"/>
            <a:chExt cx="437728" cy="859998"/>
          </a:xfrm>
        </p:grpSpPr>
        <p:pic>
          <p:nvPicPr>
            <p:cNvPr id="734" name="Google Shape;734;p180" descr="nbc-logo"/>
            <p:cNvPicPr preferRelativeResize="0"/>
            <p:nvPr/>
          </p:nvPicPr>
          <p:blipFill rotWithShape="1">
            <a:blip r:embed="rId2">
              <a:alphaModFix/>
            </a:blip>
            <a:srcRect/>
            <a:stretch/>
          </p:blipFill>
          <p:spPr>
            <a:xfrm>
              <a:off x="194096" y="192052"/>
              <a:ext cx="437728" cy="437729"/>
            </a:xfrm>
            <a:prstGeom prst="rect">
              <a:avLst/>
            </a:prstGeom>
            <a:noFill/>
            <a:ln>
              <a:noFill/>
            </a:ln>
          </p:spPr>
        </p:pic>
        <p:pic>
          <p:nvPicPr>
            <p:cNvPr id="735" name="Google Shape;735;p180" descr="Image result for wsj"/>
            <p:cNvPicPr preferRelativeResize="0"/>
            <p:nvPr/>
          </p:nvPicPr>
          <p:blipFill rotWithShape="1">
            <a:blip r:embed="rId3">
              <a:alphaModFix/>
            </a:blip>
            <a:srcRect/>
            <a:stretch/>
          </p:blipFill>
          <p:spPr>
            <a:xfrm>
              <a:off x="213454" y="653039"/>
              <a:ext cx="399011" cy="399011"/>
            </a:xfrm>
            <a:prstGeom prst="rect">
              <a:avLst/>
            </a:prstGeom>
            <a:noFill/>
            <a:ln>
              <a:noFill/>
            </a:ln>
          </p:spPr>
        </p:pic>
      </p:grpSp>
      <p:sp>
        <p:nvSpPr>
          <p:cNvPr id="736" name="Google Shape;736;p180"/>
          <p:cNvSpPr txBox="1">
            <a:spLocks noGrp="1"/>
          </p:cNvSpPr>
          <p:nvPr>
            <p:ph type="body" idx="1"/>
          </p:nvPr>
        </p:nvSpPr>
        <p:spPr>
          <a:xfrm>
            <a:off x="552295" y="88391"/>
            <a:ext cx="8039410" cy="392415"/>
          </a:xfrm>
          <a:prstGeom prst="rect">
            <a:avLst/>
          </a:prstGeom>
          <a:noFill/>
          <a:ln>
            <a:noFill/>
          </a:ln>
        </p:spPr>
        <p:txBody>
          <a:bodyPr spcFirstLastPara="1" wrap="square" lIns="0" tIns="45700" rIns="0" bIns="45700" anchor="t" anchorCtr="0"/>
          <a:lstStyle>
            <a:lvl1pPr marL="457200" lvl="0" indent="-228600" algn="ctr">
              <a:lnSpc>
                <a:spcPct val="100000"/>
              </a:lnSpc>
              <a:spcBef>
                <a:spcPts val="560"/>
              </a:spcBef>
              <a:spcAft>
                <a:spcPts val="0"/>
              </a:spcAft>
              <a:buClr>
                <a:schemeClr val="dk1"/>
              </a:buClr>
              <a:buSzPts val="2800"/>
              <a:buNone/>
              <a:defRPr sz="2800" b="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7"/>
        <p:cNvGrpSpPr/>
        <p:nvPr/>
      </p:nvGrpSpPr>
      <p:grpSpPr>
        <a:xfrm>
          <a:off x="0" y="0"/>
          <a:ext cx="0" cy="0"/>
          <a:chOff x="0" y="0"/>
          <a:chExt cx="0" cy="0"/>
        </a:xfrm>
      </p:grpSpPr>
      <p:sp>
        <p:nvSpPr>
          <p:cNvPr id="738" name="Google Shape;738;p181"/>
          <p:cNvSpPr txBox="1">
            <a:spLocks noGrp="1"/>
          </p:cNvSpPr>
          <p:nvPr>
            <p:ph type="ctrTitle"/>
          </p:nvPr>
        </p:nvSpPr>
        <p:spPr>
          <a:xfrm>
            <a:off x="685800" y="1597899"/>
            <a:ext cx="7772400" cy="1102519"/>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18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40" name="Google Shape;740;p181"/>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1" name="Google Shape;741;p18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2"/>
        <p:cNvGrpSpPr/>
        <p:nvPr/>
      </p:nvGrpSpPr>
      <p:grpSpPr>
        <a:xfrm>
          <a:off x="0" y="0"/>
          <a:ext cx="0" cy="0"/>
          <a:chOff x="0" y="0"/>
          <a:chExt cx="0" cy="0"/>
        </a:xfrm>
      </p:grpSpPr>
      <p:sp>
        <p:nvSpPr>
          <p:cNvPr id="743" name="Google Shape;743;p182"/>
          <p:cNvSpPr txBox="1">
            <a:spLocks noGrp="1"/>
          </p:cNvSpPr>
          <p:nvPr>
            <p:ph type="title"/>
          </p:nvPr>
        </p:nvSpPr>
        <p:spPr>
          <a:xfrm>
            <a:off x="722313" y="3305200"/>
            <a:ext cx="7772400" cy="1021556"/>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rgbClr val="000066"/>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18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45" name="Google Shape;745;p182"/>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6"/>
        <p:cNvGrpSpPr/>
        <p:nvPr/>
      </p:nvGrpSpPr>
      <p:grpSpPr>
        <a:xfrm>
          <a:off x="0" y="0"/>
          <a:ext cx="0" cy="0"/>
          <a:chOff x="0" y="0"/>
          <a:chExt cx="0" cy="0"/>
        </a:xfrm>
      </p:grpSpPr>
      <p:sp>
        <p:nvSpPr>
          <p:cNvPr id="747" name="Google Shape;747;p18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8" name="Google Shape;748;p183"/>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9" name="Google Shape;749;p183"/>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0" name="Google Shape;750;p183"/>
          <p:cNvSpPr txBox="1">
            <a:spLocks noGrp="1"/>
          </p:cNvSpPr>
          <p:nvPr>
            <p:ph type="ftr" idx="11"/>
          </p:nvPr>
        </p:nvSpPr>
        <p:spPr>
          <a:xfrm>
            <a:off x="3200400" y="4800624"/>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1" name="Google Shape;751;p183"/>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2"/>
        <p:cNvGrpSpPr/>
        <p:nvPr/>
      </p:nvGrpSpPr>
      <p:grpSpPr>
        <a:xfrm>
          <a:off x="0" y="0"/>
          <a:ext cx="0" cy="0"/>
          <a:chOff x="0" y="0"/>
          <a:chExt cx="0" cy="0"/>
        </a:xfrm>
      </p:grpSpPr>
      <p:sp>
        <p:nvSpPr>
          <p:cNvPr id="753" name="Google Shape;753;p18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4" name="Google Shape;754;p18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55" name="Google Shape;755;p18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56" name="Google Shape;756;p184"/>
          <p:cNvSpPr txBox="1">
            <a:spLocks noGrp="1"/>
          </p:cNvSpPr>
          <p:nvPr>
            <p:ph type="body" idx="3"/>
          </p:nvPr>
        </p:nvSpPr>
        <p:spPr>
          <a:xfrm>
            <a:off x="4645066" y="1151335"/>
            <a:ext cx="4041775" cy="47982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57" name="Google Shape;757;p184"/>
          <p:cNvSpPr txBox="1">
            <a:spLocks noGrp="1"/>
          </p:cNvSpPr>
          <p:nvPr>
            <p:ph type="body" idx="4"/>
          </p:nvPr>
        </p:nvSpPr>
        <p:spPr>
          <a:xfrm>
            <a:off x="4645066" y="1631156"/>
            <a:ext cx="4041775" cy="2963466"/>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58" name="Google Shape;758;p184"/>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9" name="Google Shape;759;p184"/>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0"/>
        <p:cNvGrpSpPr/>
        <p:nvPr/>
      </p:nvGrpSpPr>
      <p:grpSpPr>
        <a:xfrm>
          <a:off x="0" y="0"/>
          <a:ext cx="0" cy="0"/>
          <a:chOff x="0" y="0"/>
          <a:chExt cx="0" cy="0"/>
        </a:xfrm>
      </p:grpSpPr>
      <p:sp>
        <p:nvSpPr>
          <p:cNvPr id="761" name="Google Shape;761;p185"/>
          <p:cNvSpPr txBox="1">
            <a:spLocks noGrp="1"/>
          </p:cNvSpPr>
          <p:nvPr>
            <p:ph type="title"/>
          </p:nvPr>
        </p:nvSpPr>
        <p:spPr>
          <a:xfrm>
            <a:off x="457218" y="204798"/>
            <a:ext cx="3008313" cy="871537"/>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p185"/>
          <p:cNvSpPr txBox="1">
            <a:spLocks noGrp="1"/>
          </p:cNvSpPr>
          <p:nvPr>
            <p:ph type="body" idx="1"/>
          </p:nvPr>
        </p:nvSpPr>
        <p:spPr>
          <a:xfrm>
            <a:off x="3575050" y="204807"/>
            <a:ext cx="5111750" cy="4389835"/>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63" name="Google Shape;763;p185"/>
          <p:cNvSpPr txBox="1">
            <a:spLocks noGrp="1"/>
          </p:cNvSpPr>
          <p:nvPr>
            <p:ph type="body" idx="2"/>
          </p:nvPr>
        </p:nvSpPr>
        <p:spPr>
          <a:xfrm>
            <a:off x="457218" y="1076328"/>
            <a:ext cx="3008313" cy="351829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64" name="Google Shape;764;p185"/>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5" name="Google Shape;765;p185"/>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6"/>
        <p:cNvGrpSpPr/>
        <p:nvPr/>
      </p:nvGrpSpPr>
      <p:grpSpPr>
        <a:xfrm>
          <a:off x="0" y="0"/>
          <a:ext cx="0" cy="0"/>
          <a:chOff x="0" y="0"/>
          <a:chExt cx="0" cy="0"/>
        </a:xfrm>
      </p:grpSpPr>
      <p:sp>
        <p:nvSpPr>
          <p:cNvPr id="767" name="Google Shape;767;p186"/>
          <p:cNvSpPr txBox="1">
            <a:spLocks noGrp="1"/>
          </p:cNvSpPr>
          <p:nvPr>
            <p:ph type="title"/>
          </p:nvPr>
        </p:nvSpPr>
        <p:spPr>
          <a:xfrm>
            <a:off x="1792288" y="3600506"/>
            <a:ext cx="5486400" cy="425053"/>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rgbClr val="000066"/>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8" name="Google Shape;768;p186"/>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9" name="Google Shape;769;p186"/>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70" name="Google Shape;770;p186"/>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1" name="Google Shape;771;p186"/>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2"/>
        <p:cNvGrpSpPr/>
        <p:nvPr/>
      </p:nvGrpSpPr>
      <p:grpSpPr>
        <a:xfrm>
          <a:off x="0" y="0"/>
          <a:ext cx="0" cy="0"/>
          <a:chOff x="0" y="0"/>
          <a:chExt cx="0" cy="0"/>
        </a:xfrm>
      </p:grpSpPr>
      <p:sp>
        <p:nvSpPr>
          <p:cNvPr id="773" name="Google Shape;773;p18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00006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4" name="Google Shape;774;p187"/>
          <p:cNvSpPr txBox="1">
            <a:spLocks noGrp="1"/>
          </p:cNvSpPr>
          <p:nvPr>
            <p:ph type="body" idx="1"/>
          </p:nvPr>
        </p:nvSpPr>
        <p:spPr>
          <a:xfrm rot="5400000">
            <a:off x="2874777" y="-1217411"/>
            <a:ext cx="3394472"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5" name="Google Shape;775;p187"/>
          <p:cNvSpPr txBox="1">
            <a:spLocks noGrp="1"/>
          </p:cNvSpPr>
          <p:nvPr>
            <p:ph type="ftr" idx="11"/>
          </p:nvPr>
        </p:nvSpPr>
        <p:spPr>
          <a:xfrm>
            <a:off x="3124200" y="4767288"/>
            <a:ext cx="2895600" cy="273844"/>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6" name="Google Shape;776;p187"/>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3.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image" Target="../media/image5.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image" Target="../media/image4.png"/><Relationship Id="rId2" Type="http://schemas.openxmlformats.org/officeDocument/2006/relationships/slideLayout" Target="../slideLayouts/slideLayout167.xml"/><Relationship Id="rId16" Type="http://schemas.openxmlformats.org/officeDocument/2006/relationships/image" Target="../media/image3.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4.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6.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theme" Target="../theme/theme17.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8.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8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4864994"/>
            <a:ext cx="9144000" cy="278537"/>
          </a:xfrm>
          <a:prstGeom prst="rect">
            <a:avLst/>
          </a:prstGeom>
          <a:solidFill>
            <a:srgbClr val="000066"/>
          </a:solidFill>
          <a:effectLst>
            <a:innerShdw blurRad="114300" dist="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srgbClr val="FFFFFF"/>
              </a:solidFill>
            </a:endParaRPr>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9740" y="4869669"/>
            <a:ext cx="2133600" cy="273844"/>
          </a:xfrm>
          <a:prstGeom prst="rect">
            <a:avLst/>
          </a:prstGeom>
        </p:spPr>
        <p:txBody>
          <a:bodyPr vert="horz" lIns="91440" tIns="45720" rIns="91440" bIns="45720" rtlCol="0" anchor="ctr"/>
          <a:lstStyle>
            <a:lvl1pPr algn="l">
              <a:defRPr sz="1050">
                <a:solidFill>
                  <a:schemeClr val="bg1"/>
                </a:solidFill>
              </a:defRPr>
            </a:lvl1pPr>
          </a:lstStyle>
          <a:p>
            <a:pPr>
              <a:buClrTx/>
              <a:buFontTx/>
              <a:buNone/>
            </a:pPr>
            <a:fld id="{5CCC494E-1650-4889-838F-0A11B974C64B}" type="slidenum">
              <a:rPr lang="en-US" kern="1200" smtClean="0">
                <a:solidFill>
                  <a:srgbClr val="FFFFFF"/>
                </a:solidFill>
                <a:latin typeface="Calibri"/>
                <a:ea typeface="+mn-ea"/>
                <a:cs typeface="+mn-cs"/>
              </a:rPr>
              <a:pPr>
                <a:buClrTx/>
                <a:buFontTx/>
                <a:buNone/>
              </a:pPr>
              <a:t>‹#›</a:t>
            </a:fld>
            <a:endParaRPr lang="en-US" kern="1200" dirty="0">
              <a:solidFill>
                <a:srgbClr val="FFFFFF"/>
              </a:solidFill>
              <a:latin typeface="Calibri"/>
              <a:ea typeface="+mn-ea"/>
              <a:cs typeface="+mn-cs"/>
            </a:endParaRPr>
          </a:p>
        </p:txBody>
      </p:sp>
      <p:sp>
        <p:nvSpPr>
          <p:cNvPr id="13" name="TextBox 12"/>
          <p:cNvSpPr txBox="1"/>
          <p:nvPr/>
        </p:nvSpPr>
        <p:spPr>
          <a:xfrm>
            <a:off x="2743200" y="4902735"/>
            <a:ext cx="3298980" cy="461665"/>
          </a:xfrm>
          <a:prstGeom prst="rect">
            <a:avLst/>
          </a:prstGeom>
          <a:noFill/>
        </p:spPr>
        <p:txBody>
          <a:bodyPr wrap="none" rtlCol="0">
            <a:spAutoFit/>
          </a:bodyPr>
          <a:lstStyle/>
          <a:p>
            <a:pPr>
              <a:buClrTx/>
              <a:buFontTx/>
              <a:buNone/>
            </a:pPr>
            <a:r>
              <a:rPr lang="en-US" sz="1200" b="1" kern="1200" dirty="0">
                <a:solidFill>
                  <a:srgbClr val="FFFFFF"/>
                </a:solidFill>
                <a:latin typeface="Calibri"/>
                <a:ea typeface="+mn-ea"/>
                <a:cs typeface="+mn-cs"/>
              </a:rPr>
              <a:t>NBC News/Wall Street Journal Poll – March 2019</a:t>
            </a:r>
          </a:p>
          <a:p>
            <a:pPr>
              <a:buClrTx/>
              <a:buFontTx/>
              <a:buNone/>
            </a:pPr>
            <a:endParaRPr lang="en-US" sz="1200" b="1" kern="1200" dirty="0">
              <a:solidFill>
                <a:srgbClr val="FFFFFF"/>
              </a:solidFill>
              <a:latin typeface="Calibri"/>
              <a:ea typeface="+mn-ea"/>
              <a:cs typeface="+mn-cs"/>
            </a:endParaRPr>
          </a:p>
        </p:txBody>
      </p:sp>
    </p:spTree>
    <p:extLst>
      <p:ext uri="{BB962C8B-B14F-4D97-AF65-F5344CB8AC3E}">
        <p14:creationId xmlns:p14="http://schemas.microsoft.com/office/powerpoint/2010/main" val="371600571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dt="0"/>
  <p:txStyles>
    <p:titleStyle>
      <a:lvl1pPr algn="ctr" defTabSz="914400" rtl="0" eaLnBrk="1" latinLnBrk="0" hangingPunct="1">
        <a:spcBef>
          <a:spcPct val="0"/>
        </a:spcBef>
        <a:buNone/>
        <a:defRPr sz="4000" b="1" kern="1200">
          <a:solidFill>
            <a:srgbClr val="000066"/>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4864987"/>
            <a:ext cx="9144000" cy="278537"/>
          </a:xfrm>
          <a:prstGeom prst="rect">
            <a:avLst/>
          </a:prstGeom>
          <a:solidFill>
            <a:srgbClr val="000066"/>
          </a:solidFill>
          <a:effectLst>
            <a:innerShdw blurRad="114300" dist="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srgbClr val="FFFFFF"/>
              </a:solidFill>
            </a:endParaRPr>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9740" y="4869669"/>
            <a:ext cx="2133600" cy="273844"/>
          </a:xfrm>
          <a:prstGeom prst="rect">
            <a:avLst/>
          </a:prstGeom>
        </p:spPr>
        <p:txBody>
          <a:bodyPr vert="horz" lIns="91440" tIns="45720" rIns="91440" bIns="45720" rtlCol="0" anchor="ctr"/>
          <a:lstStyle>
            <a:lvl1pPr algn="l">
              <a:defRPr sz="1050">
                <a:solidFill>
                  <a:schemeClr val="bg1"/>
                </a:solidFill>
              </a:defRPr>
            </a:lvl1pPr>
          </a:lstStyle>
          <a:p>
            <a:pPr>
              <a:buClrTx/>
              <a:buFontTx/>
              <a:buNone/>
            </a:pPr>
            <a:fld id="{5CCC494E-1650-4889-838F-0A11B974C64B}" type="slidenum">
              <a:rPr lang="en-US" kern="1200" smtClean="0">
                <a:solidFill>
                  <a:srgbClr val="FFFFFF"/>
                </a:solidFill>
                <a:latin typeface="Calibri"/>
                <a:ea typeface="+mn-ea"/>
                <a:cs typeface="+mn-cs"/>
              </a:rPr>
              <a:pPr>
                <a:buClrTx/>
                <a:buFontTx/>
                <a:buNone/>
              </a:pPr>
              <a:t>‹#›</a:t>
            </a:fld>
            <a:endParaRPr lang="en-US" kern="1200" dirty="0">
              <a:solidFill>
                <a:srgbClr val="FFFFFF"/>
              </a:solidFill>
              <a:latin typeface="Calibri"/>
              <a:ea typeface="+mn-ea"/>
              <a:cs typeface="+mn-cs"/>
            </a:endParaRPr>
          </a:p>
        </p:txBody>
      </p:sp>
      <p:sp>
        <p:nvSpPr>
          <p:cNvPr id="13" name="TextBox 12"/>
          <p:cNvSpPr txBox="1"/>
          <p:nvPr/>
        </p:nvSpPr>
        <p:spPr>
          <a:xfrm>
            <a:off x="2743200" y="4902728"/>
            <a:ext cx="3298980" cy="461665"/>
          </a:xfrm>
          <a:prstGeom prst="rect">
            <a:avLst/>
          </a:prstGeom>
          <a:noFill/>
        </p:spPr>
        <p:txBody>
          <a:bodyPr wrap="none" rtlCol="0">
            <a:spAutoFit/>
          </a:bodyPr>
          <a:lstStyle/>
          <a:p>
            <a:pPr>
              <a:buClrTx/>
              <a:buFontTx/>
              <a:buNone/>
            </a:pPr>
            <a:r>
              <a:rPr lang="en-US" sz="1200" b="1" kern="1200" dirty="0">
                <a:solidFill>
                  <a:srgbClr val="FFFFFF"/>
                </a:solidFill>
                <a:latin typeface="Calibri"/>
                <a:ea typeface="+mn-ea"/>
                <a:cs typeface="+mn-cs"/>
              </a:rPr>
              <a:t>NBC News/Wall Street Journal Poll – March 2019</a:t>
            </a:r>
          </a:p>
          <a:p>
            <a:pPr>
              <a:buClrTx/>
              <a:buFontTx/>
              <a:buNone/>
            </a:pPr>
            <a:endParaRPr lang="en-US" sz="1200" b="1" kern="1200" dirty="0">
              <a:solidFill>
                <a:srgbClr val="FFFFFF"/>
              </a:solidFill>
              <a:latin typeface="Calibri"/>
              <a:ea typeface="+mn-ea"/>
              <a:cs typeface="+mn-cs"/>
            </a:endParaRPr>
          </a:p>
        </p:txBody>
      </p:sp>
    </p:spTree>
    <p:extLst>
      <p:ext uri="{BB962C8B-B14F-4D97-AF65-F5344CB8AC3E}">
        <p14:creationId xmlns:p14="http://schemas.microsoft.com/office/powerpoint/2010/main" val="41308079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hf hdr="0" ftr="0" dt="0"/>
  <p:txStyles>
    <p:titleStyle>
      <a:lvl1pPr algn="ctr" defTabSz="914400" rtl="0" eaLnBrk="1" latinLnBrk="0" hangingPunct="1">
        <a:spcBef>
          <a:spcPct val="0"/>
        </a:spcBef>
        <a:buNone/>
        <a:defRPr sz="4000" b="1" kern="1200">
          <a:solidFill>
            <a:srgbClr val="000066"/>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8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ectangle 7"/>
          <p:cNvSpPr/>
          <p:nvPr/>
        </p:nvSpPr>
        <p:spPr>
          <a:xfrm>
            <a:off x="45720" y="34290"/>
            <a:ext cx="9052560" cy="507492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9" name="Rounded Rectangle 8"/>
          <p:cNvSpPr/>
          <p:nvPr/>
        </p:nvSpPr>
        <p:spPr>
          <a:xfrm>
            <a:off x="91440" y="68580"/>
            <a:ext cx="8961120" cy="5006340"/>
          </a:xfrm>
          <a:prstGeom prst="roundRect">
            <a:avLst>
              <a:gd name="adj" fmla="val 15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5" name="TextBox 4"/>
          <p:cNvSpPr txBox="1"/>
          <p:nvPr userDrawn="1"/>
        </p:nvSpPr>
        <p:spPr>
          <a:xfrm>
            <a:off x="7574280" y="4913337"/>
            <a:ext cx="1447800" cy="215444"/>
          </a:xfrm>
          <a:prstGeom prst="rect">
            <a:avLst/>
          </a:prstGeom>
          <a:noFill/>
        </p:spPr>
        <p:txBody>
          <a:bodyPr wrap="square" lIns="0" tIns="0" rIns="0" bIns="0" rtlCol="0">
            <a:spAutoFit/>
          </a:bodyPr>
          <a:lstStyle/>
          <a:p>
            <a:pPr algn="r">
              <a:buClrTx/>
              <a:buFontTx/>
              <a:buNone/>
            </a:pPr>
            <a:fld id="{ACF68A0D-0343-4B47-AEC4-5B579C71CFBB}" type="slidenum">
              <a:rPr lang="en-US" b="1" kern="1200">
                <a:solidFill>
                  <a:srgbClr val="4F81BD"/>
                </a:solidFill>
                <a:latin typeface="Calibri"/>
                <a:ea typeface="+mn-ea"/>
                <a:cs typeface="+mn-cs"/>
              </a:rPr>
              <a:pPr algn="r">
                <a:buClrTx/>
                <a:buFontTx/>
                <a:buNone/>
              </a:pPr>
              <a:t>‹#›</a:t>
            </a:fld>
            <a:endParaRPr lang="en-US" b="1" kern="1200" dirty="0">
              <a:solidFill>
                <a:srgbClr val="4F81BD"/>
              </a:solidFill>
              <a:latin typeface="Calibri"/>
              <a:ea typeface="+mn-ea"/>
              <a:cs typeface="+mn-cs"/>
            </a:endParaRPr>
          </a:p>
        </p:txBody>
      </p:sp>
    </p:spTree>
    <p:extLst>
      <p:ext uri="{BB962C8B-B14F-4D97-AF65-F5344CB8AC3E}">
        <p14:creationId xmlns:p14="http://schemas.microsoft.com/office/powerpoint/2010/main" val="382665936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8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ectangle 7"/>
          <p:cNvSpPr/>
          <p:nvPr/>
        </p:nvSpPr>
        <p:spPr>
          <a:xfrm>
            <a:off x="45720" y="34290"/>
            <a:ext cx="9052560" cy="507492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9" name="Rounded Rectangle 8"/>
          <p:cNvSpPr/>
          <p:nvPr/>
        </p:nvSpPr>
        <p:spPr>
          <a:xfrm>
            <a:off x="91440" y="68580"/>
            <a:ext cx="8961120" cy="5006340"/>
          </a:xfrm>
          <a:prstGeom prst="roundRect">
            <a:avLst>
              <a:gd name="adj" fmla="val 15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5" name="TextBox 4"/>
          <p:cNvSpPr txBox="1"/>
          <p:nvPr userDrawn="1"/>
        </p:nvSpPr>
        <p:spPr>
          <a:xfrm>
            <a:off x="7574280" y="4913337"/>
            <a:ext cx="1447800" cy="215444"/>
          </a:xfrm>
          <a:prstGeom prst="rect">
            <a:avLst/>
          </a:prstGeom>
          <a:noFill/>
        </p:spPr>
        <p:txBody>
          <a:bodyPr wrap="square" lIns="0" tIns="0" rIns="0" bIns="0" rtlCol="0">
            <a:spAutoFit/>
          </a:bodyPr>
          <a:lstStyle/>
          <a:p>
            <a:pPr algn="r">
              <a:buClrTx/>
              <a:buFontTx/>
              <a:buNone/>
            </a:pPr>
            <a:fld id="{ACF68A0D-0343-4B47-AEC4-5B579C71CFBB}" type="slidenum">
              <a:rPr lang="en-US" b="1" kern="1200">
                <a:solidFill>
                  <a:srgbClr val="4F81BD"/>
                </a:solidFill>
                <a:latin typeface="Calibri"/>
                <a:ea typeface="+mn-ea"/>
                <a:cs typeface="+mn-cs"/>
              </a:rPr>
              <a:pPr algn="r">
                <a:buClrTx/>
                <a:buFontTx/>
                <a:buNone/>
              </a:pPr>
              <a:t>‹#›</a:t>
            </a:fld>
            <a:endParaRPr lang="en-US" b="1" kern="1200" dirty="0">
              <a:solidFill>
                <a:srgbClr val="4F81BD"/>
              </a:solidFill>
              <a:latin typeface="Calibri"/>
              <a:ea typeface="+mn-ea"/>
              <a:cs typeface="+mn-cs"/>
            </a:endParaRPr>
          </a:p>
        </p:txBody>
      </p:sp>
    </p:spTree>
    <p:extLst>
      <p:ext uri="{BB962C8B-B14F-4D97-AF65-F5344CB8AC3E}">
        <p14:creationId xmlns:p14="http://schemas.microsoft.com/office/powerpoint/2010/main" val="93134383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p:cNvPicPr>
          <p:nvPr userDrawn="1"/>
        </p:nvPicPr>
        <p:blipFill>
          <a:blip r:embed="rId17" cstate="print">
            <a:extLst>
              <a:ext uri="{28A0092B-C50C-407E-A947-70E740481C1C}">
                <a14:useLocalDpi xmlns:a14="http://schemas.microsoft.com/office/drawing/2010/main" val="0"/>
              </a:ext>
            </a:extLst>
          </a:blip>
          <a:stretch>
            <a:fillRect/>
          </a:stretch>
        </p:blipFill>
        <p:spPr>
          <a:xfrm>
            <a:off x="152402" y="4919284"/>
            <a:ext cx="1210897" cy="17006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9" name="Straight Connector 8"/>
          <p:cNvCxnSpPr/>
          <p:nvPr/>
        </p:nvCxnSpPr>
        <p:spPr>
          <a:xfrm>
            <a:off x="363580" y="960107"/>
            <a:ext cx="393948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55464" y="969506"/>
            <a:ext cx="39394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0" y="3"/>
            <a:ext cx="9144000" cy="4889350"/>
          </a:xfrm>
          <a:prstGeom prst="roundRect">
            <a:avLst>
              <a:gd name="adj" fmla="val 0"/>
            </a:avLst>
          </a:prstGeom>
          <a:solidFill>
            <a:schemeClr val="bg1"/>
          </a:solidFill>
          <a:ln w="19050" cmpd="sng">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5" name="TextBox 14"/>
          <p:cNvSpPr txBox="1"/>
          <p:nvPr/>
        </p:nvSpPr>
        <p:spPr>
          <a:xfrm>
            <a:off x="1363298" y="4850427"/>
            <a:ext cx="6360693" cy="307777"/>
          </a:xfrm>
          <a:prstGeom prst="rect">
            <a:avLst/>
          </a:prstGeom>
          <a:noFill/>
        </p:spPr>
        <p:txBody>
          <a:bodyPr wrap="square" rtlCol="0" anchor="ctr">
            <a:spAutoFit/>
          </a:bodyPr>
          <a:lstStyle/>
          <a:p>
            <a:pPr algn="ctr">
              <a:buClrTx/>
              <a:buFontTx/>
              <a:buNone/>
            </a:pPr>
            <a:r>
              <a:rPr lang="en-US" kern="1200" dirty="0">
                <a:solidFill>
                  <a:prstClr val="black"/>
                </a:solidFill>
                <a:latin typeface="AvantGarde Bk BT" pitchFamily="34" charset="0"/>
                <a:ea typeface="+mn-ea"/>
                <a:cs typeface="+mn-cs"/>
              </a:rPr>
              <a:t>The 2014 Mid-Term Election</a:t>
            </a:r>
          </a:p>
        </p:txBody>
      </p:sp>
      <p:sp>
        <p:nvSpPr>
          <p:cNvPr id="16" name="Rectangle 15"/>
          <p:cNvSpPr/>
          <p:nvPr/>
        </p:nvSpPr>
        <p:spPr>
          <a:xfrm>
            <a:off x="7723996" y="4865127"/>
            <a:ext cx="344243" cy="278375"/>
          </a:xfrm>
          <a:prstGeom prst="rect">
            <a:avLst/>
          </a:prstGeom>
          <a:solidFill>
            <a:srgbClr val="51AD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7" name="Rectangle 16"/>
          <p:cNvSpPr/>
          <p:nvPr/>
        </p:nvSpPr>
        <p:spPr>
          <a:xfrm>
            <a:off x="7983972" y="4865127"/>
            <a:ext cx="1160033" cy="278375"/>
          </a:xfrm>
          <a:prstGeom prst="rect">
            <a:avLst/>
          </a:prstGeom>
          <a:solidFill>
            <a:srgbClr val="1E5D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8" name="TextBox 17"/>
          <p:cNvSpPr txBox="1"/>
          <p:nvPr/>
        </p:nvSpPr>
        <p:spPr bwMode="white">
          <a:xfrm>
            <a:off x="8159675" y="4850427"/>
            <a:ext cx="964618" cy="307777"/>
          </a:xfrm>
          <a:prstGeom prst="rect">
            <a:avLst/>
          </a:prstGeom>
          <a:noFill/>
        </p:spPr>
        <p:txBody>
          <a:bodyPr wrap="square" rtlCol="0" anchor="ctr">
            <a:spAutoFit/>
          </a:bodyPr>
          <a:lstStyle/>
          <a:p>
            <a:pPr algn="r">
              <a:buClrTx/>
              <a:buFontTx/>
              <a:buNone/>
            </a:pPr>
            <a:r>
              <a:rPr lang="en-US" kern="1200" dirty="0">
                <a:solidFill>
                  <a:prstClr val="white"/>
                </a:solidFill>
                <a:latin typeface="AvantGarde Bk BT" pitchFamily="34" charset="0"/>
                <a:ea typeface="+mn-ea"/>
                <a:cs typeface="+mn-cs"/>
              </a:rPr>
              <a:t>SLIDE </a:t>
            </a:r>
            <a:fld id="{2749D8F3-9307-435A-99B5-F843CE2AC16F}" type="slidenum">
              <a:rPr lang="en-US" kern="1200">
                <a:solidFill>
                  <a:prstClr val="white"/>
                </a:solidFill>
                <a:latin typeface="AvantGarde Bk BT" pitchFamily="34" charset="0"/>
                <a:ea typeface="+mn-ea"/>
                <a:cs typeface="+mn-cs"/>
              </a:rPr>
              <a:pPr algn="r">
                <a:buClrTx/>
                <a:buFontTx/>
                <a:buNone/>
              </a:pPr>
              <a:t>‹#›</a:t>
            </a:fld>
            <a:endParaRPr lang="en-US" kern="1200" dirty="0">
              <a:solidFill>
                <a:prstClr val="white"/>
              </a:solidFill>
              <a:latin typeface="AvantGarde Bk BT" pitchFamily="34" charset="0"/>
              <a:ea typeface="+mn-ea"/>
              <a:cs typeface="+mn-cs"/>
            </a:endParaRPr>
          </a:p>
        </p:txBody>
      </p:sp>
      <p:pic>
        <p:nvPicPr>
          <p:cNvPr id="10" name="Picture 2" descr="http://www.civicenterprises.net/MediaLibrary/Images/Hart%20Research.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524000" y="4919286"/>
            <a:ext cx="1113830" cy="17754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7977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p89"/>
          <p:cNvSpPr/>
          <p:nvPr/>
        </p:nvSpPr>
        <p:spPr>
          <a:xfrm>
            <a:off x="0" y="4865009"/>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390" name="Google Shape;390;p8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1" name="Google Shape;391;p89"/>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Google Shape;392;p89"/>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
        <p:nvSpPr>
          <p:cNvPr id="393" name="Google Shape;393;p89"/>
          <p:cNvSpPr txBox="1"/>
          <p:nvPr/>
        </p:nvSpPr>
        <p:spPr>
          <a:xfrm>
            <a:off x="2799597" y="4902750"/>
            <a:ext cx="3385222" cy="207749"/>
          </a:xfrm>
          <a:prstGeom prst="rect">
            <a:avLst/>
          </a:prstGeom>
          <a:noFill/>
          <a:ln>
            <a:noFill/>
          </a:ln>
        </p:spPr>
        <p:txBody>
          <a:bodyPr spcFirstLastPara="1" wrap="square" lIns="91425" tIns="45700" rIns="91425" bIns="45700" anchor="t" anchorCtr="0">
            <a:noAutofit/>
          </a:bodyPr>
          <a:lstStyle/>
          <a:p>
            <a:pPr>
              <a:buSzPts val="1200"/>
            </a:pPr>
            <a:r>
              <a:rPr lang="en" sz="1200" b="1">
                <a:solidFill>
                  <a:srgbClr val="FFFFFF"/>
                </a:solidFill>
                <a:latin typeface="Calibri"/>
                <a:ea typeface="Calibri"/>
                <a:cs typeface="Calibri"/>
                <a:sym typeface="Calibri"/>
              </a:rPr>
              <a:t>NBC News/Wall Street Journal Poll – January 2019</a:t>
            </a:r>
            <a:endParaRPr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78820148"/>
      </p:ext>
    </p:extLst>
  </p:cSld>
  <p:clrMap bg1="lt1" tx1="dk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8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8" name="Rectangle 7"/>
          <p:cNvSpPr/>
          <p:nvPr/>
        </p:nvSpPr>
        <p:spPr>
          <a:xfrm>
            <a:off x="45720" y="34290"/>
            <a:ext cx="9052560" cy="5074920"/>
          </a:xfrm>
          <a:prstGeom prst="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9" name="Rounded Rectangle 8"/>
          <p:cNvSpPr/>
          <p:nvPr/>
        </p:nvSpPr>
        <p:spPr>
          <a:xfrm>
            <a:off x="91440" y="68580"/>
            <a:ext cx="8961120" cy="5006340"/>
          </a:xfrm>
          <a:prstGeom prst="roundRect">
            <a:avLst>
              <a:gd name="adj" fmla="val 15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5" name="TextBox 4"/>
          <p:cNvSpPr txBox="1"/>
          <p:nvPr userDrawn="1"/>
        </p:nvSpPr>
        <p:spPr>
          <a:xfrm>
            <a:off x="7574280" y="4913337"/>
            <a:ext cx="1447800" cy="215444"/>
          </a:xfrm>
          <a:prstGeom prst="rect">
            <a:avLst/>
          </a:prstGeom>
          <a:noFill/>
        </p:spPr>
        <p:txBody>
          <a:bodyPr wrap="square" lIns="0" tIns="0" rIns="0" bIns="0" rtlCol="0">
            <a:spAutoFit/>
          </a:bodyPr>
          <a:lstStyle/>
          <a:p>
            <a:pPr algn="r">
              <a:buClrTx/>
              <a:buFontTx/>
              <a:buNone/>
            </a:pPr>
            <a:fld id="{ACF68A0D-0343-4B47-AEC4-5B579C71CFBB}" type="slidenum">
              <a:rPr lang="en-US" b="1" kern="1200">
                <a:solidFill>
                  <a:srgbClr val="4F81BD"/>
                </a:solidFill>
                <a:latin typeface="Calibri"/>
                <a:ea typeface="+mn-ea"/>
              </a:rPr>
              <a:pPr algn="r">
                <a:buClrTx/>
                <a:buFontTx/>
                <a:buNone/>
              </a:pPr>
              <a:t>‹#›</a:t>
            </a:fld>
            <a:endParaRPr lang="en-US" b="1" kern="1200" dirty="0">
              <a:solidFill>
                <a:srgbClr val="4F81BD"/>
              </a:solidFill>
              <a:latin typeface="Calibri"/>
              <a:ea typeface="+mn-ea"/>
            </a:endParaRPr>
          </a:p>
        </p:txBody>
      </p:sp>
    </p:spTree>
    <p:extLst>
      <p:ext uri="{BB962C8B-B14F-4D97-AF65-F5344CB8AC3E}">
        <p14:creationId xmlns:p14="http://schemas.microsoft.com/office/powerpoint/2010/main" val="2746920321"/>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158"/>
          <p:cNvSpPr/>
          <p:nvPr/>
        </p:nvSpPr>
        <p:spPr>
          <a:xfrm>
            <a:off x="0" y="4865026"/>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FFFFFF"/>
              </a:solidFill>
            </a:endParaRPr>
          </a:p>
        </p:txBody>
      </p:sp>
      <p:sp>
        <p:nvSpPr>
          <p:cNvPr id="617" name="Google Shape;617;p15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8" name="Google Shape;618;p158"/>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9" name="Google Shape;619;p15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9pPr>
          </a:lstStyle>
          <a:p>
            <a:fld id="{00000000-1234-1234-1234-123412341234}" type="slidenum">
              <a:rPr lang="en"/>
              <a:pPr/>
              <a:t>‹#›</a:t>
            </a:fld>
            <a:endParaRPr/>
          </a:p>
        </p:txBody>
      </p:sp>
      <p:sp>
        <p:nvSpPr>
          <p:cNvPr id="620" name="Google Shape;620;p158"/>
          <p:cNvSpPr txBox="1"/>
          <p:nvPr/>
        </p:nvSpPr>
        <p:spPr>
          <a:xfrm>
            <a:off x="2743262" y="4902767"/>
            <a:ext cx="3458319" cy="461665"/>
          </a:xfrm>
          <a:prstGeom prst="rect">
            <a:avLst/>
          </a:prstGeom>
          <a:noFill/>
          <a:ln>
            <a:noFill/>
          </a:ln>
        </p:spPr>
        <p:txBody>
          <a:bodyPr spcFirstLastPara="1" wrap="square" lIns="91425" tIns="45700" rIns="91425" bIns="45700" anchor="t" anchorCtr="0">
            <a:noAutofit/>
          </a:bodyPr>
          <a:lstStyle/>
          <a:p>
            <a:pPr>
              <a:buClr>
                <a:srgbClr val="FFFFFF"/>
              </a:buClr>
              <a:buSzPts val="1200"/>
            </a:pPr>
            <a:r>
              <a:rPr lang="en" sz="1200" b="1">
                <a:solidFill>
                  <a:srgbClr val="FFFFFF"/>
                </a:solidFill>
                <a:latin typeface="Calibri"/>
                <a:ea typeface="Calibri"/>
                <a:cs typeface="Calibri"/>
                <a:sym typeface="Calibri"/>
              </a:rPr>
              <a:t>NBC News/Wall Street Journal Poll – February 2019</a:t>
            </a:r>
            <a:endParaRPr/>
          </a:p>
          <a:p>
            <a:pPr>
              <a:buSzPts val="1200"/>
            </a:pPr>
            <a:endParaRPr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88616611"/>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4865031"/>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 name="Google Shape;52;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55" name="Google Shape;55;p13"/>
          <p:cNvSpPr txBox="1"/>
          <p:nvPr/>
        </p:nvSpPr>
        <p:spPr>
          <a:xfrm>
            <a:off x="3200400" y="4900425"/>
            <a:ext cx="2392258" cy="207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Calibri"/>
                <a:ea typeface="Calibri"/>
                <a:cs typeface="Calibri"/>
                <a:sym typeface="Calibri"/>
              </a:rPr>
              <a:t>NBC News/Wall Street Journal Poll</a:t>
            </a:r>
            <a:endParaRPr sz="1200" b="1"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83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74"/>
          <p:cNvSpPr/>
          <p:nvPr/>
        </p:nvSpPr>
        <p:spPr>
          <a:xfrm>
            <a:off x="0" y="4865030"/>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6" name="Google Shape;306;p7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7" name="Google Shape;307;p74"/>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8" name="Google Shape;308;p74"/>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09" name="Google Shape;309;p74"/>
          <p:cNvSpPr txBox="1"/>
          <p:nvPr/>
        </p:nvSpPr>
        <p:spPr>
          <a:xfrm>
            <a:off x="2743200" y="4902771"/>
            <a:ext cx="3385222" cy="207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Calibri"/>
                <a:ea typeface="Calibri"/>
                <a:cs typeface="Calibri"/>
                <a:sym typeface="Calibri"/>
              </a:rPr>
              <a:t>NBC News/Wall Street Journal Poll – January 2019</a:t>
            </a:r>
            <a:endParaRPr sz="1200" b="1"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5" r:id="rId1"/>
    <p:sldLayoutId id="2147483718" r:id="rId2"/>
    <p:sldLayoutId id="2147483719" r:id="rId3"/>
    <p:sldLayoutId id="2147483720" r:id="rId4"/>
    <p:sldLayoutId id="2147483721" r:id="rId5"/>
    <p:sldLayoutId id="2147483722" r:id="rId6"/>
    <p:sldLayoutId id="2147483723" r:id="rId7"/>
    <p:sldLayoutId id="214748372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p:cNvGrpSpPr/>
        <p:nvPr/>
      </p:nvGrpSpPr>
      <p:grpSpPr>
        <a:xfrm>
          <a:off x="0" y="0"/>
          <a:ext cx="0" cy="0"/>
          <a:chOff x="0" y="0"/>
          <a:chExt cx="0" cy="0"/>
        </a:xfrm>
      </p:grpSpPr>
      <p:sp>
        <p:nvSpPr>
          <p:cNvPr id="371" name="Google Shape;371;p85"/>
          <p:cNvSpPr/>
          <p:nvPr/>
        </p:nvSpPr>
        <p:spPr>
          <a:xfrm>
            <a:off x="0" y="4865042"/>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2" name="Google Shape;372;p8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3" name="Google Shape;373;p85"/>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p85"/>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75" name="Google Shape;375;p85"/>
          <p:cNvSpPr txBox="1"/>
          <p:nvPr/>
        </p:nvSpPr>
        <p:spPr>
          <a:xfrm>
            <a:off x="2799597" y="4902783"/>
            <a:ext cx="3385222" cy="207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Calibri"/>
                <a:ea typeface="Calibri"/>
                <a:cs typeface="Calibri"/>
                <a:sym typeface="Calibri"/>
              </a:rPr>
              <a:t>NBC News/Wall Street Journal Poll – January 2019</a:t>
            </a:r>
            <a:endParaRPr sz="1200" b="1"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alpha val="36862"/>
          </a:schemeClr>
        </a:solidFill>
        <a:effectLst/>
      </p:bgPr>
    </p:bg>
    <p:spTree>
      <p:nvGrpSpPr>
        <p:cNvPr id="1" name="Shape 438"/>
        <p:cNvGrpSpPr/>
        <p:nvPr/>
      </p:nvGrpSpPr>
      <p:grpSpPr>
        <a:xfrm>
          <a:off x="0" y="0"/>
          <a:ext cx="0" cy="0"/>
          <a:chOff x="0" y="0"/>
          <a:chExt cx="0" cy="0"/>
        </a:xfrm>
      </p:grpSpPr>
      <p:sp>
        <p:nvSpPr>
          <p:cNvPr id="439" name="Google Shape;439;p99"/>
          <p:cNvSpPr/>
          <p:nvPr/>
        </p:nvSpPr>
        <p:spPr>
          <a:xfrm>
            <a:off x="0" y="0"/>
            <a:ext cx="9144000" cy="51435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0" name="Google Shape;440;p99"/>
          <p:cNvSpPr/>
          <p:nvPr/>
        </p:nvSpPr>
        <p:spPr>
          <a:xfrm>
            <a:off x="45720" y="34290"/>
            <a:ext cx="9052560" cy="5074920"/>
          </a:xfrm>
          <a:prstGeom prst="rect">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1" name="Google Shape;441;p99"/>
          <p:cNvSpPr/>
          <p:nvPr/>
        </p:nvSpPr>
        <p:spPr>
          <a:xfrm>
            <a:off x="91440" y="68580"/>
            <a:ext cx="8961120" cy="5006340"/>
          </a:xfrm>
          <a:prstGeom prst="roundRect">
            <a:avLst>
              <a:gd name="adj" fmla="val 152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2" name="Google Shape;442;p99"/>
          <p:cNvSpPr txBox="1"/>
          <p:nvPr/>
        </p:nvSpPr>
        <p:spPr>
          <a:xfrm>
            <a:off x="7574280" y="4913339"/>
            <a:ext cx="1447800" cy="161583"/>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4F81BD"/>
                </a:solidFill>
                <a:latin typeface="Calibri"/>
                <a:ea typeface="Calibri"/>
                <a:cs typeface="Calibri"/>
                <a:sym typeface="Calibri"/>
              </a:rPr>
              <a:t>‹#›</a:t>
            </a:fld>
            <a:endParaRPr sz="1400" b="1" i="0" u="none" strike="noStrike" cap="none">
              <a:solidFill>
                <a:srgbClr val="4F81BD"/>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38"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84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alpha val="37647"/>
          </a:schemeClr>
        </a:solidFill>
        <a:effectLst/>
      </p:bgPr>
    </p:bg>
    <p:spTree>
      <p:nvGrpSpPr>
        <p:cNvPr id="1" name="Shape 580"/>
        <p:cNvGrpSpPr/>
        <p:nvPr/>
      </p:nvGrpSpPr>
      <p:grpSpPr>
        <a:xfrm>
          <a:off x="0" y="0"/>
          <a:ext cx="0" cy="0"/>
          <a:chOff x="0" y="0"/>
          <a:chExt cx="0" cy="0"/>
        </a:xfrm>
      </p:grpSpPr>
      <p:sp>
        <p:nvSpPr>
          <p:cNvPr id="581" name="Google Shape;581;p143"/>
          <p:cNvSpPr/>
          <p:nvPr/>
        </p:nvSpPr>
        <p:spPr>
          <a:xfrm>
            <a:off x="0" y="0"/>
            <a:ext cx="9144000" cy="51435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82" name="Google Shape;582;p143"/>
          <p:cNvSpPr/>
          <p:nvPr/>
        </p:nvSpPr>
        <p:spPr>
          <a:xfrm>
            <a:off x="45720" y="34290"/>
            <a:ext cx="9052560" cy="5074920"/>
          </a:xfrm>
          <a:prstGeom prst="rect">
            <a:avLst/>
          </a:prstGeom>
          <a:solidFill>
            <a:schemeClr val="accent2"/>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83" name="Google Shape;583;p143"/>
          <p:cNvSpPr/>
          <p:nvPr/>
        </p:nvSpPr>
        <p:spPr>
          <a:xfrm>
            <a:off x="91440" y="68580"/>
            <a:ext cx="8961120" cy="5006340"/>
          </a:xfrm>
          <a:prstGeom prst="roundRect">
            <a:avLst>
              <a:gd name="adj" fmla="val 152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84" name="Google Shape;584;p143"/>
          <p:cNvSpPr txBox="1"/>
          <p:nvPr/>
        </p:nvSpPr>
        <p:spPr>
          <a:xfrm>
            <a:off x="7574280" y="4913338"/>
            <a:ext cx="1447800"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4F81BD"/>
              </a:buClr>
              <a:buSzPts val="1400"/>
              <a:buFont typeface="Arial"/>
              <a:buNone/>
            </a:pPr>
            <a:fld id="{00000000-1234-1234-1234-123412341234}" type="slidenum">
              <a:rPr lang="en" sz="1400" b="1" i="0" u="none" strike="noStrike" cap="none">
                <a:solidFill>
                  <a:srgbClr val="4F81BD"/>
                </a:solidFill>
                <a:latin typeface="Calibri"/>
                <a:ea typeface="Calibri"/>
                <a:cs typeface="Calibri"/>
                <a:sym typeface="Calibri"/>
              </a:rPr>
              <a:t>‹#›</a:t>
            </a:fld>
            <a:endParaRPr sz="1400" b="1" i="0" u="none" strike="noStrike" cap="none">
              <a:solidFill>
                <a:srgbClr val="4F81BD"/>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84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158"/>
          <p:cNvSpPr/>
          <p:nvPr/>
        </p:nvSpPr>
        <p:spPr>
          <a:xfrm>
            <a:off x="0" y="4865026"/>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17" name="Google Shape;617;p15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8" name="Google Shape;618;p158"/>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9" name="Google Shape;619;p15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20" name="Google Shape;620;p158"/>
          <p:cNvSpPr txBox="1"/>
          <p:nvPr/>
        </p:nvSpPr>
        <p:spPr>
          <a:xfrm>
            <a:off x="2743262" y="4902767"/>
            <a:ext cx="345831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 sz="1200" b="1" i="0" u="none" strike="noStrike" cap="none">
                <a:solidFill>
                  <a:srgbClr val="FFFFFF"/>
                </a:solidFill>
                <a:latin typeface="Calibri"/>
                <a:ea typeface="Calibri"/>
                <a:cs typeface="Calibri"/>
                <a:sym typeface="Calibri"/>
              </a:rPr>
              <a:t>NBC News/Wall Street Journal Poll – February 2019</a:t>
            </a:r>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3"/>
        <p:cNvGrpSpPr/>
        <p:nvPr/>
      </p:nvGrpSpPr>
      <p:grpSpPr>
        <a:xfrm>
          <a:off x="0" y="0"/>
          <a:ext cx="0" cy="0"/>
          <a:chOff x="0" y="0"/>
          <a:chExt cx="0" cy="0"/>
        </a:xfrm>
      </p:grpSpPr>
      <p:sp>
        <p:nvSpPr>
          <p:cNvPr id="714" name="Google Shape;714;p176"/>
          <p:cNvSpPr/>
          <p:nvPr/>
        </p:nvSpPr>
        <p:spPr>
          <a:xfrm>
            <a:off x="0" y="4865042"/>
            <a:ext cx="9144000" cy="278537"/>
          </a:xfrm>
          <a:prstGeom prst="rect">
            <a:avLst/>
          </a:prstGeom>
          <a:solidFill>
            <a:srgbClr val="000066"/>
          </a:solidFill>
          <a:ln w="25400" cap="flat" cmpd="sng">
            <a:solidFill>
              <a:srgbClr val="0000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15" name="Google Shape;715;p176"/>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66"/>
              </a:buClr>
              <a:buSzPts val="4000"/>
              <a:buFont typeface="Calibri"/>
              <a:buNone/>
              <a:defRPr sz="4000" b="1" i="0" u="none" strike="noStrike" cap="none">
                <a:solidFill>
                  <a:srgbClr val="00006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6" name="Google Shape;716;p176"/>
          <p:cNvSpPr txBox="1">
            <a:spLocks noGrp="1"/>
          </p:cNvSpPr>
          <p:nvPr>
            <p:ph type="body" idx="1"/>
          </p:nvPr>
        </p:nvSpPr>
        <p:spPr>
          <a:xfrm>
            <a:off x="457200" y="1200154"/>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7" name="Google Shape;717;p176"/>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18" name="Google Shape;718;p176"/>
          <p:cNvSpPr txBox="1"/>
          <p:nvPr/>
        </p:nvSpPr>
        <p:spPr>
          <a:xfrm>
            <a:off x="2799597" y="4902783"/>
            <a:ext cx="3385222" cy="207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Calibri"/>
                <a:ea typeface="Calibri"/>
                <a:cs typeface="Calibri"/>
                <a:sym typeface="Calibri"/>
              </a:rPr>
              <a:t>NBC News/Wall Street Journal Poll – January 2019</a:t>
            </a:r>
            <a:endParaRPr sz="1200" b="1"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4865001"/>
            <a:ext cx="9144000" cy="278537"/>
          </a:xfrm>
          <a:prstGeom prst="rect">
            <a:avLst/>
          </a:prstGeom>
          <a:solidFill>
            <a:srgbClr val="000066"/>
          </a:solidFill>
          <a:effectLst>
            <a:innerShdw blurRad="114300" dist="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srgbClr val="FFFFFF"/>
              </a:solidFill>
            </a:endParaRPr>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9740" y="4869669"/>
            <a:ext cx="2133600" cy="273844"/>
          </a:xfrm>
          <a:prstGeom prst="rect">
            <a:avLst/>
          </a:prstGeom>
        </p:spPr>
        <p:txBody>
          <a:bodyPr vert="horz" lIns="91440" tIns="45720" rIns="91440" bIns="45720" rtlCol="0" anchor="ctr"/>
          <a:lstStyle>
            <a:lvl1pPr algn="l">
              <a:defRPr sz="1050">
                <a:solidFill>
                  <a:schemeClr val="bg1"/>
                </a:solidFill>
              </a:defRPr>
            </a:lvl1pPr>
          </a:lstStyle>
          <a:p>
            <a:pPr>
              <a:buClrTx/>
              <a:buFontTx/>
              <a:buNone/>
            </a:pPr>
            <a:fld id="{5CCC494E-1650-4889-838F-0A11B974C64B}" type="slidenum">
              <a:rPr lang="en-US" kern="1200" smtClean="0">
                <a:solidFill>
                  <a:srgbClr val="FFFFFF"/>
                </a:solidFill>
                <a:latin typeface="Calibri"/>
                <a:ea typeface="+mn-ea"/>
                <a:cs typeface="+mn-cs"/>
              </a:rPr>
              <a:pPr>
                <a:buClrTx/>
                <a:buFontTx/>
                <a:buNone/>
              </a:pPr>
              <a:t>‹#›</a:t>
            </a:fld>
            <a:endParaRPr lang="en-US" kern="1200" dirty="0">
              <a:solidFill>
                <a:srgbClr val="FFFFFF"/>
              </a:solidFill>
              <a:latin typeface="Calibri"/>
              <a:ea typeface="+mn-ea"/>
              <a:cs typeface="+mn-cs"/>
            </a:endParaRPr>
          </a:p>
        </p:txBody>
      </p:sp>
      <p:sp>
        <p:nvSpPr>
          <p:cNvPr id="13" name="TextBox 12"/>
          <p:cNvSpPr txBox="1"/>
          <p:nvPr/>
        </p:nvSpPr>
        <p:spPr>
          <a:xfrm>
            <a:off x="2743200" y="4902742"/>
            <a:ext cx="3298980" cy="461665"/>
          </a:xfrm>
          <a:prstGeom prst="rect">
            <a:avLst/>
          </a:prstGeom>
          <a:noFill/>
        </p:spPr>
        <p:txBody>
          <a:bodyPr wrap="none" rtlCol="0">
            <a:spAutoFit/>
          </a:bodyPr>
          <a:lstStyle/>
          <a:p>
            <a:pPr>
              <a:buClrTx/>
              <a:buFontTx/>
              <a:buNone/>
            </a:pPr>
            <a:r>
              <a:rPr lang="en-US" sz="1200" b="1" kern="1200" dirty="0">
                <a:solidFill>
                  <a:srgbClr val="FFFFFF"/>
                </a:solidFill>
                <a:latin typeface="Calibri"/>
                <a:ea typeface="+mn-ea"/>
                <a:cs typeface="+mn-cs"/>
              </a:rPr>
              <a:t>NBC News/Wall Street Journal Poll – March 2019</a:t>
            </a:r>
          </a:p>
          <a:p>
            <a:pPr>
              <a:buClrTx/>
              <a:buFontTx/>
              <a:buNone/>
            </a:pPr>
            <a:endParaRPr lang="en-US" sz="1200" b="1" kern="1200" dirty="0">
              <a:solidFill>
                <a:srgbClr val="FFFFFF"/>
              </a:solidFill>
              <a:latin typeface="Calibri"/>
              <a:ea typeface="+mn-ea"/>
              <a:cs typeface="+mn-cs"/>
            </a:endParaRPr>
          </a:p>
        </p:txBody>
      </p:sp>
    </p:spTree>
    <p:extLst>
      <p:ext uri="{BB962C8B-B14F-4D97-AF65-F5344CB8AC3E}">
        <p14:creationId xmlns:p14="http://schemas.microsoft.com/office/powerpoint/2010/main" val="348143507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ftr="0" dt="0"/>
  <p:txStyles>
    <p:titleStyle>
      <a:lvl1pPr algn="ctr" defTabSz="914400" rtl="0" eaLnBrk="1" latinLnBrk="0" hangingPunct="1">
        <a:spcBef>
          <a:spcPct val="0"/>
        </a:spcBef>
        <a:buNone/>
        <a:defRPr sz="4000" b="1" kern="1200">
          <a:solidFill>
            <a:srgbClr val="000066"/>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5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4.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19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192"/>
          <p:cNvPicPr preferRelativeResize="0"/>
          <p:nvPr/>
        </p:nvPicPr>
        <p:blipFill rotWithShape="1">
          <a:blip r:embed="rId3">
            <a:alphaModFix/>
          </a:blip>
          <a:srcRect t="10446"/>
          <a:stretch/>
        </p:blipFill>
        <p:spPr>
          <a:xfrm>
            <a:off x="1990179" y="242986"/>
            <a:ext cx="5390065" cy="4333247"/>
          </a:xfrm>
          <a:prstGeom prst="rect">
            <a:avLst/>
          </a:prstGeom>
          <a:noFill/>
          <a:ln>
            <a:noFill/>
          </a:ln>
        </p:spPr>
      </p:pic>
      <p:sp>
        <p:nvSpPr>
          <p:cNvPr id="2" name="Rectangle 1">
            <a:extLst>
              <a:ext uri="{FF2B5EF4-FFF2-40B4-BE49-F238E27FC236}">
                <a16:creationId xmlns:a16="http://schemas.microsoft.com/office/drawing/2014/main" xmlns="" id="{A36BCC12-5269-41A2-9E23-F04E835A2627}"/>
              </a:ext>
            </a:extLst>
          </p:cNvPr>
          <p:cNvSpPr/>
          <p:nvPr/>
        </p:nvSpPr>
        <p:spPr>
          <a:xfrm>
            <a:off x="3753223" y="2571750"/>
            <a:ext cx="1822823" cy="506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2020</a:t>
            </a:r>
          </a:p>
        </p:txBody>
      </p:sp>
    </p:spTree>
    <p:extLst>
      <p:ext uri="{BB962C8B-B14F-4D97-AF65-F5344CB8AC3E}">
        <p14:creationId xmlns:p14="http://schemas.microsoft.com/office/powerpoint/2010/main" val="363322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 y="5887"/>
            <a:ext cx="9144000" cy="451325"/>
          </a:xfrm>
        </p:spPr>
        <p:txBody>
          <a:bodyPr>
            <a:normAutofit fontScale="90000"/>
          </a:bodyPr>
          <a:lstStyle/>
          <a:p>
            <a:r>
              <a:rPr lang="en-US" sz="2700" dirty="0"/>
              <a:t>Trump Job Approval, by Party</a:t>
            </a:r>
          </a:p>
        </p:txBody>
      </p:sp>
      <p:sp>
        <p:nvSpPr>
          <p:cNvPr id="3" name="Slide Number Placeholder 2"/>
          <p:cNvSpPr>
            <a:spLocks noGrp="1"/>
          </p:cNvSpPr>
          <p:nvPr>
            <p:ph type="sldNum" sz="quarter" idx="10"/>
          </p:nvPr>
        </p:nvSpPr>
        <p:spPr/>
        <p:txBody>
          <a:bodyPr/>
          <a:lstStyle/>
          <a:p>
            <a:fld id="{5CCC494E-1650-4889-838F-0A11B974C64B}" type="slidenum">
              <a:rPr lang="en-US" smtClean="0">
                <a:solidFill>
                  <a:srgbClr val="FFFFFF"/>
                </a:solidFill>
              </a:rPr>
              <a:pPr/>
              <a:t>10</a:t>
            </a:fld>
            <a:endParaRPr lang="en-US" dirty="0">
              <a:solidFill>
                <a:srgbClr val="FFFFFF"/>
              </a:solidFill>
            </a:endParaRPr>
          </a:p>
        </p:txBody>
      </p:sp>
      <p:graphicFrame>
        <p:nvGraphicFramePr>
          <p:cNvPr id="6" name="Chart 5"/>
          <p:cNvGraphicFramePr/>
          <p:nvPr>
            <p:extLst>
              <p:ext uri="{D42A27DB-BD31-4B8C-83A1-F6EECF244321}">
                <p14:modId xmlns:p14="http://schemas.microsoft.com/office/powerpoint/2010/main" val="48746928"/>
              </p:ext>
            </p:extLst>
          </p:nvPr>
        </p:nvGraphicFramePr>
        <p:xfrm>
          <a:off x="152400" y="654817"/>
          <a:ext cx="8686800" cy="3826644"/>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1676400" y="656434"/>
            <a:ext cx="5638800" cy="886616"/>
            <a:chOff x="2667000" y="1063259"/>
            <a:chExt cx="3160889" cy="790353"/>
          </a:xfrm>
        </p:grpSpPr>
        <p:sp>
          <p:nvSpPr>
            <p:cNvPr id="4" name="Rectangle 3"/>
            <p:cNvSpPr/>
            <p:nvPr/>
          </p:nvSpPr>
          <p:spPr>
            <a:xfrm>
              <a:off x="3218744" y="1101145"/>
              <a:ext cx="2057400" cy="301796"/>
            </a:xfrm>
            <a:prstGeom prst="rect">
              <a:avLst/>
            </a:prstGeom>
          </p:spPr>
          <p:txBody>
            <a:bodyPr wrap="square">
              <a:spAutoFit/>
            </a:bodyPr>
            <a:lstStyle/>
            <a:p>
              <a:pPr algn="ctr">
                <a:buClrTx/>
                <a:buFontTx/>
                <a:buNone/>
              </a:pPr>
              <a:r>
                <a:rPr lang="en-US" sz="1600" b="1" kern="1200" dirty="0">
                  <a:latin typeface="Calibri"/>
                  <a:ea typeface="Calibri"/>
                  <a:cs typeface="+mn-cs"/>
                </a:rPr>
                <a:t>Approval Rating</a:t>
              </a:r>
              <a:endParaRPr lang="en-US" sz="1600" kern="1200" dirty="0">
                <a:latin typeface="Times New Roman"/>
                <a:ea typeface="Calibri"/>
                <a:cs typeface="+mn-cs"/>
              </a:endParaRPr>
            </a:p>
          </p:txBody>
        </p:sp>
        <p:sp>
          <p:nvSpPr>
            <p:cNvPr id="7" name="Rectangle 6"/>
            <p:cNvSpPr/>
            <p:nvPr/>
          </p:nvSpPr>
          <p:spPr>
            <a:xfrm>
              <a:off x="2667000" y="1063259"/>
              <a:ext cx="3160889" cy="79035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srgbClr val="FFFFFF"/>
                </a:solidFill>
              </a:endParaRPr>
            </a:p>
          </p:txBody>
        </p:sp>
      </p:grpSp>
    </p:spTree>
    <p:extLst>
      <p:ext uri="{BB962C8B-B14F-4D97-AF65-F5344CB8AC3E}">
        <p14:creationId xmlns:p14="http://schemas.microsoft.com/office/powerpoint/2010/main" val="14742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271188288"/>
              </p:ext>
            </p:extLst>
          </p:nvPr>
        </p:nvGraphicFramePr>
        <p:xfrm>
          <a:off x="533400" y="628646"/>
          <a:ext cx="8153404" cy="3814227"/>
        </p:xfrm>
        <a:graphic>
          <a:graphicData uri="http://schemas.openxmlformats.org/drawingml/2006/table">
            <a:tbl>
              <a:tblPr>
                <a:tableStyleId>{5C22544A-7EE6-4342-B048-85BDC9FD1C3A}</a:tableStyleId>
              </a:tblPr>
              <a:tblGrid>
                <a:gridCol w="1973068">
                  <a:extLst>
                    <a:ext uri="{9D8B030D-6E8A-4147-A177-3AD203B41FA5}">
                      <a16:colId xmlns:a16="http://schemas.microsoft.com/office/drawing/2014/main" xmlns="" val="20000"/>
                    </a:ext>
                  </a:extLst>
                </a:gridCol>
                <a:gridCol w="1030056">
                  <a:extLst>
                    <a:ext uri="{9D8B030D-6E8A-4147-A177-3AD203B41FA5}">
                      <a16:colId xmlns:a16="http://schemas.microsoft.com/office/drawing/2014/main" xmlns="" val="20001"/>
                    </a:ext>
                  </a:extLst>
                </a:gridCol>
                <a:gridCol w="1030056">
                  <a:extLst>
                    <a:ext uri="{9D8B030D-6E8A-4147-A177-3AD203B41FA5}">
                      <a16:colId xmlns:a16="http://schemas.microsoft.com/office/drawing/2014/main" xmlns="" val="20002"/>
                    </a:ext>
                  </a:extLst>
                </a:gridCol>
                <a:gridCol w="1030056">
                  <a:extLst>
                    <a:ext uri="{9D8B030D-6E8A-4147-A177-3AD203B41FA5}">
                      <a16:colId xmlns:a16="http://schemas.microsoft.com/office/drawing/2014/main" xmlns="" val="20003"/>
                    </a:ext>
                  </a:extLst>
                </a:gridCol>
                <a:gridCol w="1030056">
                  <a:extLst>
                    <a:ext uri="{9D8B030D-6E8A-4147-A177-3AD203B41FA5}">
                      <a16:colId xmlns:a16="http://schemas.microsoft.com/office/drawing/2014/main" xmlns="" val="20004"/>
                    </a:ext>
                  </a:extLst>
                </a:gridCol>
                <a:gridCol w="1030056">
                  <a:extLst>
                    <a:ext uri="{9D8B030D-6E8A-4147-A177-3AD203B41FA5}">
                      <a16:colId xmlns:a16="http://schemas.microsoft.com/office/drawing/2014/main" xmlns="" val="20005"/>
                    </a:ext>
                  </a:extLst>
                </a:gridCol>
                <a:gridCol w="1030056">
                  <a:extLst>
                    <a:ext uri="{9D8B030D-6E8A-4147-A177-3AD203B41FA5}">
                      <a16:colId xmlns:a16="http://schemas.microsoft.com/office/drawing/2014/main" xmlns="" val="20006"/>
                    </a:ext>
                  </a:extLst>
                </a:gridCol>
              </a:tblGrid>
              <a:tr h="243572">
                <a:tc>
                  <a:txBody>
                    <a:bodyPr/>
                    <a:lstStyle/>
                    <a:p>
                      <a:pPr algn="ctr" fontAlgn="b"/>
                      <a:endParaRPr lang="en-US" sz="1000" b="1" i="0" u="none"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43572">
                <a:tc>
                  <a:txBody>
                    <a:bodyPr/>
                    <a:lstStyle/>
                    <a:p>
                      <a:pPr algn="ctr" fontAlgn="b"/>
                      <a:endParaRPr lang="en-US" sz="1000" b="1" i="0" u="none"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43572">
                <a:tc>
                  <a:txBody>
                    <a:bodyPr/>
                    <a:lstStyle/>
                    <a:p>
                      <a:pPr algn="ctr" fontAlgn="b"/>
                      <a:endParaRPr lang="en-US" sz="1000" b="1" i="0" u="none"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Approve</a:t>
                      </a:r>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Disapprove</a:t>
                      </a:r>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Differential</a:t>
                      </a:r>
                      <a:endParaRPr lang="en-US" sz="1000" b="1" i="0" u="sng" strike="noStrike" dirty="0">
                        <a:solidFill>
                          <a:srgbClr val="000000"/>
                        </a:solidFill>
                        <a:effectLst/>
                        <a:latin typeface="Calibri"/>
                      </a:endParaRP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Approve</a:t>
                      </a:r>
                      <a:endParaRPr lang="en-US" sz="1000" b="1" i="0" u="sng" strike="noStrike" dirty="0">
                        <a:solidFill>
                          <a:srgbClr val="000000"/>
                        </a:solidFill>
                        <a:effectLst/>
                        <a:latin typeface="Calibri"/>
                      </a:endParaRP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Disapprove</a:t>
                      </a:r>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1" i="0" u="sng" strike="noStrike" dirty="0">
                          <a:effectLst/>
                        </a:rPr>
                        <a:t>Differential</a:t>
                      </a:r>
                      <a:endParaRPr lang="en-US" sz="1000" b="1" i="0" u="sng" strike="noStrike" dirty="0">
                        <a:solidFill>
                          <a:srgbClr val="000000"/>
                        </a:solidFill>
                        <a:effectLst/>
                        <a:latin typeface="Calibri"/>
                      </a:endParaRPr>
                    </a:p>
                  </a:txBody>
                  <a:tcPr marL="9525" marR="9525" marT="71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81383">
                <a:tc gridSpan="7">
                  <a:txBody>
                    <a:bodyPr/>
                    <a:lstStyle/>
                    <a:p>
                      <a:pPr algn="ctr" fontAlgn="b"/>
                      <a:r>
                        <a:rPr lang="en-US" sz="1000" b="1" i="0" u="none" strike="noStrike" kern="1200" dirty="0">
                          <a:solidFill>
                            <a:schemeClr val="bg1"/>
                          </a:solidFill>
                          <a:effectLst/>
                          <a:latin typeface="Calibri"/>
                          <a:ea typeface="+mn-ea"/>
                          <a:cs typeface="+mn-cs"/>
                        </a:rPr>
                        <a:t>SWING GROUPS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81383">
                <a:tc>
                  <a:txBody>
                    <a:bodyPr/>
                    <a:lstStyle/>
                    <a:p>
                      <a:pPr algn="l" fontAlgn="b"/>
                      <a:r>
                        <a:rPr lang="en-US" sz="1000" b="1" i="0" u="none" strike="noStrike" kern="1200" dirty="0">
                          <a:solidFill>
                            <a:srgbClr val="000000"/>
                          </a:solidFill>
                          <a:effectLst/>
                          <a:latin typeface="Calibri"/>
                          <a:ea typeface="+mn-ea"/>
                          <a:cs typeface="+mn-cs"/>
                        </a:rPr>
                        <a:t>Suburban women</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44%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55%</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-11</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39%</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57%</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-18</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81383">
                <a:tc>
                  <a:txBody>
                    <a:bodyPr/>
                    <a:lstStyle/>
                    <a:p>
                      <a:pPr algn="l" fontAlgn="b"/>
                      <a:r>
                        <a:rPr lang="en-US" sz="1000" b="1" i="0" u="none" strike="noStrike" kern="1200" dirty="0">
                          <a:solidFill>
                            <a:srgbClr val="000000"/>
                          </a:solidFill>
                          <a:effectLst/>
                          <a:latin typeface="Calibri"/>
                          <a:ea typeface="+mn-ea"/>
                          <a:cs typeface="+mn-cs"/>
                        </a:rPr>
                        <a:t>Independents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43%</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51%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-8</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36%</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54%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-18</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81383">
                <a:tc>
                  <a:txBody>
                    <a:bodyPr/>
                    <a:lstStyle/>
                    <a:p>
                      <a:pPr algn="l" fontAlgn="b"/>
                      <a:r>
                        <a:rPr lang="en-US" sz="1000" b="1" i="0" u="none" strike="noStrike" kern="1200" dirty="0">
                          <a:solidFill>
                            <a:srgbClr val="000000"/>
                          </a:solidFill>
                          <a:effectLst/>
                          <a:latin typeface="Calibri"/>
                          <a:ea typeface="+mn-ea"/>
                          <a:cs typeface="+mn-cs"/>
                        </a:rPr>
                        <a:t>Moderates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35%</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63%</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-28</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37%</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59%</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-22</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81383">
                <a:tc gridSpan="7">
                  <a:txBody>
                    <a:bodyPr/>
                    <a:lstStyle/>
                    <a:p>
                      <a:pPr algn="ctr" fontAlgn="b"/>
                      <a:r>
                        <a:rPr lang="en-US" sz="1000" b="1" i="0" u="none" strike="noStrike" kern="1200" dirty="0">
                          <a:solidFill>
                            <a:schemeClr val="bg1"/>
                          </a:solidFill>
                          <a:effectLst/>
                          <a:latin typeface="+mn-lt"/>
                          <a:ea typeface="+mn-ea"/>
                          <a:cs typeface="+mn-cs"/>
                        </a:rPr>
                        <a:t>DEMOCRATIC GROUPS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181383">
                <a:tc>
                  <a:txBody>
                    <a:bodyPr/>
                    <a:lstStyle/>
                    <a:p>
                      <a:pPr algn="l" fontAlgn="b"/>
                      <a:r>
                        <a:rPr lang="en-US" sz="1000" b="1" i="0" u="none" strike="noStrike" kern="1200" dirty="0">
                          <a:solidFill>
                            <a:srgbClr val="000000"/>
                          </a:solidFill>
                          <a:effectLst/>
                          <a:latin typeface="Calibri"/>
                          <a:ea typeface="+mn-ea"/>
                          <a:cs typeface="+mn-cs"/>
                        </a:rPr>
                        <a:t>18-34</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41%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57%</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-16</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35%</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60%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-25</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181383">
                <a:tc>
                  <a:txBody>
                    <a:bodyPr/>
                    <a:lstStyle/>
                    <a:p>
                      <a:pPr algn="l" fontAlgn="b"/>
                      <a:r>
                        <a:rPr lang="en-US" sz="1000" b="1" i="0" u="none" strike="noStrike" kern="1200" dirty="0">
                          <a:solidFill>
                            <a:srgbClr val="000000"/>
                          </a:solidFill>
                          <a:effectLst/>
                          <a:latin typeface="Calibri"/>
                          <a:ea typeface="+mn-ea"/>
                          <a:cs typeface="+mn-cs"/>
                        </a:rPr>
                        <a:t>African</a:t>
                      </a:r>
                      <a:r>
                        <a:rPr lang="en-US" sz="1000" b="1" i="0" u="none" strike="noStrike" kern="1200" baseline="0" dirty="0">
                          <a:solidFill>
                            <a:srgbClr val="000000"/>
                          </a:solidFill>
                          <a:effectLst/>
                          <a:latin typeface="Calibri"/>
                          <a:ea typeface="+mn-ea"/>
                          <a:cs typeface="+mn-cs"/>
                        </a:rPr>
                        <a:t> </a:t>
                      </a:r>
                      <a:r>
                        <a:rPr lang="en-US" sz="1000" b="1" i="0" u="none" strike="noStrike" kern="1200" dirty="0">
                          <a:solidFill>
                            <a:srgbClr val="000000"/>
                          </a:solidFill>
                          <a:effectLst/>
                          <a:latin typeface="Calibri"/>
                          <a:ea typeface="+mn-ea"/>
                          <a:cs typeface="+mn-cs"/>
                        </a:rPr>
                        <a:t>Americans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12%</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88%</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-76</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13%</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80%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-67</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181383">
                <a:tc>
                  <a:txBody>
                    <a:bodyPr/>
                    <a:lstStyle/>
                    <a:p>
                      <a:pPr algn="l" fontAlgn="b"/>
                      <a:r>
                        <a:rPr lang="en-US" sz="1000" b="1" i="0" u="none" strike="noStrike" kern="1200" dirty="0">
                          <a:solidFill>
                            <a:srgbClr val="000000"/>
                          </a:solidFill>
                          <a:effectLst/>
                          <a:latin typeface="Calibri"/>
                          <a:ea typeface="+mn-ea"/>
                          <a:cs typeface="+mn-cs"/>
                        </a:rPr>
                        <a:t>Hispanics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34%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64%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-30</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24%</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71%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-47</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r h="181383">
                <a:tc>
                  <a:txBody>
                    <a:bodyPr/>
                    <a:lstStyle/>
                    <a:p>
                      <a:pPr algn="l" fontAlgn="b"/>
                      <a:r>
                        <a:rPr lang="en-US" sz="1000" b="1" i="0" u="none" strike="noStrike" kern="1200" dirty="0">
                          <a:solidFill>
                            <a:srgbClr val="000000"/>
                          </a:solidFill>
                          <a:effectLst/>
                          <a:latin typeface="Calibri"/>
                          <a:ea typeface="+mn-ea"/>
                          <a:cs typeface="+mn-cs"/>
                        </a:rPr>
                        <a:t>Urban</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67%</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-36</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30%</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3"/>
                  </a:ext>
                </a:extLst>
              </a:tr>
              <a:tr h="181383">
                <a:tc>
                  <a:txBody>
                    <a:bodyPr/>
                    <a:lstStyle/>
                    <a:p>
                      <a:pPr algn="l" fontAlgn="b"/>
                      <a:r>
                        <a:rPr lang="en-US" sz="1000" b="1" i="0" u="none" strike="noStrike" kern="1200" dirty="0">
                          <a:solidFill>
                            <a:srgbClr val="000000"/>
                          </a:solidFill>
                          <a:effectLst/>
                          <a:latin typeface="Calibri"/>
                          <a:ea typeface="+mn-ea"/>
                          <a:cs typeface="+mn-cs"/>
                        </a:rPr>
                        <a:t>Democrats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8%</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91%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-83</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9%</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89%</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-80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4"/>
                  </a:ext>
                </a:extLst>
              </a:tr>
              <a:tr h="181383">
                <a:tc>
                  <a:txBody>
                    <a:bodyPr/>
                    <a:lstStyle/>
                    <a:p>
                      <a:pPr algn="l" fontAlgn="b"/>
                      <a:r>
                        <a:rPr lang="en-US" sz="1000" b="1" i="0" u="none" strike="noStrike" kern="1200" dirty="0">
                          <a:solidFill>
                            <a:srgbClr val="000000"/>
                          </a:solidFill>
                          <a:effectLst/>
                          <a:latin typeface="Calibri"/>
                          <a:ea typeface="+mn-ea"/>
                          <a:cs typeface="+mn-cs"/>
                        </a:rPr>
                        <a:t>Postgrad</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33%</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-33</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27%</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69%</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-42</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5"/>
                  </a:ext>
                </a:extLst>
              </a:tr>
              <a:tr h="181383">
                <a:tc>
                  <a:txBody>
                    <a:bodyPr/>
                    <a:lstStyle/>
                    <a:p>
                      <a:pPr algn="l" fontAlgn="b"/>
                      <a:r>
                        <a:rPr lang="en-US" sz="1000" b="1" i="0" u="none" strike="noStrike" kern="1200" dirty="0">
                          <a:solidFill>
                            <a:srgbClr val="000000"/>
                          </a:solidFill>
                          <a:effectLst/>
                          <a:latin typeface="Calibri"/>
                          <a:ea typeface="+mn-ea"/>
                          <a:cs typeface="+mn-cs"/>
                        </a:rPr>
                        <a:t>White College edu + Women</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-28</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35%</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60%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-25</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6"/>
                  </a:ext>
                </a:extLst>
              </a:tr>
              <a:tr h="181383">
                <a:tc gridSpan="7">
                  <a:txBody>
                    <a:bodyPr/>
                    <a:lstStyle/>
                    <a:p>
                      <a:pPr marL="0" algn="ctr" defTabSz="914400" rtl="0" eaLnBrk="1" fontAlgn="b" latinLnBrk="0" hangingPunct="1"/>
                      <a:r>
                        <a:rPr lang="en-US" sz="1000" b="1" i="0" u="none" strike="noStrike" kern="1200" dirty="0">
                          <a:solidFill>
                            <a:schemeClr val="bg1"/>
                          </a:solidFill>
                          <a:effectLst/>
                          <a:latin typeface="+mn-lt"/>
                          <a:ea typeface="+mn-ea"/>
                          <a:cs typeface="+mn-cs"/>
                        </a:rPr>
                        <a:t>REPUBLICAN GROUPS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300" b="0" i="0" u="none" strike="noStrike" kern="1200" dirty="0">
                        <a:solidFill>
                          <a:srgbClr val="000000"/>
                        </a:solidFill>
                        <a:effectLst/>
                        <a:latin typeface="+mn-lt"/>
                        <a:ea typeface="+mn-ea"/>
                        <a:cs typeface="+mn-cs"/>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7"/>
                  </a:ext>
                </a:extLst>
              </a:tr>
              <a:tr h="181383">
                <a:tc>
                  <a:txBody>
                    <a:bodyPr/>
                    <a:lstStyle/>
                    <a:p>
                      <a:pPr algn="l" fontAlgn="b"/>
                      <a:r>
                        <a:rPr lang="en-US" sz="1000" b="1" i="0" u="none" strike="noStrike" kern="1200" dirty="0">
                          <a:solidFill>
                            <a:srgbClr val="000000"/>
                          </a:solidFill>
                          <a:effectLst/>
                          <a:latin typeface="Calibri"/>
                          <a:ea typeface="+mn-ea"/>
                          <a:cs typeface="+mn-cs"/>
                        </a:rPr>
                        <a:t>Non-college white</a:t>
                      </a:r>
                      <a:r>
                        <a:rPr lang="en-US" sz="1000" b="1" i="0" u="none" strike="noStrike" kern="1200" baseline="0" dirty="0">
                          <a:solidFill>
                            <a:srgbClr val="000000"/>
                          </a:solidFill>
                          <a:effectLst/>
                          <a:latin typeface="Calibri"/>
                          <a:ea typeface="+mn-ea"/>
                          <a:cs typeface="+mn-cs"/>
                        </a:rPr>
                        <a:t> men</a:t>
                      </a:r>
                      <a:endParaRPr lang="en-US" sz="1000" b="1" i="0" u="none" strike="noStrike" kern="1200" dirty="0">
                        <a:solidFill>
                          <a:srgbClr val="000000"/>
                        </a:solidFill>
                        <a:effectLst/>
                        <a:latin typeface="Calibri"/>
                        <a:ea typeface="+mn-ea"/>
                        <a:cs typeface="+mn-cs"/>
                      </a:endParaRP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29%</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+37</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66%</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t>30%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+36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8"/>
                  </a:ext>
                </a:extLst>
              </a:tr>
              <a:tr h="181383">
                <a:tc>
                  <a:txBody>
                    <a:bodyPr/>
                    <a:lstStyle/>
                    <a:p>
                      <a:pPr algn="l" fontAlgn="b"/>
                      <a:r>
                        <a:rPr lang="en-US" sz="1000" b="1" i="0" u="none" strike="noStrike" kern="1200" dirty="0">
                          <a:solidFill>
                            <a:srgbClr val="000000"/>
                          </a:solidFill>
                          <a:effectLst/>
                          <a:latin typeface="Calibri"/>
                          <a:ea typeface="+mn-ea"/>
                          <a:cs typeface="+mn-cs"/>
                        </a:rPr>
                        <a:t>Rural</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36%</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+24</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65%</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31%</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+34</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9"/>
                  </a:ext>
                </a:extLst>
              </a:tr>
              <a:tr h="181383">
                <a:tc>
                  <a:txBody>
                    <a:bodyPr/>
                    <a:lstStyle/>
                    <a:p>
                      <a:pPr algn="l" fontAlgn="b"/>
                      <a:r>
                        <a:rPr lang="en-US" sz="1000" b="1" i="0" u="none" strike="noStrike" kern="1200" dirty="0">
                          <a:solidFill>
                            <a:srgbClr val="000000"/>
                          </a:solidFill>
                          <a:effectLst/>
                          <a:latin typeface="Calibri"/>
                          <a:ea typeface="+mn-ea"/>
                          <a:cs typeface="+mn-cs"/>
                        </a:rPr>
                        <a:t>Republicans</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88%</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rgbClr val="000000"/>
                          </a:solidFill>
                          <a:effectLst/>
                          <a:latin typeface="+mn-lt"/>
                          <a:ea typeface="+mn-ea"/>
                          <a:cs typeface="+mn-cs"/>
                        </a:rPr>
                        <a:t>10%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+78</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85%</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12%</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solidFill>
                          <a:latin typeface="+mn-lt"/>
                          <a:ea typeface="+mn-ea"/>
                          <a:cs typeface="+mn-cs"/>
                        </a:rPr>
                        <a:t>+73</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20"/>
                  </a:ext>
                </a:extLst>
              </a:tr>
              <a:tr h="181383">
                <a:tc>
                  <a:txBody>
                    <a:bodyPr/>
                    <a:lstStyle/>
                    <a:p>
                      <a:pPr algn="l" fontAlgn="b"/>
                      <a:r>
                        <a:rPr lang="en-US" sz="1000" b="1" i="0" u="none" strike="noStrike" kern="1200" dirty="0">
                          <a:solidFill>
                            <a:srgbClr val="000000"/>
                          </a:solidFill>
                          <a:effectLst/>
                          <a:latin typeface="Calibri"/>
                          <a:ea typeface="+mn-ea"/>
                          <a:cs typeface="+mn-cs"/>
                        </a:rPr>
                        <a:t>White men 50+</a:t>
                      </a:r>
                    </a:p>
                  </a:txBody>
                  <a:tcPr marL="9525" marR="9525" marT="7144"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65%</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33%</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+32</a:t>
                      </a:r>
                    </a:p>
                  </a:txBody>
                  <a:tcPr marL="9525" marR="9525" marT="7144" marB="0" anchor="b">
                    <a:lnL w="12700" cmpd="sng">
                      <a:noFill/>
                    </a:lnL>
                    <a:lnR w="12700" cap="flat" cmpd="sng" algn="ctr">
                      <a:solidFill>
                        <a:schemeClr val="tx1"/>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59%</a:t>
                      </a:r>
                    </a:p>
                  </a:txBody>
                  <a:tcPr marL="9525" marR="9525" marT="7144" marB="0" anchor="b">
                    <a:lnL w="12700" cap="flat" cmpd="sng" algn="ctr">
                      <a:solidFill>
                        <a:schemeClr val="tx1"/>
                      </a:solidFill>
                      <a:prstDash val="sys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000" b="0" i="0" u="none" strike="noStrike" kern="1200" dirty="0">
                          <a:solidFill>
                            <a:srgbClr val="000000"/>
                          </a:solidFill>
                          <a:effectLst/>
                          <a:latin typeface="+mn-lt"/>
                          <a:ea typeface="+mn-ea"/>
                          <a:cs typeface="+mn-cs"/>
                        </a:rPr>
                        <a:t>40%</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dirty="0">
                          <a:solidFill>
                            <a:srgbClr val="000000"/>
                          </a:solidFill>
                          <a:effectLst/>
                          <a:latin typeface="+mn-lt"/>
                          <a:ea typeface="+mn-ea"/>
                          <a:cs typeface="+mn-cs"/>
                        </a:rPr>
                        <a:t>+19</a:t>
                      </a:r>
                    </a:p>
                  </a:txBody>
                  <a:tcPr marL="9525" marR="9525" marT="7144"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21"/>
                  </a:ext>
                </a:extLst>
              </a:tr>
            </a:tbl>
          </a:graphicData>
        </a:graphic>
      </p:graphicFrame>
      <p:sp>
        <p:nvSpPr>
          <p:cNvPr id="2" name="Title 1"/>
          <p:cNvSpPr>
            <a:spLocks noGrp="1"/>
          </p:cNvSpPr>
          <p:nvPr>
            <p:ph type="title"/>
          </p:nvPr>
        </p:nvSpPr>
        <p:spPr>
          <a:xfrm>
            <a:off x="457200" y="-57150"/>
            <a:ext cx="8229600" cy="857250"/>
          </a:xfrm>
        </p:spPr>
        <p:txBody>
          <a:bodyPr>
            <a:normAutofit/>
          </a:bodyPr>
          <a:lstStyle/>
          <a:p>
            <a:r>
              <a:rPr lang="en-US" sz="3600" dirty="0"/>
              <a:t>Trump Job Rating By Groups to Watch</a:t>
            </a:r>
          </a:p>
        </p:txBody>
      </p:sp>
      <p:sp>
        <p:nvSpPr>
          <p:cNvPr id="3" name="Slide Number Placeholder 2"/>
          <p:cNvSpPr>
            <a:spLocks noGrp="1"/>
          </p:cNvSpPr>
          <p:nvPr>
            <p:ph type="sldNum" sz="quarter" idx="10"/>
          </p:nvPr>
        </p:nvSpPr>
        <p:spPr/>
        <p:txBody>
          <a:bodyPr/>
          <a:lstStyle/>
          <a:p>
            <a:fld id="{5CCC494E-1650-4889-838F-0A11B974C64B}" type="slidenum">
              <a:rPr lang="en-US" smtClean="0">
                <a:solidFill>
                  <a:srgbClr val="FFFFFF"/>
                </a:solidFill>
              </a:rPr>
              <a:pPr/>
              <a:t>11</a:t>
            </a:fld>
            <a:endParaRPr lang="en-US" dirty="0">
              <a:solidFill>
                <a:srgbClr val="FFFFFF"/>
              </a:solidFill>
            </a:endParaRPr>
          </a:p>
        </p:txBody>
      </p:sp>
      <p:sp>
        <p:nvSpPr>
          <p:cNvPr id="5" name="Rectangle 4"/>
          <p:cNvSpPr/>
          <p:nvPr/>
        </p:nvSpPr>
        <p:spPr>
          <a:xfrm>
            <a:off x="3276600" y="787107"/>
            <a:ext cx="1447800" cy="307777"/>
          </a:xfrm>
          <a:prstGeom prst="rect">
            <a:avLst/>
          </a:prstGeom>
          <a:ln>
            <a:solidFill>
              <a:schemeClr val="tx1"/>
            </a:solidFill>
          </a:ln>
        </p:spPr>
        <p:txBody>
          <a:bodyPr wrap="square">
            <a:spAutoFit/>
          </a:bodyPr>
          <a:lstStyle/>
          <a:p>
            <a:pPr algn="ctr" fontAlgn="b">
              <a:buClrTx/>
              <a:buFontTx/>
              <a:buNone/>
            </a:pPr>
            <a:r>
              <a:rPr lang="en-US" b="1" kern="1200" dirty="0">
                <a:latin typeface="Calibri"/>
                <a:ea typeface="+mn-ea"/>
                <a:cs typeface="+mn-cs"/>
              </a:rPr>
              <a:t>February 2019</a:t>
            </a:r>
          </a:p>
        </p:txBody>
      </p:sp>
      <p:sp>
        <p:nvSpPr>
          <p:cNvPr id="6" name="Rectangle 5"/>
          <p:cNvSpPr/>
          <p:nvPr/>
        </p:nvSpPr>
        <p:spPr>
          <a:xfrm>
            <a:off x="6172200" y="787105"/>
            <a:ext cx="1828800" cy="307777"/>
          </a:xfrm>
          <a:prstGeom prst="rect">
            <a:avLst/>
          </a:prstGeom>
          <a:ln>
            <a:solidFill>
              <a:schemeClr val="tx1"/>
            </a:solidFill>
          </a:ln>
        </p:spPr>
        <p:txBody>
          <a:bodyPr wrap="square">
            <a:spAutoFit/>
          </a:bodyPr>
          <a:lstStyle/>
          <a:p>
            <a:pPr algn="ctr" fontAlgn="b">
              <a:buClrTx/>
              <a:buFontTx/>
              <a:buNone/>
            </a:pPr>
            <a:r>
              <a:rPr lang="en-US" b="1" kern="1200" dirty="0">
                <a:latin typeface="Calibri"/>
                <a:ea typeface="+mn-ea"/>
                <a:cs typeface="+mn-cs"/>
              </a:rPr>
              <a:t>March 2019</a:t>
            </a:r>
          </a:p>
        </p:txBody>
      </p:sp>
    </p:spTree>
    <p:extLst>
      <p:ext uri="{BB962C8B-B14F-4D97-AF65-F5344CB8AC3E}">
        <p14:creationId xmlns:p14="http://schemas.microsoft.com/office/powerpoint/2010/main" val="119917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p:cNvSpPr>
          <p:nvPr/>
        </p:nvSpPr>
        <p:spPr>
          <a:xfrm>
            <a:off x="1485900" y="114300"/>
            <a:ext cx="6172200" cy="6286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000" b="1" kern="1200">
                <a:solidFill>
                  <a:srgbClr val="000066"/>
                </a:solidFill>
                <a:latin typeface="+mj-lt"/>
                <a:ea typeface="+mj-ea"/>
                <a:cs typeface="+mj-cs"/>
              </a:defRPr>
            </a:lvl1pPr>
          </a:lstStyle>
          <a:p>
            <a:r>
              <a:rPr lang="en-US" sz="2400" dirty="0">
                <a:latin typeface="Calibri"/>
              </a:rPr>
              <a:t>Donald Trump’s Job Rating After Major Events</a:t>
            </a:r>
          </a:p>
        </p:txBody>
      </p:sp>
      <p:cxnSp>
        <p:nvCxnSpPr>
          <p:cNvPr id="45" name="Straight Connector 44"/>
          <p:cNvCxnSpPr/>
          <p:nvPr/>
        </p:nvCxnSpPr>
        <p:spPr>
          <a:xfrm flipV="1">
            <a:off x="3990094" y="2286033"/>
            <a:ext cx="2164493" cy="160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ext uri="{D42A27DB-BD31-4B8C-83A1-F6EECF244321}">
                <p14:modId xmlns:p14="http://schemas.microsoft.com/office/powerpoint/2010/main" val="2845428516"/>
              </p:ext>
            </p:extLst>
          </p:nvPr>
        </p:nvGraphicFramePr>
        <p:xfrm>
          <a:off x="1203344" y="1100336"/>
          <a:ext cx="5772150" cy="3543300"/>
        </p:xfrm>
        <a:graphic>
          <a:graphicData uri="http://schemas.openxmlformats.org/drawingml/2006/chart">
            <c:chart xmlns:c="http://schemas.openxmlformats.org/drawingml/2006/chart" xmlns:r="http://schemas.openxmlformats.org/officeDocument/2006/relationships" r:id="rId3"/>
          </a:graphicData>
        </a:graphic>
      </p:graphicFrame>
      <p:cxnSp>
        <p:nvCxnSpPr>
          <p:cNvPr id="64" name="Straight Connector 63"/>
          <p:cNvCxnSpPr>
            <a:endCxn id="10" idx="6"/>
          </p:cNvCxnSpPr>
          <p:nvPr/>
        </p:nvCxnSpPr>
        <p:spPr>
          <a:xfrm>
            <a:off x="4013329" y="3829050"/>
            <a:ext cx="227317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1" idx="2"/>
            <a:endCxn id="9" idx="6"/>
          </p:cNvCxnSpPr>
          <p:nvPr/>
        </p:nvCxnSpPr>
        <p:spPr>
          <a:xfrm>
            <a:off x="4000500" y="3600450"/>
            <a:ext cx="222885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0" idx="2"/>
            <a:endCxn id="11" idx="6"/>
          </p:cNvCxnSpPr>
          <p:nvPr/>
        </p:nvCxnSpPr>
        <p:spPr>
          <a:xfrm>
            <a:off x="4090225" y="3314700"/>
            <a:ext cx="224291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9" idx="2"/>
            <a:endCxn id="12" idx="6"/>
          </p:cNvCxnSpPr>
          <p:nvPr/>
        </p:nvCxnSpPr>
        <p:spPr>
          <a:xfrm>
            <a:off x="4078079" y="3051383"/>
            <a:ext cx="226557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8" idx="2"/>
            <a:endCxn id="13" idx="6"/>
          </p:cNvCxnSpPr>
          <p:nvPr/>
        </p:nvCxnSpPr>
        <p:spPr>
          <a:xfrm>
            <a:off x="4000500" y="2800350"/>
            <a:ext cx="2057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80469" y="2516203"/>
            <a:ext cx="224621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5" idx="2"/>
            <a:endCxn id="7" idx="6"/>
          </p:cNvCxnSpPr>
          <p:nvPr/>
        </p:nvCxnSpPr>
        <p:spPr>
          <a:xfrm>
            <a:off x="3980469" y="2002388"/>
            <a:ext cx="2191733" cy="411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75940" y="1742808"/>
            <a:ext cx="2155149" cy="5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2"/>
            <a:endCxn id="5" idx="6"/>
          </p:cNvCxnSpPr>
          <p:nvPr/>
        </p:nvCxnSpPr>
        <p:spPr>
          <a:xfrm>
            <a:off x="4030899" y="1485900"/>
            <a:ext cx="225560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172200" y="142875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6" name="Oval 5"/>
          <p:cNvSpPr/>
          <p:nvPr/>
        </p:nvSpPr>
        <p:spPr>
          <a:xfrm>
            <a:off x="6057900" y="1686192"/>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7" name="Oval 6"/>
          <p:cNvSpPr/>
          <p:nvPr/>
        </p:nvSpPr>
        <p:spPr>
          <a:xfrm>
            <a:off x="6057900" y="194935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8" name="Oval 7"/>
          <p:cNvSpPr/>
          <p:nvPr/>
        </p:nvSpPr>
        <p:spPr>
          <a:xfrm>
            <a:off x="6115050" y="245745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9" name="Oval 8"/>
          <p:cNvSpPr/>
          <p:nvPr/>
        </p:nvSpPr>
        <p:spPr>
          <a:xfrm>
            <a:off x="6115050" y="354330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0" name="Oval 9"/>
          <p:cNvSpPr/>
          <p:nvPr/>
        </p:nvSpPr>
        <p:spPr>
          <a:xfrm>
            <a:off x="6172200" y="377190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1" name="Oval 10"/>
          <p:cNvSpPr/>
          <p:nvPr/>
        </p:nvSpPr>
        <p:spPr>
          <a:xfrm>
            <a:off x="6218842" y="325755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2" name="Oval 11"/>
          <p:cNvSpPr/>
          <p:nvPr/>
        </p:nvSpPr>
        <p:spPr>
          <a:xfrm>
            <a:off x="6229350" y="2994233"/>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3" name="Oval 12"/>
          <p:cNvSpPr/>
          <p:nvPr/>
        </p:nvSpPr>
        <p:spPr>
          <a:xfrm>
            <a:off x="5943600" y="274320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4" name="Oval 13"/>
          <p:cNvSpPr/>
          <p:nvPr/>
        </p:nvSpPr>
        <p:spPr>
          <a:xfrm>
            <a:off x="4698051" y="274320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5" name="Oval 14"/>
          <p:cNvSpPr/>
          <p:nvPr/>
        </p:nvSpPr>
        <p:spPr>
          <a:xfrm>
            <a:off x="4867364" y="245745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6" name="Oval 15"/>
          <p:cNvSpPr/>
          <p:nvPr/>
        </p:nvSpPr>
        <p:spPr>
          <a:xfrm>
            <a:off x="4727427" y="222885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7" name="Oval 16"/>
          <p:cNvSpPr/>
          <p:nvPr/>
        </p:nvSpPr>
        <p:spPr>
          <a:xfrm>
            <a:off x="4734905" y="194310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8" name="Oval 17"/>
          <p:cNvSpPr/>
          <p:nvPr/>
        </p:nvSpPr>
        <p:spPr>
          <a:xfrm>
            <a:off x="4572000" y="1685658"/>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9" name="Oval 18"/>
          <p:cNvSpPr/>
          <p:nvPr/>
        </p:nvSpPr>
        <p:spPr>
          <a:xfrm>
            <a:off x="4800600" y="142875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0" name="Oval 19"/>
          <p:cNvSpPr/>
          <p:nvPr/>
        </p:nvSpPr>
        <p:spPr>
          <a:xfrm>
            <a:off x="4886592" y="354330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1" name="Oval 20"/>
          <p:cNvSpPr/>
          <p:nvPr/>
        </p:nvSpPr>
        <p:spPr>
          <a:xfrm>
            <a:off x="4857750" y="3797003"/>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2" name="Oval 21"/>
          <p:cNvSpPr/>
          <p:nvPr/>
        </p:nvSpPr>
        <p:spPr>
          <a:xfrm>
            <a:off x="4763213" y="325755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3" name="Oval 22"/>
          <p:cNvSpPr/>
          <p:nvPr/>
        </p:nvSpPr>
        <p:spPr>
          <a:xfrm>
            <a:off x="4763213" y="2994233"/>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4" name="Oval 23"/>
          <p:cNvSpPr/>
          <p:nvPr/>
        </p:nvSpPr>
        <p:spPr>
          <a:xfrm>
            <a:off x="3975119" y="1686192"/>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5" name="Oval 24"/>
          <p:cNvSpPr/>
          <p:nvPr/>
        </p:nvSpPr>
        <p:spPr>
          <a:xfrm>
            <a:off x="3980468" y="1945237"/>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6" name="Oval 25"/>
          <p:cNvSpPr/>
          <p:nvPr/>
        </p:nvSpPr>
        <p:spPr>
          <a:xfrm>
            <a:off x="3961638" y="2234405"/>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7" name="Oval 26"/>
          <p:cNvSpPr/>
          <p:nvPr/>
        </p:nvSpPr>
        <p:spPr>
          <a:xfrm>
            <a:off x="3978197" y="245745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8" name="Oval 27"/>
          <p:cNvSpPr/>
          <p:nvPr/>
        </p:nvSpPr>
        <p:spPr>
          <a:xfrm>
            <a:off x="4000500" y="274320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29" name="Oval 28"/>
          <p:cNvSpPr/>
          <p:nvPr/>
        </p:nvSpPr>
        <p:spPr>
          <a:xfrm>
            <a:off x="4078075" y="2994233"/>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30" name="Oval 29"/>
          <p:cNvSpPr/>
          <p:nvPr/>
        </p:nvSpPr>
        <p:spPr>
          <a:xfrm>
            <a:off x="4090224" y="325755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31" name="Oval 30"/>
          <p:cNvSpPr/>
          <p:nvPr/>
        </p:nvSpPr>
        <p:spPr>
          <a:xfrm>
            <a:off x="4000500" y="354330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32" name="Oval 31"/>
          <p:cNvSpPr/>
          <p:nvPr/>
        </p:nvSpPr>
        <p:spPr>
          <a:xfrm>
            <a:off x="4030898" y="142875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33" name="Oval 32"/>
          <p:cNvSpPr/>
          <p:nvPr/>
        </p:nvSpPr>
        <p:spPr>
          <a:xfrm>
            <a:off x="3943350" y="377190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73" name="Oval 72"/>
          <p:cNvSpPr/>
          <p:nvPr/>
        </p:nvSpPr>
        <p:spPr>
          <a:xfrm>
            <a:off x="2822249" y="108585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74" name="Oval 73"/>
          <p:cNvSpPr/>
          <p:nvPr/>
        </p:nvSpPr>
        <p:spPr>
          <a:xfrm>
            <a:off x="4318127" y="1157518"/>
            <a:ext cx="99811" cy="9820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FFFFFF"/>
                </a:solidFill>
                <a:latin typeface="Calibri"/>
              </a:rPr>
              <a:t>  </a:t>
            </a:r>
          </a:p>
        </p:txBody>
      </p:sp>
      <p:sp>
        <p:nvSpPr>
          <p:cNvPr id="75" name="Oval 74"/>
          <p:cNvSpPr/>
          <p:nvPr/>
        </p:nvSpPr>
        <p:spPr>
          <a:xfrm>
            <a:off x="6090481" y="1100336"/>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cxnSp>
        <p:nvCxnSpPr>
          <p:cNvPr id="76" name="Straight Connector 75"/>
          <p:cNvCxnSpPr/>
          <p:nvPr/>
        </p:nvCxnSpPr>
        <p:spPr>
          <a:xfrm flipH="1" flipV="1">
            <a:off x="5224158" y="1257301"/>
            <a:ext cx="33647" cy="30537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975994" y="1515317"/>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9%</a:t>
            </a:r>
          </a:p>
        </p:txBody>
      </p:sp>
      <p:sp>
        <p:nvSpPr>
          <p:cNvPr id="79" name="TextBox 78"/>
          <p:cNvSpPr txBox="1"/>
          <p:nvPr/>
        </p:nvSpPr>
        <p:spPr>
          <a:xfrm>
            <a:off x="4660401" y="2047438"/>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35%</a:t>
            </a:r>
          </a:p>
        </p:txBody>
      </p:sp>
      <p:sp>
        <p:nvSpPr>
          <p:cNvPr id="80" name="TextBox 79"/>
          <p:cNvSpPr txBox="1"/>
          <p:nvPr/>
        </p:nvSpPr>
        <p:spPr>
          <a:xfrm>
            <a:off x="4742409" y="1516718"/>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38%</a:t>
            </a:r>
          </a:p>
        </p:txBody>
      </p:sp>
      <p:sp>
        <p:nvSpPr>
          <p:cNvPr id="81" name="TextBox 80"/>
          <p:cNvSpPr txBox="1"/>
          <p:nvPr/>
        </p:nvSpPr>
        <p:spPr>
          <a:xfrm>
            <a:off x="5976181" y="20326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82%</a:t>
            </a:r>
          </a:p>
        </p:txBody>
      </p:sp>
      <p:sp>
        <p:nvSpPr>
          <p:cNvPr id="82" name="TextBox 81"/>
          <p:cNvSpPr txBox="1"/>
          <p:nvPr/>
        </p:nvSpPr>
        <p:spPr>
          <a:xfrm>
            <a:off x="3925078" y="20326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7%</a:t>
            </a:r>
          </a:p>
        </p:txBody>
      </p:sp>
      <p:sp>
        <p:nvSpPr>
          <p:cNvPr id="83" name="TextBox 82"/>
          <p:cNvSpPr txBox="1"/>
          <p:nvPr/>
        </p:nvSpPr>
        <p:spPr>
          <a:xfrm>
            <a:off x="4486545" y="17531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30%</a:t>
            </a:r>
          </a:p>
        </p:txBody>
      </p:sp>
      <p:sp>
        <p:nvSpPr>
          <p:cNvPr id="84" name="TextBox 83"/>
          <p:cNvSpPr txBox="1"/>
          <p:nvPr/>
        </p:nvSpPr>
        <p:spPr>
          <a:xfrm>
            <a:off x="6000760" y="1780755"/>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82%</a:t>
            </a:r>
          </a:p>
        </p:txBody>
      </p:sp>
      <p:sp>
        <p:nvSpPr>
          <p:cNvPr id="85" name="TextBox 84"/>
          <p:cNvSpPr txBox="1"/>
          <p:nvPr/>
        </p:nvSpPr>
        <p:spPr>
          <a:xfrm>
            <a:off x="3895704" y="1761514"/>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7%</a:t>
            </a:r>
          </a:p>
        </p:txBody>
      </p:sp>
      <p:sp>
        <p:nvSpPr>
          <p:cNvPr id="86" name="TextBox 85"/>
          <p:cNvSpPr txBox="1"/>
          <p:nvPr/>
        </p:nvSpPr>
        <p:spPr>
          <a:xfrm>
            <a:off x="6115068" y="1516718"/>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86%</a:t>
            </a:r>
          </a:p>
        </p:txBody>
      </p:sp>
      <p:sp>
        <p:nvSpPr>
          <p:cNvPr id="87" name="TextBox 86"/>
          <p:cNvSpPr txBox="1"/>
          <p:nvPr/>
        </p:nvSpPr>
        <p:spPr>
          <a:xfrm>
            <a:off x="4792072" y="2514279"/>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39%</a:t>
            </a:r>
          </a:p>
        </p:txBody>
      </p:sp>
      <p:sp>
        <p:nvSpPr>
          <p:cNvPr id="88" name="TextBox 87"/>
          <p:cNvSpPr txBox="1"/>
          <p:nvPr/>
        </p:nvSpPr>
        <p:spPr>
          <a:xfrm>
            <a:off x="3918807" y="2519774"/>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6%</a:t>
            </a:r>
          </a:p>
        </p:txBody>
      </p:sp>
      <p:sp>
        <p:nvSpPr>
          <p:cNvPr id="89" name="TextBox 88"/>
          <p:cNvSpPr txBox="1"/>
          <p:nvPr/>
        </p:nvSpPr>
        <p:spPr>
          <a:xfrm>
            <a:off x="6057901" y="2534014"/>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85%</a:t>
            </a:r>
          </a:p>
        </p:txBody>
      </p:sp>
      <p:sp>
        <p:nvSpPr>
          <p:cNvPr id="90" name="TextBox 89"/>
          <p:cNvSpPr txBox="1"/>
          <p:nvPr/>
        </p:nvSpPr>
        <p:spPr>
          <a:xfrm>
            <a:off x="4661739" y="231839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35%</a:t>
            </a:r>
          </a:p>
        </p:txBody>
      </p:sp>
      <p:sp>
        <p:nvSpPr>
          <p:cNvPr id="91" name="TextBox 90"/>
          <p:cNvSpPr txBox="1"/>
          <p:nvPr/>
        </p:nvSpPr>
        <p:spPr>
          <a:xfrm>
            <a:off x="3918807" y="228600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6%</a:t>
            </a:r>
          </a:p>
        </p:txBody>
      </p:sp>
      <p:sp>
        <p:nvSpPr>
          <p:cNvPr id="92" name="TextBox 91"/>
          <p:cNvSpPr txBox="1"/>
          <p:nvPr/>
        </p:nvSpPr>
        <p:spPr>
          <a:xfrm>
            <a:off x="5976181" y="228600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82%</a:t>
            </a:r>
          </a:p>
        </p:txBody>
      </p:sp>
      <p:sp>
        <p:nvSpPr>
          <p:cNvPr id="93" name="TextBox 92"/>
          <p:cNvSpPr txBox="1"/>
          <p:nvPr/>
        </p:nvSpPr>
        <p:spPr>
          <a:xfrm>
            <a:off x="4712025" y="305138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36%</a:t>
            </a:r>
          </a:p>
        </p:txBody>
      </p:sp>
      <p:sp>
        <p:nvSpPr>
          <p:cNvPr id="95" name="TextBox 94"/>
          <p:cNvSpPr txBox="1"/>
          <p:nvPr/>
        </p:nvSpPr>
        <p:spPr>
          <a:xfrm>
            <a:off x="4025224" y="30613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12%</a:t>
            </a:r>
          </a:p>
        </p:txBody>
      </p:sp>
      <p:sp>
        <p:nvSpPr>
          <p:cNvPr id="96" name="TextBox 95"/>
          <p:cNvSpPr txBox="1"/>
          <p:nvPr/>
        </p:nvSpPr>
        <p:spPr>
          <a:xfrm>
            <a:off x="6147656" y="305138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87%</a:t>
            </a:r>
          </a:p>
        </p:txBody>
      </p:sp>
      <p:sp>
        <p:nvSpPr>
          <p:cNvPr id="97" name="TextBox 96"/>
          <p:cNvSpPr txBox="1"/>
          <p:nvPr/>
        </p:nvSpPr>
        <p:spPr>
          <a:xfrm>
            <a:off x="5886452" y="280035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78%</a:t>
            </a:r>
          </a:p>
        </p:txBody>
      </p:sp>
      <p:sp>
        <p:nvSpPr>
          <p:cNvPr id="98" name="TextBox 97"/>
          <p:cNvSpPr txBox="1"/>
          <p:nvPr/>
        </p:nvSpPr>
        <p:spPr>
          <a:xfrm>
            <a:off x="3975994" y="280035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a:t>
            </a:r>
          </a:p>
        </p:txBody>
      </p:sp>
      <p:sp>
        <p:nvSpPr>
          <p:cNvPr id="99" name="TextBox 98"/>
          <p:cNvSpPr txBox="1"/>
          <p:nvPr/>
        </p:nvSpPr>
        <p:spPr>
          <a:xfrm>
            <a:off x="4615802" y="2796624"/>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33%</a:t>
            </a:r>
          </a:p>
        </p:txBody>
      </p:sp>
      <p:sp>
        <p:nvSpPr>
          <p:cNvPr id="100" name="TextBox 99"/>
          <p:cNvSpPr txBox="1"/>
          <p:nvPr/>
        </p:nvSpPr>
        <p:spPr>
          <a:xfrm>
            <a:off x="4854572" y="3600796"/>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41%</a:t>
            </a:r>
          </a:p>
        </p:txBody>
      </p:sp>
      <p:sp>
        <p:nvSpPr>
          <p:cNvPr id="102" name="TextBox 101"/>
          <p:cNvSpPr txBox="1"/>
          <p:nvPr/>
        </p:nvSpPr>
        <p:spPr>
          <a:xfrm>
            <a:off x="3943353" y="3607245"/>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a:t>
            </a:r>
          </a:p>
        </p:txBody>
      </p:sp>
      <p:sp>
        <p:nvSpPr>
          <p:cNvPr id="103" name="TextBox 102"/>
          <p:cNvSpPr txBox="1"/>
          <p:nvPr/>
        </p:nvSpPr>
        <p:spPr>
          <a:xfrm>
            <a:off x="6147656" y="3319011"/>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87%</a:t>
            </a:r>
          </a:p>
        </p:txBody>
      </p:sp>
      <p:sp>
        <p:nvSpPr>
          <p:cNvPr id="104" name="TextBox 103"/>
          <p:cNvSpPr txBox="1"/>
          <p:nvPr/>
        </p:nvSpPr>
        <p:spPr>
          <a:xfrm>
            <a:off x="4668712" y="3318825"/>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36%</a:t>
            </a:r>
          </a:p>
        </p:txBody>
      </p:sp>
      <p:sp>
        <p:nvSpPr>
          <p:cNvPr id="105" name="TextBox 104"/>
          <p:cNvSpPr txBox="1"/>
          <p:nvPr/>
        </p:nvSpPr>
        <p:spPr>
          <a:xfrm>
            <a:off x="4033102" y="331470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12%</a:t>
            </a:r>
          </a:p>
        </p:txBody>
      </p:sp>
      <p:sp>
        <p:nvSpPr>
          <p:cNvPr id="106" name="TextBox 105"/>
          <p:cNvSpPr txBox="1"/>
          <p:nvPr/>
        </p:nvSpPr>
        <p:spPr>
          <a:xfrm>
            <a:off x="3886245" y="382905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5%</a:t>
            </a:r>
          </a:p>
        </p:txBody>
      </p:sp>
      <p:sp>
        <p:nvSpPr>
          <p:cNvPr id="107" name="TextBox 106"/>
          <p:cNvSpPr txBox="1"/>
          <p:nvPr/>
        </p:nvSpPr>
        <p:spPr>
          <a:xfrm>
            <a:off x="4776047" y="38614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39%</a:t>
            </a:r>
          </a:p>
        </p:txBody>
      </p:sp>
      <p:sp>
        <p:nvSpPr>
          <p:cNvPr id="108" name="TextBox 107"/>
          <p:cNvSpPr txBox="1"/>
          <p:nvPr/>
        </p:nvSpPr>
        <p:spPr>
          <a:xfrm>
            <a:off x="6057901" y="3607245"/>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85%</a:t>
            </a:r>
          </a:p>
        </p:txBody>
      </p:sp>
      <p:sp>
        <p:nvSpPr>
          <p:cNvPr id="109" name="TextBox 108"/>
          <p:cNvSpPr txBox="1"/>
          <p:nvPr/>
        </p:nvSpPr>
        <p:spPr>
          <a:xfrm>
            <a:off x="6115068" y="386144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86%</a:t>
            </a:r>
          </a:p>
        </p:txBody>
      </p:sp>
      <p:graphicFrame>
        <p:nvGraphicFramePr>
          <p:cNvPr id="110" name="Table 109"/>
          <p:cNvGraphicFramePr>
            <a:graphicFrameLocks noGrp="1"/>
          </p:cNvGraphicFramePr>
          <p:nvPr>
            <p:extLst/>
          </p:nvPr>
        </p:nvGraphicFramePr>
        <p:xfrm>
          <a:off x="6972300" y="957059"/>
          <a:ext cx="571500" cy="3424899"/>
        </p:xfrm>
        <a:graphic>
          <a:graphicData uri="http://schemas.openxmlformats.org/drawingml/2006/table">
            <a:tbl>
              <a:tblPr>
                <a:tableStyleId>{8EC20E35-A176-4012-BC5E-935CFFF8708E}</a:tableStyleId>
              </a:tblPr>
              <a:tblGrid>
                <a:gridCol w="571500">
                  <a:extLst>
                    <a:ext uri="{9D8B030D-6E8A-4147-A177-3AD203B41FA5}">
                      <a16:colId xmlns:a16="http://schemas.microsoft.com/office/drawing/2014/main" xmlns="" val="20000"/>
                    </a:ext>
                  </a:extLst>
                </a:gridCol>
              </a:tblGrid>
              <a:tr h="382934">
                <a:tc>
                  <a:txBody>
                    <a:bodyPr/>
                    <a:lstStyle/>
                    <a:p>
                      <a:pPr algn="ctr" fontAlgn="ctr"/>
                      <a:r>
                        <a:rPr lang="en-US" sz="800" b="1" u="none" strike="noStrike" dirty="0">
                          <a:effectLst/>
                        </a:rPr>
                        <a:t>Overall Job Rating</a:t>
                      </a:r>
                      <a:endParaRPr lang="en-US" sz="800" b="1" i="0" u="none" strike="noStrike" dirty="0">
                        <a:solidFill>
                          <a:srgbClr val="000000"/>
                        </a:solidFill>
                        <a:effectLst/>
                        <a:latin typeface="+mj-lt"/>
                      </a:endParaRPr>
                    </a:p>
                  </a:txBody>
                  <a:tcPr marL="5744" marR="5744" marT="5744" marB="0"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67632">
                <a:tc>
                  <a:txBody>
                    <a:bodyPr/>
                    <a:lstStyle/>
                    <a:p>
                      <a:pPr algn="ctr" fontAlgn="ctr"/>
                      <a:r>
                        <a:rPr lang="en-US" sz="800" b="1" u="none" strike="noStrike" dirty="0">
                          <a:effectLst/>
                        </a:rPr>
                        <a:t>44%</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21728">
                <a:tc>
                  <a:txBody>
                    <a:bodyPr/>
                    <a:lstStyle/>
                    <a:p>
                      <a:pPr algn="ctr" fontAlgn="ctr"/>
                      <a:r>
                        <a:rPr lang="en-US" sz="800" b="1" u="none" strike="noStrike" dirty="0">
                          <a:effectLst/>
                        </a:rPr>
                        <a:t>40%</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24098">
                <a:tc>
                  <a:txBody>
                    <a:bodyPr/>
                    <a:lstStyle/>
                    <a:p>
                      <a:pPr algn="ctr" fontAlgn="ctr"/>
                      <a:r>
                        <a:rPr lang="en-US" sz="800" b="1" u="none" strike="noStrike" dirty="0">
                          <a:effectLst/>
                        </a:rPr>
                        <a:t>39%</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93785">
                <a:tc>
                  <a:txBody>
                    <a:bodyPr/>
                    <a:lstStyle/>
                    <a:p>
                      <a:pPr algn="ctr" fontAlgn="ctr"/>
                      <a:r>
                        <a:rPr lang="en-US" sz="800" b="1" u="none" strike="noStrike" dirty="0">
                          <a:effectLst/>
                        </a:rPr>
                        <a:t>40%</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35028">
                <a:tc>
                  <a:txBody>
                    <a:bodyPr/>
                    <a:lstStyle/>
                    <a:p>
                      <a:pPr algn="ctr" fontAlgn="ctr"/>
                      <a:r>
                        <a:rPr lang="en-US" sz="800" b="1" u="none" strike="noStrike" dirty="0">
                          <a:effectLst/>
                        </a:rPr>
                        <a:t>41%</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93785">
                <a:tc>
                  <a:txBody>
                    <a:bodyPr/>
                    <a:lstStyle/>
                    <a:p>
                      <a:pPr algn="ctr" fontAlgn="ctr"/>
                      <a:r>
                        <a:rPr lang="en-US" sz="800" b="1" u="none" strike="noStrike" dirty="0">
                          <a:effectLst/>
                        </a:rPr>
                        <a:t>39%</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25991">
                <a:tc>
                  <a:txBody>
                    <a:bodyPr/>
                    <a:lstStyle/>
                    <a:p>
                      <a:pPr algn="ctr" fontAlgn="ctr"/>
                      <a:r>
                        <a:rPr lang="en-US" sz="800" b="1" u="none" strike="noStrike" dirty="0">
                          <a:effectLst/>
                        </a:rPr>
                        <a:t>44%</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21728">
                <a:tc>
                  <a:txBody>
                    <a:bodyPr/>
                    <a:lstStyle/>
                    <a:p>
                      <a:pPr algn="ctr" fontAlgn="ctr"/>
                      <a:r>
                        <a:rPr lang="en-US" sz="800" b="1" u="none" strike="noStrike" dirty="0">
                          <a:effectLst/>
                        </a:rPr>
                        <a:t>44%</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88134">
                <a:tc>
                  <a:txBody>
                    <a:bodyPr/>
                    <a:lstStyle/>
                    <a:p>
                      <a:pPr algn="ctr" fontAlgn="ctr"/>
                      <a:r>
                        <a:rPr lang="en-US" sz="800" b="1" u="none" strike="noStrike" dirty="0">
                          <a:effectLst/>
                        </a:rPr>
                        <a:t>43%</a:t>
                      </a:r>
                      <a:endParaRPr lang="en-US" sz="800" b="1" i="0" u="none" strike="noStrike" dirty="0">
                        <a:solidFill>
                          <a:srgbClr val="000000"/>
                        </a:solidFill>
                        <a:effectLst/>
                        <a:latin typeface="+mj-lt"/>
                      </a:endParaRP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35028">
                <a:tc>
                  <a:txBody>
                    <a:bodyPr/>
                    <a:lstStyle/>
                    <a:p>
                      <a:pPr algn="ctr" fontAlgn="ctr"/>
                      <a:r>
                        <a:rPr lang="en-US" sz="800" b="1" i="0" u="none" strike="noStrike" dirty="0">
                          <a:solidFill>
                            <a:srgbClr val="000000"/>
                          </a:solidFill>
                          <a:effectLst/>
                          <a:latin typeface="+mj-lt"/>
                        </a:rPr>
                        <a:t>43%</a:t>
                      </a: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35028">
                <a:tc>
                  <a:txBody>
                    <a:bodyPr/>
                    <a:lstStyle/>
                    <a:p>
                      <a:pPr algn="ctr" fontAlgn="ctr"/>
                      <a:r>
                        <a:rPr lang="en-US" sz="800" b="1" i="0" u="none" strike="noStrike" dirty="0">
                          <a:solidFill>
                            <a:srgbClr val="000000"/>
                          </a:solidFill>
                          <a:effectLst/>
                          <a:latin typeface="+mj-lt"/>
                        </a:rPr>
                        <a:t>46%</a:t>
                      </a:r>
                    </a:p>
                  </a:txBody>
                  <a:tcPr marL="5744" marR="5744" marT="5744"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sp>
        <p:nvSpPr>
          <p:cNvPr id="112" name="TextBox 111"/>
          <p:cNvSpPr txBox="1"/>
          <p:nvPr/>
        </p:nvSpPr>
        <p:spPr>
          <a:xfrm>
            <a:off x="7029466" y="4604392"/>
            <a:ext cx="859851" cy="192360"/>
          </a:xfrm>
          <a:prstGeom prst="rect">
            <a:avLst/>
          </a:prstGeom>
          <a:noFill/>
          <a:ln>
            <a:solidFill>
              <a:schemeClr val="accent1"/>
            </a:solidFill>
          </a:ln>
        </p:spPr>
        <p:txBody>
          <a:bodyPr wrap="none" lIns="68580" tIns="34290" rIns="68580" bIns="34290" rtlCol="0">
            <a:spAutoFit/>
          </a:bodyPr>
          <a:lstStyle/>
          <a:p>
            <a:r>
              <a:rPr lang="en-US" sz="800" dirty="0">
                <a:latin typeface="Calibri"/>
              </a:rPr>
              <a:t>Source: NBC/WSJ</a:t>
            </a:r>
          </a:p>
        </p:txBody>
      </p:sp>
      <p:cxnSp>
        <p:nvCxnSpPr>
          <p:cNvPr id="111" name="Straight Connector 110"/>
          <p:cNvCxnSpPr>
            <a:stCxn id="115" idx="2"/>
            <a:endCxn id="113" idx="6"/>
          </p:cNvCxnSpPr>
          <p:nvPr/>
        </p:nvCxnSpPr>
        <p:spPr>
          <a:xfrm>
            <a:off x="4000500" y="4114800"/>
            <a:ext cx="234315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6229350" y="4057650"/>
            <a:ext cx="114300" cy="114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14" name="Oval 113"/>
          <p:cNvSpPr/>
          <p:nvPr/>
        </p:nvSpPr>
        <p:spPr>
          <a:xfrm>
            <a:off x="4953626" y="4057650"/>
            <a:ext cx="114300" cy="114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15" name="Oval 114"/>
          <p:cNvSpPr/>
          <p:nvPr/>
        </p:nvSpPr>
        <p:spPr>
          <a:xfrm>
            <a:off x="4000500" y="4057650"/>
            <a:ext cx="114300" cy="1143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Calibri"/>
            </a:endParaRPr>
          </a:p>
        </p:txBody>
      </p:sp>
      <p:sp>
        <p:nvSpPr>
          <p:cNvPr id="116" name="TextBox 115"/>
          <p:cNvSpPr txBox="1"/>
          <p:nvPr/>
        </p:nvSpPr>
        <p:spPr>
          <a:xfrm>
            <a:off x="3943353" y="4114800"/>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a:t>
            </a:r>
          </a:p>
        </p:txBody>
      </p:sp>
      <p:sp>
        <p:nvSpPr>
          <p:cNvPr id="117" name="TextBox 116"/>
          <p:cNvSpPr txBox="1"/>
          <p:nvPr/>
        </p:nvSpPr>
        <p:spPr>
          <a:xfrm>
            <a:off x="4890348" y="4109901"/>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43%</a:t>
            </a:r>
          </a:p>
        </p:txBody>
      </p:sp>
      <p:sp>
        <p:nvSpPr>
          <p:cNvPr id="118" name="TextBox 117"/>
          <p:cNvSpPr txBox="1"/>
          <p:nvPr/>
        </p:nvSpPr>
        <p:spPr>
          <a:xfrm>
            <a:off x="6172202" y="4147192"/>
            <a:ext cx="481769" cy="192360"/>
          </a:xfrm>
          <a:prstGeom prst="rect">
            <a:avLst/>
          </a:prstGeom>
          <a:noFill/>
        </p:spPr>
        <p:txBody>
          <a:bodyPr wrap="square" lIns="68580" tIns="34290" rIns="68580" bIns="34290" rtlCol="0">
            <a:spAutoFit/>
          </a:bodyPr>
          <a:lstStyle/>
          <a:p>
            <a:r>
              <a:rPr lang="en-US" sz="800" dirty="0">
                <a:latin typeface="Calibri"/>
                <a:cs typeface="Arial" panose="020B0604020202020204" pitchFamily="34" charset="0"/>
              </a:rPr>
              <a:t>88%</a:t>
            </a:r>
          </a:p>
        </p:txBody>
      </p:sp>
      <p:sp>
        <p:nvSpPr>
          <p:cNvPr id="119" name="Slide Number Placeholder 1">
            <a:extLst>
              <a:ext uri="{FF2B5EF4-FFF2-40B4-BE49-F238E27FC236}">
                <a16:creationId xmlns:a16="http://schemas.microsoft.com/office/drawing/2014/main" xmlns="" id="{C9F21421-EBDE-4A28-AFFD-49491B745892}"/>
              </a:ext>
            </a:extLst>
          </p:cNvPr>
          <p:cNvSpPr>
            <a:spLocks noGrp="1"/>
          </p:cNvSpPr>
          <p:nvPr>
            <p:ph type="sldNum" sz="quarter" idx="12"/>
          </p:nvPr>
        </p:nvSpPr>
        <p:spPr>
          <a:xfrm>
            <a:off x="149740" y="4869669"/>
            <a:ext cx="2133600" cy="273844"/>
          </a:xfrm>
        </p:spPr>
        <p:txBody>
          <a:bodyPr/>
          <a:lstStyle/>
          <a:p>
            <a:fld id="{5CCC494E-1650-4889-838F-0A11B974C64B}" type="slidenum">
              <a:rPr lang="en-US">
                <a:solidFill>
                  <a:srgbClr val="FFFFFF"/>
                </a:solidFill>
                <a:latin typeface="Calibri"/>
              </a:rPr>
              <a:pPr/>
              <a:t>12</a:t>
            </a:fld>
            <a:endParaRPr lang="en-US" dirty="0">
              <a:solidFill>
                <a:srgbClr val="FFFFFF"/>
              </a:solidFill>
              <a:latin typeface="Calibri"/>
            </a:endParaRPr>
          </a:p>
        </p:txBody>
      </p:sp>
    </p:spTree>
    <p:extLst>
      <p:ext uri="{BB962C8B-B14F-4D97-AF65-F5344CB8AC3E}">
        <p14:creationId xmlns:p14="http://schemas.microsoft.com/office/powerpoint/2010/main" val="233138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31"/>
          <p:cNvSpPr txBox="1">
            <a:spLocks noGrp="1"/>
          </p:cNvSpPr>
          <p:nvPr>
            <p:ph type="title"/>
          </p:nvPr>
        </p:nvSpPr>
        <p:spPr>
          <a:xfrm>
            <a:off x="457200" y="15289"/>
            <a:ext cx="8229600" cy="61337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4000"/>
              <a:buFont typeface="Calibri"/>
              <a:buNone/>
            </a:pPr>
            <a:r>
              <a:rPr lang="en"/>
              <a:t>Confidence in Donald Trump</a:t>
            </a:r>
            <a:endParaRPr/>
          </a:p>
        </p:txBody>
      </p:sp>
      <p:sp>
        <p:nvSpPr>
          <p:cNvPr id="1349" name="Google Shape;1349;p23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00"/>
              <a:buNone/>
            </a:pPr>
            <a:fld id="{00000000-1234-1234-1234-123412341234}" type="slidenum">
              <a:rPr lang="en"/>
              <a:t>13</a:t>
            </a:fld>
            <a:endParaRPr/>
          </a:p>
        </p:txBody>
      </p:sp>
      <p:pic>
        <p:nvPicPr>
          <p:cNvPr id="1350" name="Google Shape;1350;p231"/>
          <p:cNvPicPr preferRelativeResize="0"/>
          <p:nvPr/>
        </p:nvPicPr>
        <p:blipFill rotWithShape="1">
          <a:blip r:embed="rId3">
            <a:alphaModFix/>
          </a:blip>
          <a:srcRect/>
          <a:stretch/>
        </p:blipFill>
        <p:spPr>
          <a:xfrm>
            <a:off x="291311" y="1577688"/>
            <a:ext cx="7935788" cy="3002894"/>
          </a:xfrm>
          <a:prstGeom prst="rect">
            <a:avLst/>
          </a:prstGeom>
          <a:noFill/>
          <a:ln>
            <a:noFill/>
          </a:ln>
        </p:spPr>
      </p:pic>
      <p:sp>
        <p:nvSpPr>
          <p:cNvPr id="1351" name="Google Shape;1351;p231"/>
          <p:cNvSpPr txBox="1"/>
          <p:nvPr/>
        </p:nvSpPr>
        <p:spPr>
          <a:xfrm>
            <a:off x="3532044" y="1085850"/>
            <a:ext cx="2195262" cy="669414"/>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99"/>
              </a:buClr>
              <a:buSzPts val="1300"/>
              <a:buFont typeface="Noto Sans Symbols"/>
              <a:buChar char="▪"/>
            </a:pPr>
            <a:r>
              <a:rPr lang="en" sz="1000" b="0" i="0" u="none" strike="noStrike" cap="none">
                <a:solidFill>
                  <a:srgbClr val="000000"/>
                </a:solidFill>
                <a:latin typeface="Calibri"/>
                <a:ea typeface="Calibri"/>
                <a:cs typeface="Calibri"/>
                <a:sym typeface="Calibri"/>
              </a:rPr>
              <a:t>Extremely confident</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65A3FF"/>
              </a:buClr>
              <a:buSzPts val="1300"/>
              <a:buFont typeface="Noto Sans Symbols"/>
              <a:buChar char="▪"/>
            </a:pPr>
            <a:r>
              <a:rPr lang="en" sz="1000" b="0" i="0" u="none" strike="noStrike" cap="none">
                <a:solidFill>
                  <a:srgbClr val="000000"/>
                </a:solidFill>
                <a:latin typeface="Calibri"/>
                <a:ea typeface="Calibri"/>
                <a:cs typeface="Calibri"/>
                <a:sym typeface="Calibri"/>
              </a:rPr>
              <a:t>Quite confident</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FF8585"/>
              </a:buClr>
              <a:buSzPts val="1300"/>
              <a:buFont typeface="Noto Sans Symbols"/>
              <a:buChar char="▪"/>
            </a:pPr>
            <a:r>
              <a:rPr lang="en" sz="1000" b="0" i="0" u="none" strike="noStrike" cap="none">
                <a:solidFill>
                  <a:srgbClr val="000000"/>
                </a:solidFill>
                <a:latin typeface="Calibri"/>
                <a:ea typeface="Calibri"/>
                <a:cs typeface="Calibri"/>
                <a:sym typeface="Calibri"/>
              </a:rPr>
              <a:t>Only somewhat confident</a:t>
            </a:r>
            <a:endParaRPr sz="10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C00000"/>
              </a:buClr>
              <a:buSzPts val="1300"/>
              <a:buFont typeface="Noto Sans Symbols"/>
              <a:buChar char="▪"/>
            </a:pPr>
            <a:r>
              <a:rPr lang="en" sz="1000" b="0" i="0" u="none" strike="noStrike" cap="none">
                <a:solidFill>
                  <a:srgbClr val="000000"/>
                </a:solidFill>
                <a:latin typeface="Calibri"/>
                <a:ea typeface="Calibri"/>
                <a:cs typeface="Calibri"/>
                <a:sym typeface="Calibri"/>
              </a:rPr>
              <a:t>Not at all confident</a:t>
            </a:r>
            <a:endParaRPr sz="1000" b="0" i="0" u="none" strike="noStrike" cap="none">
              <a:solidFill>
                <a:srgbClr val="000000"/>
              </a:solidFill>
              <a:latin typeface="Calibri"/>
              <a:ea typeface="Calibri"/>
              <a:cs typeface="Calibri"/>
              <a:sym typeface="Calibri"/>
            </a:endParaRPr>
          </a:p>
        </p:txBody>
      </p:sp>
      <p:sp>
        <p:nvSpPr>
          <p:cNvPr id="1352" name="Google Shape;1352;p231"/>
          <p:cNvSpPr txBox="1"/>
          <p:nvPr/>
        </p:nvSpPr>
        <p:spPr>
          <a:xfrm>
            <a:off x="637453" y="693459"/>
            <a:ext cx="7691593" cy="230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Calibri"/>
                <a:ea typeface="Calibri"/>
                <a:cs typeface="Calibri"/>
                <a:sym typeface="Calibri"/>
              </a:rPr>
              <a:t>“How confident are you that Donald Trump has the right set of  …  to be president of the United States?”</a:t>
            </a:r>
            <a:endParaRPr sz="1400" b="0" i="1" u="none" strike="noStrike" cap="none">
              <a:solidFill>
                <a:srgbClr val="000000"/>
              </a:solidFill>
              <a:latin typeface="Calibri"/>
              <a:ea typeface="Calibri"/>
              <a:cs typeface="Calibri"/>
              <a:sym typeface="Calibri"/>
            </a:endParaRPr>
          </a:p>
        </p:txBody>
      </p:sp>
      <p:sp>
        <p:nvSpPr>
          <p:cNvPr id="1353" name="Google Shape;1353;p231"/>
          <p:cNvSpPr txBox="1"/>
          <p:nvPr/>
        </p:nvSpPr>
        <p:spPr>
          <a:xfrm>
            <a:off x="1324102" y="1282058"/>
            <a:ext cx="190148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Goals and policies</a:t>
            </a:r>
            <a:endParaRPr sz="1800" b="1" i="0" u="none" strike="noStrike" cap="none">
              <a:solidFill>
                <a:srgbClr val="000000"/>
              </a:solidFill>
              <a:latin typeface="Calibri"/>
              <a:ea typeface="Calibri"/>
              <a:cs typeface="Calibri"/>
              <a:sym typeface="Calibri"/>
            </a:endParaRPr>
          </a:p>
        </p:txBody>
      </p:sp>
      <p:sp>
        <p:nvSpPr>
          <p:cNvPr id="1354" name="Google Shape;1354;p231"/>
          <p:cNvSpPr txBox="1"/>
          <p:nvPr/>
        </p:nvSpPr>
        <p:spPr>
          <a:xfrm>
            <a:off x="5937631" y="1282058"/>
            <a:ext cx="242309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Personal characteristics</a:t>
            </a:r>
            <a:endParaRPr sz="1800" b="1" i="0" u="none" strike="noStrike" cap="none">
              <a:solidFill>
                <a:srgbClr val="000000"/>
              </a:solidFill>
              <a:latin typeface="Calibri"/>
              <a:ea typeface="Calibri"/>
              <a:cs typeface="Calibri"/>
              <a:sym typeface="Calibri"/>
            </a:endParaRPr>
          </a:p>
        </p:txBody>
      </p:sp>
      <p:cxnSp>
        <p:nvCxnSpPr>
          <p:cNvPr id="1355" name="Google Shape;1355;p231"/>
          <p:cNvCxnSpPr/>
          <p:nvPr/>
        </p:nvCxnSpPr>
        <p:spPr>
          <a:xfrm>
            <a:off x="4703253" y="1692911"/>
            <a:ext cx="0" cy="2914650"/>
          </a:xfrm>
          <a:prstGeom prst="straightConnector1">
            <a:avLst/>
          </a:prstGeom>
          <a:noFill/>
          <a:ln w="19050" cap="flat" cmpd="sng">
            <a:solidFill>
              <a:srgbClr val="BFBFBF"/>
            </a:solidFill>
            <a:prstDash val="dash"/>
            <a:round/>
            <a:headEnd type="none" w="sm" len="sm"/>
            <a:tailEnd type="none" w="sm" len="sm"/>
          </a:ln>
        </p:spPr>
      </p:cxnSp>
      <p:sp>
        <p:nvSpPr>
          <p:cNvPr id="1356" name="Google Shape;1356;p231"/>
          <p:cNvSpPr txBox="1"/>
          <p:nvPr/>
        </p:nvSpPr>
        <p:spPr>
          <a:xfrm>
            <a:off x="304800" y="4490651"/>
            <a:ext cx="144885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January 2017</a:t>
            </a:r>
            <a:endParaRPr sz="1800" b="1" i="0" u="none" strike="noStrike" cap="none">
              <a:solidFill>
                <a:srgbClr val="000000"/>
              </a:solidFill>
              <a:latin typeface="Calibri"/>
              <a:ea typeface="Calibri"/>
              <a:cs typeface="Calibri"/>
              <a:sym typeface="Calibri"/>
            </a:endParaRPr>
          </a:p>
        </p:txBody>
      </p:sp>
      <p:sp>
        <p:nvSpPr>
          <p:cNvPr id="1357" name="Google Shape;1357;p231"/>
          <p:cNvSpPr txBox="1"/>
          <p:nvPr/>
        </p:nvSpPr>
        <p:spPr>
          <a:xfrm>
            <a:off x="2667000" y="4490651"/>
            <a:ext cx="144885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January 2019</a:t>
            </a:r>
            <a:endParaRPr sz="1800" b="1" i="0" u="none" strike="noStrike" cap="none">
              <a:solidFill>
                <a:srgbClr val="000000"/>
              </a:solidFill>
              <a:latin typeface="Calibri"/>
              <a:ea typeface="Calibri"/>
              <a:cs typeface="Calibri"/>
              <a:sym typeface="Calibri"/>
            </a:endParaRPr>
          </a:p>
        </p:txBody>
      </p:sp>
      <p:sp>
        <p:nvSpPr>
          <p:cNvPr id="1358" name="Google Shape;1358;p231"/>
          <p:cNvSpPr txBox="1"/>
          <p:nvPr/>
        </p:nvSpPr>
        <p:spPr>
          <a:xfrm>
            <a:off x="5105400" y="4490651"/>
            <a:ext cx="144885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January 2017</a:t>
            </a:r>
            <a:endParaRPr sz="1800" b="1" i="0" u="none" strike="noStrike" cap="none">
              <a:solidFill>
                <a:srgbClr val="000000"/>
              </a:solidFill>
              <a:latin typeface="Calibri"/>
              <a:ea typeface="Calibri"/>
              <a:cs typeface="Calibri"/>
              <a:sym typeface="Calibri"/>
            </a:endParaRPr>
          </a:p>
        </p:txBody>
      </p:sp>
      <p:sp>
        <p:nvSpPr>
          <p:cNvPr id="1359" name="Google Shape;1359;p231"/>
          <p:cNvSpPr txBox="1"/>
          <p:nvPr/>
        </p:nvSpPr>
        <p:spPr>
          <a:xfrm>
            <a:off x="7449672" y="4490651"/>
            <a:ext cx="144885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January 2019</a:t>
            </a:r>
            <a:endParaRPr sz="1800" b="1" i="0" u="none" strike="noStrike" cap="none">
              <a:solidFill>
                <a:srgbClr val="000000"/>
              </a:solidFill>
              <a:latin typeface="Calibri"/>
              <a:ea typeface="Calibri"/>
              <a:cs typeface="Calibri"/>
              <a:sym typeface="Calibri"/>
            </a:endParaRPr>
          </a:p>
        </p:txBody>
      </p:sp>
      <p:sp>
        <p:nvSpPr>
          <p:cNvPr id="1360" name="Google Shape;1360;p231"/>
          <p:cNvSpPr txBox="1"/>
          <p:nvPr/>
        </p:nvSpPr>
        <p:spPr>
          <a:xfrm>
            <a:off x="345523" y="3202229"/>
            <a:ext cx="58381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30%</a:t>
            </a:r>
            <a:endParaRPr sz="1800" b="1" i="0" u="none" strike="noStrike" cap="none">
              <a:solidFill>
                <a:srgbClr val="000000"/>
              </a:solidFill>
              <a:latin typeface="Calibri"/>
              <a:ea typeface="Calibri"/>
              <a:cs typeface="Calibri"/>
              <a:sym typeface="Calibri"/>
            </a:endParaRPr>
          </a:p>
        </p:txBody>
      </p:sp>
      <p:sp>
        <p:nvSpPr>
          <p:cNvPr id="1361" name="Google Shape;1361;p231"/>
          <p:cNvSpPr txBox="1"/>
          <p:nvPr/>
        </p:nvSpPr>
        <p:spPr>
          <a:xfrm>
            <a:off x="1166638" y="2080298"/>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70%</a:t>
            </a:r>
            <a:endParaRPr sz="1800" b="1" i="0" u="none" strike="noStrike" cap="none">
              <a:solidFill>
                <a:srgbClr val="000000"/>
              </a:solidFill>
              <a:latin typeface="Calibri"/>
              <a:ea typeface="Calibri"/>
              <a:cs typeface="Calibri"/>
              <a:sym typeface="Calibri"/>
            </a:endParaRPr>
          </a:p>
        </p:txBody>
      </p:sp>
      <p:sp>
        <p:nvSpPr>
          <p:cNvPr id="1362" name="Google Shape;1362;p231"/>
          <p:cNvSpPr txBox="1"/>
          <p:nvPr/>
        </p:nvSpPr>
        <p:spPr>
          <a:xfrm>
            <a:off x="2945024" y="3150236"/>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33%</a:t>
            </a:r>
            <a:endParaRPr sz="1800" b="1" i="0" u="none" strike="noStrike" cap="none">
              <a:solidFill>
                <a:srgbClr val="000000"/>
              </a:solidFill>
              <a:latin typeface="Calibri"/>
              <a:ea typeface="Calibri"/>
              <a:cs typeface="Calibri"/>
              <a:sym typeface="Calibri"/>
            </a:endParaRPr>
          </a:p>
        </p:txBody>
      </p:sp>
      <p:sp>
        <p:nvSpPr>
          <p:cNvPr id="1363" name="Google Shape;1363;p231"/>
          <p:cNvSpPr txBox="1"/>
          <p:nvPr/>
        </p:nvSpPr>
        <p:spPr>
          <a:xfrm>
            <a:off x="3532044" y="2237603"/>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66%</a:t>
            </a:r>
            <a:endParaRPr sz="1800" b="1" i="0" u="none" strike="noStrike" cap="none">
              <a:solidFill>
                <a:srgbClr val="000000"/>
              </a:solidFill>
              <a:latin typeface="Calibri"/>
              <a:ea typeface="Calibri"/>
              <a:cs typeface="Calibri"/>
              <a:sym typeface="Calibri"/>
            </a:endParaRPr>
          </a:p>
        </p:txBody>
      </p:sp>
      <p:sp>
        <p:nvSpPr>
          <p:cNvPr id="1364" name="Google Shape;1364;p231"/>
          <p:cNvSpPr txBox="1"/>
          <p:nvPr/>
        </p:nvSpPr>
        <p:spPr>
          <a:xfrm>
            <a:off x="5195933" y="3249737"/>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0000"/>
                </a:solidFill>
                <a:latin typeface="Calibri"/>
                <a:ea typeface="Calibri"/>
                <a:cs typeface="Calibri"/>
                <a:sym typeface="Calibri"/>
              </a:rPr>
              <a:t>32%</a:t>
            </a:r>
            <a:endParaRPr sz="1800" b="1" i="0" u="none" strike="noStrike" cap="none" dirty="0">
              <a:solidFill>
                <a:srgbClr val="000000"/>
              </a:solidFill>
              <a:latin typeface="Calibri"/>
              <a:ea typeface="Calibri"/>
              <a:cs typeface="Calibri"/>
              <a:sym typeface="Calibri"/>
            </a:endParaRPr>
          </a:p>
        </p:txBody>
      </p:sp>
      <p:sp>
        <p:nvSpPr>
          <p:cNvPr id="1365" name="Google Shape;1365;p231"/>
          <p:cNvSpPr txBox="1"/>
          <p:nvPr/>
        </p:nvSpPr>
        <p:spPr>
          <a:xfrm>
            <a:off x="5915732" y="2171702"/>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67%</a:t>
            </a:r>
            <a:endParaRPr sz="1800" b="1" i="0" u="none" strike="noStrike" cap="none">
              <a:solidFill>
                <a:srgbClr val="000000"/>
              </a:solidFill>
              <a:latin typeface="Calibri"/>
              <a:ea typeface="Calibri"/>
              <a:cs typeface="Calibri"/>
              <a:sym typeface="Calibri"/>
            </a:endParaRPr>
          </a:p>
        </p:txBody>
      </p:sp>
      <p:sp>
        <p:nvSpPr>
          <p:cNvPr id="1366" name="Google Shape;1366;p231"/>
          <p:cNvSpPr txBox="1"/>
          <p:nvPr/>
        </p:nvSpPr>
        <p:spPr>
          <a:xfrm>
            <a:off x="7511854" y="3378628"/>
            <a:ext cx="700791"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rgbClr val="000000"/>
                </a:solidFill>
                <a:latin typeface="Calibri"/>
                <a:ea typeface="Calibri"/>
                <a:cs typeface="Calibri"/>
                <a:sym typeface="Calibri"/>
              </a:rPr>
              <a:t>28%</a:t>
            </a:r>
            <a:endParaRPr sz="1800" b="1" i="0" u="none" strike="noStrike" cap="none" dirty="0">
              <a:solidFill>
                <a:srgbClr val="000000"/>
              </a:solidFill>
              <a:latin typeface="Calibri"/>
              <a:ea typeface="Calibri"/>
              <a:cs typeface="Calibri"/>
              <a:sym typeface="Calibri"/>
            </a:endParaRPr>
          </a:p>
        </p:txBody>
      </p:sp>
      <p:sp>
        <p:nvSpPr>
          <p:cNvPr id="1367" name="Google Shape;1367;p231"/>
          <p:cNvSpPr txBox="1"/>
          <p:nvPr/>
        </p:nvSpPr>
        <p:spPr>
          <a:xfrm>
            <a:off x="8305800" y="2057402"/>
            <a:ext cx="587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71%</a:t>
            </a:r>
            <a:endParaRPr sz="1800" b="1" i="0" u="none" strike="noStrike" cap="none">
              <a:solidFill>
                <a:srgbClr val="0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xmlns="" id="{8C88C805-913E-4DC5-A6A4-C7649C3734AD}"/>
              </a:ext>
            </a:extLst>
          </p:cNvPr>
          <p:cNvSpPr/>
          <p:nvPr/>
        </p:nvSpPr>
        <p:spPr>
          <a:xfrm>
            <a:off x="8211512" y="2421451"/>
            <a:ext cx="775596" cy="630479"/>
          </a:xfrm>
          <a:prstGeom prst="rect">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
        <p:nvSpPr>
          <p:cNvPr id="23" name="Rectangle 22">
            <a:extLst>
              <a:ext uri="{FF2B5EF4-FFF2-40B4-BE49-F238E27FC236}">
                <a16:creationId xmlns:a16="http://schemas.microsoft.com/office/drawing/2014/main" xmlns="" id="{02FF4545-55E7-48E7-9344-18112CB7EE3E}"/>
              </a:ext>
            </a:extLst>
          </p:cNvPr>
          <p:cNvSpPr/>
          <p:nvPr/>
        </p:nvSpPr>
        <p:spPr>
          <a:xfrm>
            <a:off x="8205996" y="3065367"/>
            <a:ext cx="775596" cy="1503263"/>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
        <p:nvSpPr>
          <p:cNvPr id="3" name="TextBox 2">
            <a:extLst>
              <a:ext uri="{FF2B5EF4-FFF2-40B4-BE49-F238E27FC236}">
                <a16:creationId xmlns:a16="http://schemas.microsoft.com/office/drawing/2014/main" xmlns="" id="{90F69CE2-FA9B-4F00-B8E4-8F1E8B26F55C}"/>
              </a:ext>
            </a:extLst>
          </p:cNvPr>
          <p:cNvSpPr txBox="1"/>
          <p:nvPr/>
        </p:nvSpPr>
        <p:spPr>
          <a:xfrm>
            <a:off x="8405905" y="2598190"/>
            <a:ext cx="561789" cy="276999"/>
          </a:xfrm>
          <a:prstGeom prst="rect">
            <a:avLst/>
          </a:prstGeom>
          <a:noFill/>
        </p:spPr>
        <p:txBody>
          <a:bodyPr wrap="square" rtlCol="0">
            <a:spAutoFit/>
          </a:bodyPr>
          <a:lstStyle/>
          <a:p>
            <a:r>
              <a:rPr lang="en-US" sz="1200" dirty="0">
                <a:solidFill>
                  <a:schemeClr val="bg1"/>
                </a:solidFill>
              </a:rPr>
              <a:t>21%</a:t>
            </a:r>
          </a:p>
        </p:txBody>
      </p:sp>
      <p:sp>
        <p:nvSpPr>
          <p:cNvPr id="25" name="TextBox 24">
            <a:extLst>
              <a:ext uri="{FF2B5EF4-FFF2-40B4-BE49-F238E27FC236}">
                <a16:creationId xmlns:a16="http://schemas.microsoft.com/office/drawing/2014/main" xmlns="" id="{9D5BFCE5-F10B-439E-BD40-BBD1BF690789}"/>
              </a:ext>
            </a:extLst>
          </p:cNvPr>
          <p:cNvSpPr txBox="1"/>
          <p:nvPr/>
        </p:nvSpPr>
        <p:spPr>
          <a:xfrm>
            <a:off x="8398885" y="3657641"/>
            <a:ext cx="561789" cy="276999"/>
          </a:xfrm>
          <a:prstGeom prst="rect">
            <a:avLst/>
          </a:prstGeom>
          <a:noFill/>
        </p:spPr>
        <p:txBody>
          <a:bodyPr wrap="square" rtlCol="0">
            <a:spAutoFit/>
          </a:bodyPr>
          <a:lstStyle/>
          <a:p>
            <a:r>
              <a:rPr lang="en-US" sz="1200" dirty="0">
                <a:solidFill>
                  <a:schemeClr val="bg1"/>
                </a:solidFill>
              </a:rPr>
              <a:t>50%</a:t>
            </a:r>
          </a:p>
        </p:txBody>
      </p:sp>
    </p:spTree>
    <p:extLst>
      <p:ext uri="{BB962C8B-B14F-4D97-AF65-F5344CB8AC3E}">
        <p14:creationId xmlns:p14="http://schemas.microsoft.com/office/powerpoint/2010/main" val="96309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213"/>
          <p:cNvSpPr txBox="1">
            <a:spLocks noGrp="1"/>
          </p:cNvSpPr>
          <p:nvPr>
            <p:ph type="title"/>
          </p:nvPr>
        </p:nvSpPr>
        <p:spPr>
          <a:xfrm>
            <a:off x="0" y="228600"/>
            <a:ext cx="9144000" cy="34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2400"/>
              <a:buFont typeface="Calibri"/>
              <a:buNone/>
            </a:pPr>
            <a:r>
              <a:rPr lang="en" sz="2400"/>
              <a:t>Presidential Qualities: A Comparison to Other Presidents </a:t>
            </a:r>
            <a:br>
              <a:rPr lang="en" sz="2400"/>
            </a:br>
            <a:r>
              <a:rPr lang="en" sz="2400"/>
              <a:t>At Similar Points in Their Presidencies</a:t>
            </a:r>
            <a:endParaRPr sz="2400"/>
          </a:p>
        </p:txBody>
      </p:sp>
      <p:sp>
        <p:nvSpPr>
          <p:cNvPr id="1012" name="Google Shape;1012;p213"/>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00"/>
              <a:buNone/>
            </a:pPr>
            <a:fld id="{00000000-1234-1234-1234-123412341234}" type="slidenum">
              <a:rPr lang="en">
                <a:solidFill>
                  <a:srgbClr val="FFFFFF"/>
                </a:solidFill>
              </a:rPr>
              <a:t>14</a:t>
            </a:fld>
            <a:endParaRPr>
              <a:solidFill>
                <a:srgbClr val="FFFFFF"/>
              </a:solidFill>
            </a:endParaRPr>
          </a:p>
        </p:txBody>
      </p:sp>
      <p:grpSp>
        <p:nvGrpSpPr>
          <p:cNvPr id="1013" name="Google Shape;1013;p213"/>
          <p:cNvGrpSpPr/>
          <p:nvPr/>
        </p:nvGrpSpPr>
        <p:grpSpPr>
          <a:xfrm>
            <a:off x="609600" y="1167711"/>
            <a:ext cx="7848600" cy="1404040"/>
            <a:chOff x="609600" y="3426143"/>
            <a:chExt cx="7848600" cy="1872054"/>
          </a:xfrm>
        </p:grpSpPr>
        <p:pic>
          <p:nvPicPr>
            <p:cNvPr id="1014" name="Google Shape;1014;p213"/>
            <p:cNvPicPr preferRelativeResize="0"/>
            <p:nvPr/>
          </p:nvPicPr>
          <p:blipFill rotWithShape="1">
            <a:blip r:embed="rId3">
              <a:alphaModFix/>
            </a:blip>
            <a:srcRect/>
            <a:stretch/>
          </p:blipFill>
          <p:spPr>
            <a:xfrm>
              <a:off x="609600" y="3700165"/>
              <a:ext cx="7848600" cy="1598032"/>
            </a:xfrm>
            <a:prstGeom prst="rect">
              <a:avLst/>
            </a:prstGeom>
            <a:noFill/>
            <a:ln>
              <a:noFill/>
            </a:ln>
          </p:spPr>
        </p:pic>
        <p:sp>
          <p:nvSpPr>
            <p:cNvPr id="1015" name="Google Shape;1015;p213"/>
            <p:cNvSpPr txBox="1"/>
            <p:nvPr/>
          </p:nvSpPr>
          <p:spPr>
            <a:xfrm>
              <a:off x="749374" y="4739397"/>
              <a:ext cx="1896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Trump (Jan. 2019)</a:t>
              </a:r>
              <a:endParaRPr sz="1800" b="1" i="0" u="none" strike="noStrike" cap="none">
                <a:solidFill>
                  <a:schemeClr val="lt1"/>
                </a:solidFill>
                <a:latin typeface="Calibri"/>
                <a:ea typeface="Calibri"/>
                <a:cs typeface="Calibri"/>
                <a:sym typeface="Calibri"/>
              </a:endParaRPr>
            </a:p>
          </p:txBody>
        </p:sp>
        <p:sp>
          <p:nvSpPr>
            <p:cNvPr id="1016" name="Google Shape;1016;p213"/>
            <p:cNvSpPr txBox="1"/>
            <p:nvPr/>
          </p:nvSpPr>
          <p:spPr>
            <a:xfrm>
              <a:off x="770968" y="4392175"/>
              <a:ext cx="2298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Obama (Dec. 2010) **</a:t>
              </a:r>
              <a:endParaRPr sz="1800" b="1" i="0" u="none" strike="noStrike" cap="none">
                <a:solidFill>
                  <a:schemeClr val="lt1"/>
                </a:solidFill>
                <a:latin typeface="Calibri"/>
                <a:ea typeface="Calibri"/>
                <a:cs typeface="Calibri"/>
                <a:sym typeface="Calibri"/>
              </a:endParaRPr>
            </a:p>
          </p:txBody>
        </p:sp>
        <p:sp>
          <p:nvSpPr>
            <p:cNvPr id="1017" name="Google Shape;1017;p213"/>
            <p:cNvSpPr txBox="1"/>
            <p:nvPr/>
          </p:nvSpPr>
          <p:spPr>
            <a:xfrm>
              <a:off x="769694" y="3764697"/>
              <a:ext cx="256672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H. W. Bush (Nov. 1989) *</a:t>
              </a:r>
              <a:r>
                <a:rPr lang="en" sz="1800" b="1" i="0" u="none" strike="noStrike" cap="none" baseline="30000">
                  <a:solidFill>
                    <a:schemeClr val="lt1"/>
                  </a:solidFill>
                  <a:latin typeface="Calibri"/>
                  <a:ea typeface="Calibri"/>
                  <a:cs typeface="Calibri"/>
                  <a:sym typeface="Calibri"/>
                </a:rPr>
                <a:t> </a:t>
              </a:r>
              <a:endParaRPr sz="1800" b="1" i="0" u="none" strike="noStrike" cap="none">
                <a:solidFill>
                  <a:schemeClr val="lt1"/>
                </a:solidFill>
                <a:latin typeface="Calibri"/>
                <a:ea typeface="Calibri"/>
                <a:cs typeface="Calibri"/>
                <a:sym typeface="Calibri"/>
              </a:endParaRPr>
            </a:p>
          </p:txBody>
        </p:sp>
        <p:sp>
          <p:nvSpPr>
            <p:cNvPr id="1018" name="Google Shape;1018;p213"/>
            <p:cNvSpPr txBox="1"/>
            <p:nvPr/>
          </p:nvSpPr>
          <p:spPr>
            <a:xfrm>
              <a:off x="707229" y="3426143"/>
              <a:ext cx="272177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honest and trustworthy</a:t>
              </a:r>
              <a:endParaRPr sz="1600" b="1" i="0" u="none" strike="noStrike" cap="none">
                <a:solidFill>
                  <a:schemeClr val="dk1"/>
                </a:solidFill>
                <a:latin typeface="Calibri"/>
                <a:ea typeface="Calibri"/>
                <a:cs typeface="Calibri"/>
                <a:sym typeface="Calibri"/>
              </a:endParaRPr>
            </a:p>
          </p:txBody>
        </p:sp>
      </p:grpSp>
      <p:grpSp>
        <p:nvGrpSpPr>
          <p:cNvPr id="1019" name="Google Shape;1019;p213"/>
          <p:cNvGrpSpPr/>
          <p:nvPr/>
        </p:nvGrpSpPr>
        <p:grpSpPr>
          <a:xfrm>
            <a:off x="609600" y="2907952"/>
            <a:ext cx="7848600" cy="1149698"/>
            <a:chOff x="609600" y="1902143"/>
            <a:chExt cx="7848600" cy="1532931"/>
          </a:xfrm>
        </p:grpSpPr>
        <p:pic>
          <p:nvPicPr>
            <p:cNvPr id="1020" name="Google Shape;1020;p213"/>
            <p:cNvPicPr preferRelativeResize="0"/>
            <p:nvPr/>
          </p:nvPicPr>
          <p:blipFill rotWithShape="1">
            <a:blip r:embed="rId4">
              <a:alphaModFix/>
            </a:blip>
            <a:srcRect/>
            <a:stretch/>
          </p:blipFill>
          <p:spPr>
            <a:xfrm>
              <a:off x="609600" y="2180630"/>
              <a:ext cx="7848600" cy="1254444"/>
            </a:xfrm>
            <a:prstGeom prst="rect">
              <a:avLst/>
            </a:prstGeom>
            <a:noFill/>
            <a:ln>
              <a:noFill/>
            </a:ln>
          </p:spPr>
        </p:pic>
        <p:sp>
          <p:nvSpPr>
            <p:cNvPr id="1021" name="Google Shape;1021;p213"/>
            <p:cNvSpPr txBox="1"/>
            <p:nvPr/>
          </p:nvSpPr>
          <p:spPr>
            <a:xfrm>
              <a:off x="685800" y="1902143"/>
              <a:ext cx="630929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knowledgeable and experienced enough to handle the presidency</a:t>
              </a:r>
              <a:endParaRPr sz="1600" b="1" i="0" u="none" strike="noStrike" cap="none">
                <a:solidFill>
                  <a:schemeClr val="dk1"/>
                </a:solidFill>
                <a:latin typeface="Calibri"/>
                <a:ea typeface="Calibri"/>
                <a:cs typeface="Calibri"/>
                <a:sym typeface="Calibri"/>
              </a:endParaRPr>
            </a:p>
          </p:txBody>
        </p:sp>
        <p:sp>
          <p:nvSpPr>
            <p:cNvPr id="1022" name="Google Shape;1022;p213"/>
            <p:cNvSpPr txBox="1"/>
            <p:nvPr/>
          </p:nvSpPr>
          <p:spPr>
            <a:xfrm>
              <a:off x="762000" y="2240697"/>
              <a:ext cx="234654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G. W. Bush (Jan. 2002)</a:t>
              </a:r>
              <a:r>
                <a:rPr lang="en" sz="1800" b="1" i="0" u="none" strike="noStrike" cap="none" baseline="30000">
                  <a:solidFill>
                    <a:schemeClr val="lt1"/>
                  </a:solidFill>
                  <a:latin typeface="Calibri"/>
                  <a:ea typeface="Calibri"/>
                  <a:cs typeface="Calibri"/>
                  <a:sym typeface="Calibri"/>
                </a:rPr>
                <a:t> </a:t>
              </a:r>
              <a:endParaRPr sz="1800" b="1" i="0" u="none" strike="noStrike" cap="none">
                <a:solidFill>
                  <a:schemeClr val="lt1"/>
                </a:solidFill>
                <a:latin typeface="Calibri"/>
                <a:ea typeface="Calibri"/>
                <a:cs typeface="Calibri"/>
                <a:sym typeface="Calibri"/>
              </a:endParaRPr>
            </a:p>
          </p:txBody>
        </p:sp>
        <p:sp>
          <p:nvSpPr>
            <p:cNvPr id="1023" name="Google Shape;1023;p213"/>
            <p:cNvSpPr txBox="1"/>
            <p:nvPr/>
          </p:nvSpPr>
          <p:spPr>
            <a:xfrm>
              <a:off x="770968" y="2611954"/>
              <a:ext cx="201529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Obama (Dec. 2010)</a:t>
              </a:r>
              <a:endParaRPr sz="1800" b="1" i="0" u="none" strike="noStrike" cap="none">
                <a:solidFill>
                  <a:schemeClr val="lt1"/>
                </a:solidFill>
                <a:latin typeface="Calibri"/>
                <a:ea typeface="Calibri"/>
                <a:cs typeface="Calibri"/>
                <a:sym typeface="Calibri"/>
              </a:endParaRPr>
            </a:p>
          </p:txBody>
        </p:sp>
        <p:sp>
          <p:nvSpPr>
            <p:cNvPr id="1024" name="Google Shape;1024;p213"/>
            <p:cNvSpPr txBox="1"/>
            <p:nvPr/>
          </p:nvSpPr>
          <p:spPr>
            <a:xfrm>
              <a:off x="762000" y="2879665"/>
              <a:ext cx="193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Trump (Jan. 2019)</a:t>
              </a:r>
              <a:r>
                <a:rPr lang="en" sz="1800" b="1" i="0" u="none" strike="noStrike" cap="none" baseline="30000">
                  <a:solidFill>
                    <a:schemeClr val="lt1"/>
                  </a:solidFill>
                  <a:latin typeface="Calibri"/>
                  <a:ea typeface="Calibri"/>
                  <a:cs typeface="Calibri"/>
                  <a:sym typeface="Calibri"/>
                </a:rPr>
                <a:t> </a:t>
              </a:r>
              <a:endParaRPr sz="1800" b="1" i="0" u="none" strike="noStrike" cap="none">
                <a:solidFill>
                  <a:schemeClr val="lt1"/>
                </a:solidFill>
                <a:latin typeface="Calibri"/>
                <a:ea typeface="Calibri"/>
                <a:cs typeface="Calibri"/>
                <a:sym typeface="Calibri"/>
              </a:endParaRPr>
            </a:p>
          </p:txBody>
        </p:sp>
      </p:grpSp>
      <p:sp>
        <p:nvSpPr>
          <p:cNvPr id="1025" name="Google Shape;1025;p213"/>
          <p:cNvSpPr txBox="1"/>
          <p:nvPr/>
        </p:nvSpPr>
        <p:spPr>
          <a:xfrm>
            <a:off x="6637646" y="4572002"/>
            <a:ext cx="2526717"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 Worded as “Honest/a person you can trust”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 Worded as “Being honest and straightforward”</a:t>
            </a:r>
            <a:endParaRPr sz="900" b="0" i="0" u="none" strike="noStrike" cap="none">
              <a:solidFill>
                <a:schemeClr val="dk1"/>
              </a:solidFill>
              <a:latin typeface="Calibri"/>
              <a:ea typeface="Calibri"/>
              <a:cs typeface="Calibri"/>
              <a:sym typeface="Calibri"/>
            </a:endParaRPr>
          </a:p>
        </p:txBody>
      </p:sp>
      <p:sp>
        <p:nvSpPr>
          <p:cNvPr id="1026" name="Google Shape;1026;p213"/>
          <p:cNvSpPr txBox="1"/>
          <p:nvPr/>
        </p:nvSpPr>
        <p:spPr>
          <a:xfrm>
            <a:off x="770968" y="1705722"/>
            <a:ext cx="2577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G. W. Bush (Jan. 2003)**</a:t>
            </a:r>
            <a:r>
              <a:rPr lang="en" sz="1800" b="1" i="0" u="none" strike="noStrike" cap="none" baseline="30000">
                <a:solidFill>
                  <a:schemeClr val="lt1"/>
                </a:solidFill>
                <a:latin typeface="Calibri"/>
                <a:ea typeface="Calibri"/>
                <a:cs typeface="Calibri"/>
                <a:sym typeface="Calibri"/>
              </a:rPr>
              <a:t> </a:t>
            </a: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214"/>
          <p:cNvPicPr preferRelativeResize="0"/>
          <p:nvPr/>
        </p:nvPicPr>
        <p:blipFill rotWithShape="1">
          <a:blip r:embed="rId3">
            <a:alphaModFix/>
          </a:blip>
          <a:srcRect/>
          <a:stretch/>
        </p:blipFill>
        <p:spPr>
          <a:xfrm>
            <a:off x="-228600" y="685800"/>
            <a:ext cx="9601200" cy="4229100"/>
          </a:xfrm>
          <a:prstGeom prst="rect">
            <a:avLst/>
          </a:prstGeom>
          <a:noFill/>
          <a:ln>
            <a:noFill/>
          </a:ln>
        </p:spPr>
      </p:pic>
      <p:sp>
        <p:nvSpPr>
          <p:cNvPr id="1033" name="Google Shape;1033;p214"/>
          <p:cNvSpPr txBox="1">
            <a:spLocks noGrp="1"/>
          </p:cNvSpPr>
          <p:nvPr>
            <p:ph type="title"/>
          </p:nvPr>
        </p:nvSpPr>
        <p:spPr>
          <a:xfrm>
            <a:off x="0" y="-228600"/>
            <a:ext cx="91440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3600"/>
              <a:buFont typeface="Calibri"/>
              <a:buNone/>
            </a:pPr>
            <a:r>
              <a:rPr lang="en" sz="3600">
                <a:latin typeface="Calibri"/>
                <a:ea typeface="Calibri"/>
                <a:cs typeface="Calibri"/>
                <a:sym typeface="Calibri"/>
              </a:rPr>
              <a:t>Rating Donald Trump on Qualities</a:t>
            </a:r>
            <a:endParaRPr sz="1600">
              <a:latin typeface="Calibri"/>
              <a:ea typeface="Calibri"/>
              <a:cs typeface="Calibri"/>
              <a:sym typeface="Calibri"/>
            </a:endParaRPr>
          </a:p>
        </p:txBody>
      </p:sp>
      <p:sp>
        <p:nvSpPr>
          <p:cNvPr id="1034" name="Google Shape;1034;p214"/>
          <p:cNvSpPr/>
          <p:nvPr/>
        </p:nvSpPr>
        <p:spPr>
          <a:xfrm>
            <a:off x="102124" y="396757"/>
            <a:ext cx="9022826" cy="3462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1" u="none" strike="noStrike" cap="none">
                <a:solidFill>
                  <a:srgbClr val="000000"/>
                </a:solidFill>
                <a:latin typeface="Calibri"/>
                <a:ea typeface="Calibri"/>
                <a:cs typeface="Calibri"/>
                <a:sym typeface="Calibri"/>
              </a:rPr>
              <a:t>Now, how would you rate </a:t>
            </a:r>
            <a:r>
              <a:rPr lang="en" sz="1200" b="1" i="1" u="sng" strike="noStrike" cap="none">
                <a:solidFill>
                  <a:srgbClr val="000000"/>
                </a:solidFill>
                <a:latin typeface="Calibri"/>
                <a:ea typeface="Calibri"/>
                <a:cs typeface="Calibri"/>
                <a:sym typeface="Calibri"/>
              </a:rPr>
              <a:t>Donald Trump</a:t>
            </a:r>
            <a:r>
              <a:rPr lang="en" sz="1200" b="0" i="1" u="none" strike="noStrike" cap="none">
                <a:solidFill>
                  <a:srgbClr val="000000"/>
                </a:solidFill>
                <a:latin typeface="Calibri"/>
                <a:ea typeface="Calibri"/>
                <a:cs typeface="Calibri"/>
                <a:sym typeface="Calibri"/>
              </a:rPr>
              <a:t> on the following qualities, using a five-point scale, on which a "5" means a very good rating, a "1" means a very poor rating, and a "3" means a mixed rating? </a:t>
            </a:r>
            <a:endParaRPr sz="1400" b="0" i="0" u="none" strike="noStrike" cap="none">
              <a:solidFill>
                <a:srgbClr val="000000"/>
              </a:solidFill>
              <a:latin typeface="Arial"/>
              <a:ea typeface="Arial"/>
              <a:cs typeface="Arial"/>
              <a:sym typeface="Arial"/>
            </a:endParaRPr>
          </a:p>
        </p:txBody>
      </p:sp>
      <p:sp>
        <p:nvSpPr>
          <p:cNvPr id="1035" name="Google Shape;1035;p214"/>
          <p:cNvSpPr txBox="1"/>
          <p:nvPr/>
        </p:nvSpPr>
        <p:spPr>
          <a:xfrm>
            <a:off x="76200" y="1460587"/>
            <a:ext cx="8829944"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Changing business as usual in Washington</a:t>
            </a:r>
            <a:endParaRPr sz="1600" b="1" i="0" u="none" strike="noStrike" cap="none">
              <a:solidFill>
                <a:schemeClr val="dk1"/>
              </a:solidFill>
              <a:latin typeface="Calibri"/>
              <a:ea typeface="Calibri"/>
              <a:cs typeface="Calibri"/>
              <a:sym typeface="Calibri"/>
            </a:endParaRPr>
          </a:p>
        </p:txBody>
      </p:sp>
      <p:sp>
        <p:nvSpPr>
          <p:cNvPr id="1036" name="Google Shape;1036;p214"/>
          <p:cNvSpPr txBox="1"/>
          <p:nvPr/>
        </p:nvSpPr>
        <p:spPr>
          <a:xfrm>
            <a:off x="76200" y="969319"/>
            <a:ext cx="88392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direct and straightforward in communicating with the American people</a:t>
            </a:r>
            <a:endParaRPr sz="1600" b="1" i="0" u="none" strike="noStrike" cap="none">
              <a:solidFill>
                <a:schemeClr val="dk1"/>
              </a:solidFill>
              <a:latin typeface="Calibri"/>
              <a:ea typeface="Calibri"/>
              <a:cs typeface="Calibri"/>
              <a:sym typeface="Calibri"/>
            </a:endParaRPr>
          </a:p>
        </p:txBody>
      </p:sp>
      <p:sp>
        <p:nvSpPr>
          <p:cNvPr id="1037" name="Google Shape;1037;p214"/>
          <p:cNvSpPr txBox="1"/>
          <p:nvPr/>
        </p:nvSpPr>
        <p:spPr>
          <a:xfrm>
            <a:off x="76223" y="1943101"/>
            <a:ext cx="8839201"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effective and getting things done</a:t>
            </a:r>
            <a:endParaRPr sz="1600" b="1" i="0" u="none" strike="noStrike" cap="none">
              <a:solidFill>
                <a:schemeClr val="dk1"/>
              </a:solidFill>
              <a:latin typeface="Calibri"/>
              <a:ea typeface="Calibri"/>
              <a:cs typeface="Calibri"/>
              <a:sym typeface="Calibri"/>
            </a:endParaRPr>
          </a:p>
        </p:txBody>
      </p:sp>
      <p:sp>
        <p:nvSpPr>
          <p:cNvPr id="1038" name="Google Shape;1038;p214"/>
          <p:cNvSpPr txBox="1"/>
          <p:nvPr/>
        </p:nvSpPr>
        <p:spPr>
          <a:xfrm>
            <a:off x="76219" y="2398069"/>
            <a:ext cx="8851187"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a good negotiator</a:t>
            </a:r>
            <a:endParaRPr sz="1600" b="1" i="0" u="none" strike="noStrike" cap="none">
              <a:solidFill>
                <a:schemeClr val="dk1"/>
              </a:solidFill>
              <a:latin typeface="Calibri"/>
              <a:ea typeface="Calibri"/>
              <a:cs typeface="Calibri"/>
              <a:sym typeface="Calibri"/>
            </a:endParaRPr>
          </a:p>
        </p:txBody>
      </p:sp>
      <p:sp>
        <p:nvSpPr>
          <p:cNvPr id="1039" name="Google Shape;1039;p214"/>
          <p:cNvSpPr txBox="1"/>
          <p:nvPr/>
        </p:nvSpPr>
        <p:spPr>
          <a:xfrm>
            <a:off x="76200" y="2889337"/>
            <a:ext cx="88392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knowledgeable and experienced enough to handle the presidency</a:t>
            </a:r>
            <a:endParaRPr sz="1400" b="0" i="0" u="none" strike="noStrike" cap="none">
              <a:solidFill>
                <a:srgbClr val="000000"/>
              </a:solidFill>
              <a:latin typeface="Arial"/>
              <a:ea typeface="Arial"/>
              <a:cs typeface="Arial"/>
              <a:sym typeface="Arial"/>
            </a:endParaRPr>
          </a:p>
        </p:txBody>
      </p:sp>
      <p:sp>
        <p:nvSpPr>
          <p:cNvPr id="1040" name="Google Shape;1040;p214"/>
          <p:cNvSpPr txBox="1"/>
          <p:nvPr/>
        </p:nvSpPr>
        <p:spPr>
          <a:xfrm>
            <a:off x="76219" y="3860887"/>
            <a:ext cx="8851187"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honest and trustworthy</a:t>
            </a:r>
            <a:endParaRPr sz="1600" b="1" i="0" u="none" strike="noStrike" cap="none">
              <a:solidFill>
                <a:schemeClr val="dk1"/>
              </a:solidFill>
              <a:latin typeface="Calibri"/>
              <a:ea typeface="Calibri"/>
              <a:cs typeface="Calibri"/>
              <a:sym typeface="Calibri"/>
            </a:endParaRPr>
          </a:p>
        </p:txBody>
      </p:sp>
      <p:sp>
        <p:nvSpPr>
          <p:cNvPr id="1041" name="Google Shape;1041;p214"/>
          <p:cNvSpPr txBox="1"/>
          <p:nvPr/>
        </p:nvSpPr>
        <p:spPr>
          <a:xfrm>
            <a:off x="76217" y="4318087"/>
            <a:ext cx="8839199"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Having high personal and ethical standards</a:t>
            </a:r>
            <a:endParaRPr sz="1600" b="1" i="0" u="none" strike="noStrike" cap="none">
              <a:solidFill>
                <a:schemeClr val="dk1"/>
              </a:solidFill>
              <a:latin typeface="Calibri"/>
              <a:ea typeface="Calibri"/>
              <a:cs typeface="Calibri"/>
              <a:sym typeface="Calibri"/>
            </a:endParaRPr>
          </a:p>
        </p:txBody>
      </p:sp>
      <p:sp>
        <p:nvSpPr>
          <p:cNvPr id="1042" name="Google Shape;1042;p214"/>
          <p:cNvSpPr txBox="1"/>
          <p:nvPr/>
        </p:nvSpPr>
        <p:spPr>
          <a:xfrm>
            <a:off x="76200" y="3369619"/>
            <a:ext cx="88392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Being steady and reliable</a:t>
            </a:r>
            <a:endParaRPr sz="1600" b="1" i="0" u="none" strike="noStrike" cap="none">
              <a:solidFill>
                <a:schemeClr val="dk1"/>
              </a:solidFill>
              <a:latin typeface="Calibri"/>
              <a:ea typeface="Calibri"/>
              <a:cs typeface="Calibri"/>
              <a:sym typeface="Calibri"/>
            </a:endParaRPr>
          </a:p>
        </p:txBody>
      </p:sp>
      <p:sp>
        <p:nvSpPr>
          <p:cNvPr id="1043" name="Google Shape;1043;p214"/>
          <p:cNvSpPr txBox="1">
            <a:spLocks noGrp="1"/>
          </p:cNvSpPr>
          <p:nvPr>
            <p:ph type="sldNum" idx="4294967295"/>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50"/>
              <a:buNone/>
            </a:pPr>
            <a:fld id="{00000000-1234-1234-1234-123412341234}" type="slidenum">
              <a:rPr lang="en" sz="1050">
                <a:solidFill>
                  <a:srgbClr val="FFFFFF"/>
                </a:solidFill>
              </a:rPr>
              <a:t>15</a:t>
            </a:fld>
            <a:endParaRPr sz="105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CCC494E-1650-4889-838F-0A11B974C64B}" type="slidenum">
              <a:rPr lang="en-US" smtClean="0">
                <a:solidFill>
                  <a:srgbClr val="FFFFFF"/>
                </a:solidFill>
              </a:rPr>
              <a:pPr/>
              <a:t>16</a:t>
            </a:fld>
            <a:endParaRPr lang="en-US" dirty="0">
              <a:solidFill>
                <a:srgbClr val="FFFFFF"/>
              </a:solidFill>
            </a:endParaRPr>
          </a:p>
        </p:txBody>
      </p:sp>
      <p:graphicFrame>
        <p:nvGraphicFramePr>
          <p:cNvPr id="5" name="Chart 4"/>
          <p:cNvGraphicFramePr/>
          <p:nvPr>
            <p:extLst>
              <p:ext uri="{D42A27DB-BD31-4B8C-83A1-F6EECF244321}">
                <p14:modId xmlns:p14="http://schemas.microsoft.com/office/powerpoint/2010/main" val="3674511162"/>
              </p:ext>
            </p:extLst>
          </p:nvPr>
        </p:nvGraphicFramePr>
        <p:xfrm>
          <a:off x="990613" y="702581"/>
          <a:ext cx="7162799" cy="39147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35246" y="3149425"/>
            <a:ext cx="1371600" cy="307777"/>
          </a:xfrm>
          <a:prstGeom prst="rect">
            <a:avLst/>
          </a:prstGeom>
          <a:noFill/>
        </p:spPr>
        <p:txBody>
          <a:bodyPr wrap="square" rtlCol="0">
            <a:spAutoFit/>
          </a:bodyPr>
          <a:lstStyle/>
          <a:p>
            <a:pPr algn="r">
              <a:buClrTx/>
              <a:buFontTx/>
              <a:buNone/>
            </a:pPr>
            <a:r>
              <a:rPr lang="en-US" b="1" kern="1200" dirty="0">
                <a:latin typeface="Calibri"/>
                <a:ea typeface="+mn-ea"/>
                <a:cs typeface="+mn-cs"/>
              </a:rPr>
              <a:t>Independents</a:t>
            </a:r>
          </a:p>
        </p:txBody>
      </p:sp>
      <p:sp>
        <p:nvSpPr>
          <p:cNvPr id="14" name="TextBox 13"/>
          <p:cNvSpPr txBox="1"/>
          <p:nvPr/>
        </p:nvSpPr>
        <p:spPr>
          <a:xfrm>
            <a:off x="-394307" y="2222598"/>
            <a:ext cx="1524000" cy="307777"/>
          </a:xfrm>
          <a:prstGeom prst="rect">
            <a:avLst/>
          </a:prstGeom>
          <a:noFill/>
        </p:spPr>
        <p:txBody>
          <a:bodyPr wrap="square" rtlCol="0">
            <a:spAutoFit/>
          </a:bodyPr>
          <a:lstStyle/>
          <a:p>
            <a:pPr algn="r">
              <a:buClrTx/>
              <a:buFontTx/>
              <a:buNone/>
            </a:pPr>
            <a:r>
              <a:rPr lang="en-US" b="1" kern="1200" dirty="0">
                <a:latin typeface="Calibri"/>
                <a:ea typeface="+mn-ea"/>
                <a:cs typeface="+mn-cs"/>
              </a:rPr>
              <a:t>Moderates</a:t>
            </a:r>
          </a:p>
        </p:txBody>
      </p:sp>
      <p:sp>
        <p:nvSpPr>
          <p:cNvPr id="15" name="TextBox 14"/>
          <p:cNvSpPr txBox="1"/>
          <p:nvPr/>
        </p:nvSpPr>
        <p:spPr>
          <a:xfrm>
            <a:off x="-231005" y="3950581"/>
            <a:ext cx="1371600" cy="553998"/>
          </a:xfrm>
          <a:prstGeom prst="rect">
            <a:avLst/>
          </a:prstGeom>
          <a:noFill/>
        </p:spPr>
        <p:txBody>
          <a:bodyPr wrap="square" rtlCol="0">
            <a:spAutoFit/>
          </a:bodyPr>
          <a:lstStyle/>
          <a:p>
            <a:pPr algn="r">
              <a:buClrTx/>
              <a:buFontTx/>
              <a:buNone/>
            </a:pPr>
            <a:r>
              <a:rPr lang="en-US" b="1" kern="1200" dirty="0">
                <a:latin typeface="Calibri"/>
                <a:ea typeface="+mn-ea"/>
                <a:cs typeface="+mn-cs"/>
              </a:rPr>
              <a:t>Suburban</a:t>
            </a:r>
            <a:r>
              <a:rPr lang="en-US" sz="1600" b="1" kern="1200" dirty="0">
                <a:latin typeface="Calibri"/>
                <a:ea typeface="+mn-ea"/>
                <a:cs typeface="+mn-cs"/>
              </a:rPr>
              <a:t> </a:t>
            </a:r>
            <a:r>
              <a:rPr lang="en-US" b="1" kern="1200" dirty="0">
                <a:latin typeface="Calibri"/>
                <a:ea typeface="+mn-ea"/>
                <a:cs typeface="+mn-cs"/>
              </a:rPr>
              <a:t>Women</a:t>
            </a:r>
            <a:endParaRPr lang="en-US" sz="1600" b="1" kern="1200" dirty="0">
              <a:latin typeface="Calibri"/>
              <a:ea typeface="+mn-ea"/>
              <a:cs typeface="+mn-cs"/>
            </a:endParaRPr>
          </a:p>
        </p:txBody>
      </p:sp>
      <p:sp>
        <p:nvSpPr>
          <p:cNvPr id="17" name="Title 1"/>
          <p:cNvSpPr>
            <a:spLocks noGrp="1"/>
          </p:cNvSpPr>
          <p:nvPr>
            <p:ph type="title"/>
          </p:nvPr>
        </p:nvSpPr>
        <p:spPr>
          <a:xfrm>
            <a:off x="28359" y="171450"/>
            <a:ext cx="9144000" cy="457200"/>
          </a:xfrm>
        </p:spPr>
        <p:txBody>
          <a:bodyPr>
            <a:noAutofit/>
          </a:bodyPr>
          <a:lstStyle/>
          <a:p>
            <a:r>
              <a:rPr lang="en-US" sz="2600" dirty="0"/>
              <a:t>Swing Groups’ Feelings About Trump Running For President</a:t>
            </a:r>
          </a:p>
        </p:txBody>
      </p:sp>
      <p:sp>
        <p:nvSpPr>
          <p:cNvPr id="13" name="TextBox 12"/>
          <p:cNvSpPr txBox="1"/>
          <p:nvPr/>
        </p:nvSpPr>
        <p:spPr>
          <a:xfrm>
            <a:off x="-385342" y="1309977"/>
            <a:ext cx="1524000" cy="307777"/>
          </a:xfrm>
          <a:prstGeom prst="rect">
            <a:avLst/>
          </a:prstGeom>
          <a:noFill/>
        </p:spPr>
        <p:txBody>
          <a:bodyPr wrap="square" rtlCol="0">
            <a:spAutoFit/>
          </a:bodyPr>
          <a:lstStyle/>
          <a:p>
            <a:pPr algn="r">
              <a:buClrTx/>
              <a:buFontTx/>
              <a:buNone/>
            </a:pPr>
            <a:r>
              <a:rPr lang="en-US" b="1" kern="1200" dirty="0">
                <a:latin typeface="Calibri"/>
                <a:ea typeface="+mn-ea"/>
                <a:cs typeface="+mn-cs"/>
              </a:rPr>
              <a:t>All</a:t>
            </a:r>
          </a:p>
        </p:txBody>
      </p:sp>
      <p:grpSp>
        <p:nvGrpSpPr>
          <p:cNvPr id="6" name="Group 5"/>
          <p:cNvGrpSpPr/>
          <p:nvPr/>
        </p:nvGrpSpPr>
        <p:grpSpPr>
          <a:xfrm>
            <a:off x="8095156" y="649343"/>
            <a:ext cx="1102657" cy="3701355"/>
            <a:chOff x="8095129" y="865788"/>
            <a:chExt cx="1102657" cy="4935140"/>
          </a:xfrm>
        </p:grpSpPr>
        <p:sp>
          <p:nvSpPr>
            <p:cNvPr id="2" name="Rectangle 1"/>
            <p:cNvSpPr/>
            <p:nvPr/>
          </p:nvSpPr>
          <p:spPr>
            <a:xfrm>
              <a:off x="8095129" y="865788"/>
              <a:ext cx="1102657" cy="769441"/>
            </a:xfrm>
            <a:prstGeom prst="rect">
              <a:avLst/>
            </a:prstGeom>
          </p:spPr>
          <p:txBody>
            <a:bodyPr wrap="square">
              <a:spAutoFit/>
            </a:bodyPr>
            <a:lstStyle/>
            <a:p>
              <a:pPr algn="ctr">
                <a:buClrTx/>
                <a:buFontTx/>
                <a:buNone/>
              </a:pPr>
              <a:r>
                <a:rPr lang="en-US" sz="1050" b="1" kern="1200" dirty="0">
                  <a:latin typeface="Calibri"/>
                  <a:ea typeface="+mn-ea"/>
                  <a:cs typeface="+mn-cs"/>
                </a:rPr>
                <a:t>Enthus./Comf. – </a:t>
              </a:r>
            </a:p>
            <a:p>
              <a:pPr algn="ctr">
                <a:buClrTx/>
                <a:buFontTx/>
                <a:buNone/>
              </a:pPr>
              <a:r>
                <a:rPr lang="en-US" sz="1050" b="1" kern="1200" dirty="0">
                  <a:latin typeface="Calibri"/>
                  <a:ea typeface="+mn-ea"/>
                  <a:cs typeface="+mn-cs"/>
                </a:rPr>
                <a:t>Some res./</a:t>
              </a:r>
            </a:p>
            <a:p>
              <a:pPr algn="ctr">
                <a:buClrTx/>
                <a:buFontTx/>
                <a:buNone/>
              </a:pPr>
              <a:r>
                <a:rPr lang="en-US" sz="1050" b="1" u="sng" kern="1200" dirty="0">
                  <a:latin typeface="Calibri"/>
                  <a:ea typeface="+mn-ea"/>
                  <a:cs typeface="+mn-cs"/>
                </a:rPr>
                <a:t>Very uncomf.</a:t>
              </a:r>
            </a:p>
          </p:txBody>
        </p:sp>
        <p:sp>
          <p:nvSpPr>
            <p:cNvPr id="4" name="Rectangle 3"/>
            <p:cNvSpPr/>
            <p:nvPr/>
          </p:nvSpPr>
          <p:spPr>
            <a:xfrm>
              <a:off x="8422058" y="1722920"/>
              <a:ext cx="421910" cy="410369"/>
            </a:xfrm>
            <a:prstGeom prst="rect">
              <a:avLst/>
            </a:prstGeom>
          </p:spPr>
          <p:txBody>
            <a:bodyPr wrap="none">
              <a:spAutoFit/>
            </a:bodyPr>
            <a:lstStyle/>
            <a:p>
              <a:pPr>
                <a:buClrTx/>
                <a:buFontTx/>
                <a:buNone/>
              </a:pPr>
              <a:r>
                <a:rPr lang="en-US" b="1" kern="1200" dirty="0">
                  <a:solidFill>
                    <a:srgbClr val="CC0000"/>
                  </a:solidFill>
                  <a:latin typeface="Calibri"/>
                  <a:ea typeface="+mn-ea"/>
                  <a:cs typeface="+mn-cs"/>
                </a:rPr>
                <a:t>-19</a:t>
              </a:r>
            </a:p>
          </p:txBody>
        </p:sp>
        <p:sp>
          <p:nvSpPr>
            <p:cNvPr id="19" name="Rectangle 18"/>
            <p:cNvSpPr/>
            <p:nvPr/>
          </p:nvSpPr>
          <p:spPr>
            <a:xfrm>
              <a:off x="8422058" y="2954820"/>
              <a:ext cx="421910" cy="410369"/>
            </a:xfrm>
            <a:prstGeom prst="rect">
              <a:avLst/>
            </a:prstGeom>
          </p:spPr>
          <p:txBody>
            <a:bodyPr wrap="none">
              <a:spAutoFit/>
            </a:bodyPr>
            <a:lstStyle/>
            <a:p>
              <a:pPr>
                <a:buClrTx/>
                <a:buFontTx/>
                <a:buNone/>
              </a:pPr>
              <a:r>
                <a:rPr lang="en-US" b="1" kern="1200" dirty="0">
                  <a:solidFill>
                    <a:srgbClr val="CC0000"/>
                  </a:solidFill>
                  <a:latin typeface="Calibri"/>
                  <a:ea typeface="+mn-ea"/>
                  <a:cs typeface="+mn-cs"/>
                </a:rPr>
                <a:t>-48</a:t>
              </a:r>
            </a:p>
          </p:txBody>
        </p:sp>
        <p:sp>
          <p:nvSpPr>
            <p:cNvPr id="20" name="Rectangle 19"/>
            <p:cNvSpPr/>
            <p:nvPr/>
          </p:nvSpPr>
          <p:spPr>
            <a:xfrm>
              <a:off x="8422058" y="4164709"/>
              <a:ext cx="421910" cy="410369"/>
            </a:xfrm>
            <a:prstGeom prst="rect">
              <a:avLst/>
            </a:prstGeom>
          </p:spPr>
          <p:txBody>
            <a:bodyPr wrap="none">
              <a:spAutoFit/>
            </a:bodyPr>
            <a:lstStyle/>
            <a:p>
              <a:pPr>
                <a:buClrTx/>
                <a:buFontTx/>
                <a:buNone/>
              </a:pPr>
              <a:r>
                <a:rPr lang="en-US" b="1" kern="1200" dirty="0">
                  <a:solidFill>
                    <a:srgbClr val="CC0000"/>
                  </a:solidFill>
                  <a:latin typeface="Calibri"/>
                  <a:ea typeface="+mn-ea"/>
                  <a:cs typeface="+mn-cs"/>
                </a:rPr>
                <a:t>-29</a:t>
              </a:r>
            </a:p>
          </p:txBody>
        </p:sp>
        <p:sp>
          <p:nvSpPr>
            <p:cNvPr id="23" name="Rectangle 22"/>
            <p:cNvSpPr/>
            <p:nvPr/>
          </p:nvSpPr>
          <p:spPr>
            <a:xfrm>
              <a:off x="8422058" y="5390559"/>
              <a:ext cx="421910" cy="410369"/>
            </a:xfrm>
            <a:prstGeom prst="rect">
              <a:avLst/>
            </a:prstGeom>
          </p:spPr>
          <p:txBody>
            <a:bodyPr wrap="none">
              <a:spAutoFit/>
            </a:bodyPr>
            <a:lstStyle/>
            <a:p>
              <a:pPr>
                <a:buClrTx/>
                <a:buFontTx/>
                <a:buNone/>
              </a:pPr>
              <a:r>
                <a:rPr lang="en-US" b="1" kern="1200" dirty="0">
                  <a:solidFill>
                    <a:srgbClr val="CC0000"/>
                  </a:solidFill>
                  <a:latin typeface="Calibri"/>
                  <a:ea typeface="+mn-ea"/>
                  <a:cs typeface="+mn-cs"/>
                </a:rPr>
                <a:t>-31</a:t>
              </a:r>
            </a:p>
          </p:txBody>
        </p:sp>
      </p:grpSp>
    </p:spTree>
    <p:extLst>
      <p:ext uri="{BB962C8B-B14F-4D97-AF65-F5344CB8AC3E}">
        <p14:creationId xmlns:p14="http://schemas.microsoft.com/office/powerpoint/2010/main" val="199999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49740" y="4869669"/>
            <a:ext cx="2133600" cy="273844"/>
          </a:xfrm>
          <a:prstGeom prst="rect">
            <a:avLst/>
          </a:prstGeom>
        </p:spPr>
        <p:txBody>
          <a:bodyPr/>
          <a:lstStyle/>
          <a:p>
            <a:fld id="{5CCC494E-1650-4889-838F-0A11B974C64B}" type="slidenum">
              <a:rPr lang="en-US" smtClean="0"/>
              <a:pPr/>
              <a:t>17</a:t>
            </a:fld>
            <a:endParaRPr lang="en-US" dirty="0"/>
          </a:p>
        </p:txBody>
      </p:sp>
      <p:graphicFrame>
        <p:nvGraphicFramePr>
          <p:cNvPr id="4" name="Chart 3"/>
          <p:cNvGraphicFramePr/>
          <p:nvPr>
            <p:extLst>
              <p:ext uri="{D42A27DB-BD31-4B8C-83A1-F6EECF244321}">
                <p14:modId xmlns:p14="http://schemas.microsoft.com/office/powerpoint/2010/main" val="1961103706"/>
              </p:ext>
            </p:extLst>
          </p:nvPr>
        </p:nvGraphicFramePr>
        <p:xfrm>
          <a:off x="-313404" y="971550"/>
          <a:ext cx="8686800" cy="3771900"/>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p:cNvCxnSpPr/>
          <p:nvPr/>
        </p:nvCxnSpPr>
        <p:spPr>
          <a:xfrm>
            <a:off x="148281" y="177165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8281" y="320040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119" y="105673"/>
            <a:ext cx="91440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0066"/>
                </a:solidFill>
                <a:latin typeface="+mj-lt"/>
                <a:ea typeface="+mj-ea"/>
                <a:cs typeface="+mj-cs"/>
              </a:defRPr>
            </a:lvl1pPr>
          </a:lstStyle>
          <a:p>
            <a:r>
              <a:rPr lang="en-US" sz="3600" dirty="0"/>
              <a:t>Most do not believe that the Mueller Report clears Trump.</a:t>
            </a:r>
          </a:p>
        </p:txBody>
      </p:sp>
      <p:cxnSp>
        <p:nvCxnSpPr>
          <p:cNvPr id="56" name="Straight Connector 55"/>
          <p:cNvCxnSpPr/>
          <p:nvPr/>
        </p:nvCxnSpPr>
        <p:spPr>
          <a:xfrm>
            <a:off x="148281" y="245745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 y="388620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274164" y="1031672"/>
            <a:ext cx="914400" cy="3581043"/>
            <a:chOff x="4114800" y="976743"/>
            <a:chExt cx="914400" cy="4774722"/>
          </a:xfrm>
        </p:grpSpPr>
        <p:sp>
          <p:nvSpPr>
            <p:cNvPr id="10" name="TextBox 9"/>
            <p:cNvSpPr txBox="1"/>
            <p:nvPr/>
          </p:nvSpPr>
          <p:spPr>
            <a:xfrm>
              <a:off x="4324350" y="3009836"/>
              <a:ext cx="495300" cy="369332"/>
            </a:xfrm>
            <a:prstGeom prst="rect">
              <a:avLst/>
            </a:prstGeom>
            <a:noFill/>
          </p:spPr>
          <p:txBody>
            <a:bodyPr wrap="square" rtlCol="0">
              <a:spAutoFit/>
            </a:bodyPr>
            <a:lstStyle/>
            <a:p>
              <a:pPr algn="ctr"/>
              <a:r>
                <a:rPr lang="en-US" sz="1200" dirty="0"/>
                <a:t>+11</a:t>
              </a:r>
            </a:p>
          </p:txBody>
        </p:sp>
        <p:sp>
          <p:nvSpPr>
            <p:cNvPr id="12" name="TextBox 11"/>
            <p:cNvSpPr txBox="1"/>
            <p:nvPr/>
          </p:nvSpPr>
          <p:spPr>
            <a:xfrm>
              <a:off x="4324350" y="2553222"/>
              <a:ext cx="495300" cy="369332"/>
            </a:xfrm>
            <a:prstGeom prst="rect">
              <a:avLst/>
            </a:prstGeom>
            <a:noFill/>
          </p:spPr>
          <p:txBody>
            <a:bodyPr wrap="square" rtlCol="0">
              <a:spAutoFit/>
            </a:bodyPr>
            <a:lstStyle/>
            <a:p>
              <a:pPr algn="ctr"/>
              <a:r>
                <a:rPr lang="en-US" sz="1200" dirty="0"/>
                <a:t>+19</a:t>
              </a:r>
            </a:p>
          </p:txBody>
        </p:sp>
        <p:grpSp>
          <p:nvGrpSpPr>
            <p:cNvPr id="13" name="Group 12"/>
            <p:cNvGrpSpPr/>
            <p:nvPr/>
          </p:nvGrpSpPr>
          <p:grpSpPr>
            <a:xfrm>
              <a:off x="4114800" y="976743"/>
              <a:ext cx="914400" cy="4774722"/>
              <a:chOff x="66675" y="976743"/>
              <a:chExt cx="914400" cy="4774722"/>
            </a:xfrm>
          </p:grpSpPr>
          <p:grpSp>
            <p:nvGrpSpPr>
              <p:cNvPr id="14" name="Group 13"/>
              <p:cNvGrpSpPr/>
              <p:nvPr/>
            </p:nvGrpSpPr>
            <p:grpSpPr>
              <a:xfrm>
                <a:off x="66675" y="976743"/>
                <a:ext cx="914400" cy="2908719"/>
                <a:chOff x="66675" y="976743"/>
                <a:chExt cx="914400" cy="2908719"/>
              </a:xfrm>
            </p:grpSpPr>
            <p:sp>
              <p:nvSpPr>
                <p:cNvPr id="21" name="TextBox 20"/>
                <p:cNvSpPr txBox="1"/>
                <p:nvPr/>
              </p:nvSpPr>
              <p:spPr>
                <a:xfrm>
                  <a:off x="66675" y="976743"/>
                  <a:ext cx="914400" cy="984885"/>
                </a:xfrm>
                <a:prstGeom prst="rect">
                  <a:avLst/>
                </a:prstGeom>
                <a:noFill/>
              </p:spPr>
              <p:txBody>
                <a:bodyPr wrap="square" rtlCol="0">
                  <a:spAutoFit/>
                </a:bodyPr>
                <a:lstStyle/>
                <a:p>
                  <a:pPr algn="ctr"/>
                  <a:r>
                    <a:rPr lang="en-US" sz="1050" dirty="0"/>
                    <a:t>Does not clear – Clears </a:t>
                  </a:r>
                  <a:r>
                    <a:rPr lang="en-US" sz="1050" u="sng" dirty="0"/>
                    <a:t>Trump</a:t>
                  </a:r>
                </a:p>
              </p:txBody>
            </p:sp>
            <p:sp>
              <p:nvSpPr>
                <p:cNvPr id="22" name="TextBox 21"/>
                <p:cNvSpPr txBox="1"/>
                <p:nvPr/>
              </p:nvSpPr>
              <p:spPr>
                <a:xfrm>
                  <a:off x="276225" y="1588494"/>
                  <a:ext cx="495300" cy="369332"/>
                </a:xfrm>
                <a:prstGeom prst="rect">
                  <a:avLst/>
                </a:prstGeom>
                <a:noFill/>
              </p:spPr>
              <p:txBody>
                <a:bodyPr wrap="square" rtlCol="0">
                  <a:spAutoFit/>
                </a:bodyPr>
                <a:lstStyle/>
                <a:p>
                  <a:pPr algn="ctr"/>
                  <a:r>
                    <a:rPr lang="en-US" sz="1200" dirty="0"/>
                    <a:t>+11</a:t>
                  </a:r>
                </a:p>
              </p:txBody>
            </p:sp>
            <p:sp>
              <p:nvSpPr>
                <p:cNvPr id="23" name="TextBox 22"/>
                <p:cNvSpPr txBox="1"/>
                <p:nvPr/>
              </p:nvSpPr>
              <p:spPr>
                <a:xfrm>
                  <a:off x="276225" y="2125000"/>
                  <a:ext cx="495300" cy="369332"/>
                </a:xfrm>
                <a:prstGeom prst="rect">
                  <a:avLst/>
                </a:prstGeom>
                <a:noFill/>
              </p:spPr>
              <p:txBody>
                <a:bodyPr wrap="square" rtlCol="0">
                  <a:spAutoFit/>
                </a:bodyPr>
                <a:lstStyle/>
                <a:p>
                  <a:pPr algn="ctr"/>
                  <a:r>
                    <a:rPr lang="en-US" sz="1200" dirty="0"/>
                    <a:t>+1</a:t>
                  </a:r>
                </a:p>
              </p:txBody>
            </p:sp>
            <p:sp>
              <p:nvSpPr>
                <p:cNvPr id="25" name="TextBox 24"/>
                <p:cNvSpPr txBox="1"/>
                <p:nvPr/>
              </p:nvSpPr>
              <p:spPr>
                <a:xfrm>
                  <a:off x="276225" y="3516130"/>
                  <a:ext cx="495300" cy="369332"/>
                </a:xfrm>
                <a:prstGeom prst="rect">
                  <a:avLst/>
                </a:prstGeom>
                <a:noFill/>
              </p:spPr>
              <p:txBody>
                <a:bodyPr wrap="square" rtlCol="0">
                  <a:spAutoFit/>
                </a:bodyPr>
                <a:lstStyle/>
                <a:p>
                  <a:pPr algn="ctr"/>
                  <a:r>
                    <a:rPr lang="en-US" sz="1200" dirty="0"/>
                    <a:t>+13</a:t>
                  </a:r>
                </a:p>
              </p:txBody>
            </p:sp>
          </p:grpSp>
          <p:sp>
            <p:nvSpPr>
              <p:cNvPr id="15" name="TextBox 14"/>
              <p:cNvSpPr txBox="1"/>
              <p:nvPr/>
            </p:nvSpPr>
            <p:spPr>
              <a:xfrm>
                <a:off x="276225" y="3994749"/>
                <a:ext cx="495300" cy="369332"/>
              </a:xfrm>
              <a:prstGeom prst="rect">
                <a:avLst/>
              </a:prstGeom>
              <a:noFill/>
            </p:spPr>
            <p:txBody>
              <a:bodyPr wrap="square" rtlCol="0">
                <a:spAutoFit/>
              </a:bodyPr>
              <a:lstStyle/>
              <a:p>
                <a:pPr algn="ctr"/>
                <a:r>
                  <a:rPr lang="en-US" sz="1200" dirty="0"/>
                  <a:t>-5</a:t>
                </a:r>
              </a:p>
            </p:txBody>
          </p:sp>
          <p:sp>
            <p:nvSpPr>
              <p:cNvPr id="17" name="TextBox 16"/>
              <p:cNvSpPr txBox="1"/>
              <p:nvPr/>
            </p:nvSpPr>
            <p:spPr>
              <a:xfrm>
                <a:off x="276225" y="4455896"/>
                <a:ext cx="495300" cy="369332"/>
              </a:xfrm>
              <a:prstGeom prst="rect">
                <a:avLst/>
              </a:prstGeom>
              <a:noFill/>
            </p:spPr>
            <p:txBody>
              <a:bodyPr wrap="square" rtlCol="0">
                <a:spAutoFit/>
              </a:bodyPr>
              <a:lstStyle/>
              <a:p>
                <a:pPr algn="ctr"/>
                <a:r>
                  <a:rPr lang="en-US" sz="1200" dirty="0"/>
                  <a:t>+44</a:t>
                </a:r>
              </a:p>
            </p:txBody>
          </p:sp>
          <p:sp>
            <p:nvSpPr>
              <p:cNvPr id="18" name="TextBox 17"/>
              <p:cNvSpPr txBox="1"/>
              <p:nvPr/>
            </p:nvSpPr>
            <p:spPr>
              <a:xfrm>
                <a:off x="276225" y="4925454"/>
                <a:ext cx="495300" cy="369332"/>
              </a:xfrm>
              <a:prstGeom prst="rect">
                <a:avLst/>
              </a:prstGeom>
              <a:noFill/>
            </p:spPr>
            <p:txBody>
              <a:bodyPr wrap="square" rtlCol="0">
                <a:spAutoFit/>
              </a:bodyPr>
              <a:lstStyle/>
              <a:p>
                <a:pPr algn="ctr"/>
                <a:r>
                  <a:rPr lang="en-US" sz="1200" dirty="0"/>
                  <a:t>-15</a:t>
                </a:r>
              </a:p>
            </p:txBody>
          </p:sp>
          <p:sp>
            <p:nvSpPr>
              <p:cNvPr id="20" name="TextBox 19"/>
              <p:cNvSpPr txBox="1"/>
              <p:nvPr/>
            </p:nvSpPr>
            <p:spPr>
              <a:xfrm>
                <a:off x="276225" y="5382133"/>
                <a:ext cx="495300" cy="369332"/>
              </a:xfrm>
              <a:prstGeom prst="rect">
                <a:avLst/>
              </a:prstGeom>
              <a:noFill/>
            </p:spPr>
            <p:txBody>
              <a:bodyPr wrap="square" rtlCol="0">
                <a:spAutoFit/>
              </a:bodyPr>
              <a:lstStyle/>
              <a:p>
                <a:pPr algn="ctr"/>
                <a:r>
                  <a:rPr lang="en-US" sz="1200" dirty="0"/>
                  <a:t>+9</a:t>
                </a:r>
              </a:p>
            </p:txBody>
          </p:sp>
        </p:grpSp>
      </p:grpSp>
    </p:spTree>
    <p:extLst>
      <p:ext uri="{BB962C8B-B14F-4D97-AF65-F5344CB8AC3E}">
        <p14:creationId xmlns:p14="http://schemas.microsoft.com/office/powerpoint/2010/main" val="1057581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graphicFrame>
        <p:nvGraphicFramePr>
          <p:cNvPr id="1341" name="Google Shape;1341;p230"/>
          <p:cNvGraphicFramePr/>
          <p:nvPr/>
        </p:nvGraphicFramePr>
        <p:xfrm>
          <a:off x="652463" y="857251"/>
          <a:ext cx="7839050" cy="2857400"/>
        </p:xfrm>
        <a:graphic>
          <a:graphicData uri="http://schemas.openxmlformats.org/drawingml/2006/table">
            <a:tbl>
              <a:tblPr>
                <a:noFill/>
                <a:tableStyleId>{7E8A742A-0D01-40B7-BEC4-5E1EDC9CC667}</a:tableStyleId>
              </a:tblPr>
              <a:tblGrid>
                <a:gridCol w="3815900">
                  <a:extLst>
                    <a:ext uri="{9D8B030D-6E8A-4147-A177-3AD203B41FA5}">
                      <a16:colId xmlns:a16="http://schemas.microsoft.com/office/drawing/2014/main" xmlns="" val="20000"/>
                    </a:ext>
                  </a:extLst>
                </a:gridCol>
                <a:gridCol w="1341050">
                  <a:extLst>
                    <a:ext uri="{9D8B030D-6E8A-4147-A177-3AD203B41FA5}">
                      <a16:colId xmlns:a16="http://schemas.microsoft.com/office/drawing/2014/main" xmlns="" val="20001"/>
                    </a:ext>
                  </a:extLst>
                </a:gridCol>
                <a:gridCol w="1341050">
                  <a:extLst>
                    <a:ext uri="{9D8B030D-6E8A-4147-A177-3AD203B41FA5}">
                      <a16:colId xmlns:a16="http://schemas.microsoft.com/office/drawing/2014/main" xmlns="" val="20002"/>
                    </a:ext>
                  </a:extLst>
                </a:gridCol>
                <a:gridCol w="1341050">
                  <a:extLst>
                    <a:ext uri="{9D8B030D-6E8A-4147-A177-3AD203B41FA5}">
                      <a16:colId xmlns:a16="http://schemas.microsoft.com/office/drawing/2014/main" xmlns="" val="20003"/>
                    </a:ext>
                  </a:extLst>
                </a:gridCol>
              </a:tblGrid>
              <a:tr h="478100">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p>
                  </a:txBody>
                  <a:tcPr marL="91450" marR="91450" marT="34300" marB="3430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Major</a:t>
                      </a:r>
                      <a:endParaRPr sz="1100" u="none" strike="noStrike" cap="none"/>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Doubts</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47B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Total More Doubts</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lt1"/>
                          </a:solidFill>
                          <a:latin typeface="Calibri"/>
                          <a:ea typeface="Calibri"/>
                          <a:cs typeface="Calibri"/>
                          <a:sym typeface="Calibri"/>
                        </a:rPr>
                        <a:t>No More Doubts</a:t>
                      </a:r>
                      <a:endParaRPr sz="1200" b="1" i="0" u="none" strike="noStrike" cap="none">
                        <a:solidFill>
                          <a:schemeClr val="lt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95959"/>
                    </a:solidFill>
                  </a:tcPr>
                </a:tc>
                <a:extLst>
                  <a:ext uri="{0D108BD9-81ED-4DB2-BD59-A6C34878D82A}">
                    <a16:rowId xmlns:a16="http://schemas.microsoft.com/office/drawing/2014/main" xmlns="" val="10000"/>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Calibri"/>
                          <a:ea typeface="Calibri"/>
                          <a:cs typeface="Calibri"/>
                          <a:sym typeface="Calibri"/>
                        </a:rPr>
                        <a:t>Total</a:t>
                      </a:r>
                      <a:endParaRPr sz="1400" b="1" i="0" u="none" strike="noStrike" cap="none">
                        <a:solidFill>
                          <a:srgbClr val="000000"/>
                        </a:solidFill>
                        <a:latin typeface="Calibri"/>
                        <a:ea typeface="Calibri"/>
                        <a:cs typeface="Calibri"/>
                        <a:sym typeface="Calibri"/>
                      </a:endParaRPr>
                    </a:p>
                  </a:txBody>
                  <a:tcPr marL="6220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27%</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45%</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48%</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Liberal Media</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55%</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76%</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18%</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MSNBC</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50%</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69%</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24%</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3"/>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CNN</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42%</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63%</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31%</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4"/>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Broadcast News</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32%</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54%</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38%</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5"/>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Fox</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16%</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28%</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65%</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6"/>
                  </a:ext>
                </a:extLst>
              </a:tr>
              <a:tr h="339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Conservative Media</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47B2"/>
                        </a:buClr>
                        <a:buSzPts val="1400"/>
                        <a:buFont typeface="Calibri"/>
                        <a:buNone/>
                      </a:pPr>
                      <a:r>
                        <a:rPr lang="en" sz="1400" b="1" i="0" u="none" strike="noStrike" cap="none">
                          <a:solidFill>
                            <a:srgbClr val="0047B2"/>
                          </a:solidFill>
                          <a:latin typeface="Calibri"/>
                          <a:ea typeface="Calibri"/>
                          <a:cs typeface="Calibri"/>
                          <a:sym typeface="Calibri"/>
                        </a:rPr>
                        <a:t>2%</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1400"/>
                        <a:buFont typeface="Calibri"/>
                        <a:buNone/>
                      </a:pPr>
                      <a:r>
                        <a:rPr lang="en" sz="1400" b="1" i="0" u="none" strike="noStrike" cap="none">
                          <a:solidFill>
                            <a:srgbClr val="C00000"/>
                          </a:solidFill>
                          <a:latin typeface="Calibri"/>
                          <a:ea typeface="Calibri"/>
                          <a:cs typeface="Calibri"/>
                          <a:sym typeface="Calibri"/>
                        </a:rPr>
                        <a:t>5%</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90%</a:t>
                      </a:r>
                      <a:endParaRPr sz="1100" u="none" strike="noStrike" cap="none"/>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7"/>
                  </a:ext>
                </a:extLst>
              </a:tr>
            </a:tbl>
          </a:graphicData>
        </a:graphic>
      </p:graphicFrame>
      <p:sp>
        <p:nvSpPr>
          <p:cNvPr id="1342" name="Google Shape;1342;p230"/>
          <p:cNvSpPr txBox="1">
            <a:spLocks noGrp="1"/>
          </p:cNvSpPr>
          <p:nvPr>
            <p:ph type="body" idx="1"/>
          </p:nvPr>
        </p:nvSpPr>
        <p:spPr>
          <a:xfrm>
            <a:off x="552295" y="121937"/>
            <a:ext cx="8039410" cy="39241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2800"/>
              <a:buNone/>
            </a:pPr>
            <a:r>
              <a:rPr lang="en" sz="2000"/>
              <a:t>Doubts from Investigation by Media Consumption</a:t>
            </a:r>
            <a:endParaRPr sz="2000"/>
          </a:p>
        </p:txBody>
      </p:sp>
    </p:spTree>
    <p:extLst>
      <p:ext uri="{BB962C8B-B14F-4D97-AF65-F5344CB8AC3E}">
        <p14:creationId xmlns:p14="http://schemas.microsoft.com/office/powerpoint/2010/main" val="384942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4568718"/>
              </p:ext>
            </p:extLst>
          </p:nvPr>
        </p:nvGraphicFramePr>
        <p:xfrm>
          <a:off x="712797" y="1121569"/>
          <a:ext cx="7718431" cy="2983230"/>
        </p:xfrm>
        <a:graphic>
          <a:graphicData uri="http://schemas.openxmlformats.org/drawingml/2006/table">
            <a:tbl>
              <a:tblPr firstRow="1" bandRow="1">
                <a:effectLst/>
                <a:tableStyleId>{5C22544A-7EE6-4342-B048-85BDC9FD1C3A}</a:tableStyleId>
              </a:tblPr>
              <a:tblGrid>
                <a:gridCol w="4107675">
                  <a:extLst>
                    <a:ext uri="{9D8B030D-6E8A-4147-A177-3AD203B41FA5}">
                      <a16:colId xmlns:a16="http://schemas.microsoft.com/office/drawing/2014/main" xmlns="" val="20000"/>
                    </a:ext>
                  </a:extLst>
                </a:gridCol>
                <a:gridCol w="998274">
                  <a:extLst>
                    <a:ext uri="{9D8B030D-6E8A-4147-A177-3AD203B41FA5}">
                      <a16:colId xmlns:a16="http://schemas.microsoft.com/office/drawing/2014/main" xmlns="" val="20001"/>
                    </a:ext>
                  </a:extLst>
                </a:gridCol>
                <a:gridCol w="1244156">
                  <a:extLst>
                    <a:ext uri="{9D8B030D-6E8A-4147-A177-3AD203B41FA5}">
                      <a16:colId xmlns:a16="http://schemas.microsoft.com/office/drawing/2014/main" xmlns="" val="20002"/>
                    </a:ext>
                  </a:extLst>
                </a:gridCol>
                <a:gridCol w="684163">
                  <a:extLst>
                    <a:ext uri="{9D8B030D-6E8A-4147-A177-3AD203B41FA5}">
                      <a16:colId xmlns:a16="http://schemas.microsoft.com/office/drawing/2014/main" xmlns="" val="20003"/>
                    </a:ext>
                  </a:extLst>
                </a:gridCol>
                <a:gridCol w="684163">
                  <a:extLst>
                    <a:ext uri="{9D8B030D-6E8A-4147-A177-3AD203B41FA5}">
                      <a16:colId xmlns:a16="http://schemas.microsoft.com/office/drawing/2014/main" xmlns="" val="20004"/>
                    </a:ext>
                  </a:extLst>
                </a:gridCol>
              </a:tblGrid>
              <a:tr h="240030">
                <a:tc>
                  <a:txBody>
                    <a:bodyPr/>
                    <a:lstStyle/>
                    <a:p>
                      <a:pPr algn="ctr"/>
                      <a:r>
                        <a:rPr lang="en-US" sz="1100" dirty="0"/>
                        <a:t>Seen, Read, or Heard (S/R/H)</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Poll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Date</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Total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A Lot</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xmlns="" val="10000"/>
                  </a:ext>
                </a:extLst>
              </a:tr>
              <a:tr h="137160">
                <a:tc>
                  <a:txBody>
                    <a:bodyPr/>
                    <a:lstStyle/>
                    <a:p>
                      <a:r>
                        <a:rPr lang="en-US" sz="900" kern="1200" baseline="0" dirty="0">
                          <a:solidFill>
                            <a:schemeClr val="dk1"/>
                          </a:solidFill>
                          <a:latin typeface="+mn-lt"/>
                          <a:ea typeface="+mn-ea"/>
                          <a:cs typeface="+mn-cs"/>
                        </a:rPr>
                        <a:t>Terrorist Attack at Orlando Nightclub</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June</a:t>
                      </a:r>
                      <a:r>
                        <a:rPr lang="en-US" sz="900" baseline="0" dirty="0"/>
                        <a:t> </a:t>
                      </a:r>
                      <a:r>
                        <a:rPr lang="en-US" sz="900" dirty="0"/>
                        <a:t>2016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76%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7160">
                <a:tc>
                  <a:txBody>
                    <a:bodyPr/>
                    <a:lstStyle/>
                    <a:p>
                      <a:r>
                        <a:rPr lang="en-US" sz="900" kern="1200" baseline="0" dirty="0">
                          <a:solidFill>
                            <a:schemeClr val="dk1"/>
                          </a:solidFill>
                          <a:latin typeface="+mn-lt"/>
                          <a:ea typeface="+mn-ea"/>
                          <a:cs typeface="+mn-cs"/>
                        </a:rPr>
                        <a:t>Spread of Ebola in West Africa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70%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37160">
                <a:tc>
                  <a:txBody>
                    <a:bodyPr/>
                    <a:lstStyle/>
                    <a:p>
                      <a:r>
                        <a:rPr lang="en-US" sz="900" kern="1200" baseline="0" dirty="0">
                          <a:solidFill>
                            <a:schemeClr val="dk1"/>
                          </a:solidFill>
                          <a:latin typeface="+mn-lt"/>
                          <a:ea typeface="+mn-ea"/>
                          <a:cs typeface="+mn-cs"/>
                        </a:rPr>
                        <a:t>Ebola Patient in Dallas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97%</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68%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37160">
                <a:tc>
                  <a:txBody>
                    <a:bodyPr/>
                    <a:lstStyle/>
                    <a:p>
                      <a:r>
                        <a:rPr lang="en-US" sz="900" kern="1200" baseline="0" dirty="0">
                          <a:solidFill>
                            <a:schemeClr val="dk1"/>
                          </a:solidFill>
                          <a:latin typeface="+mn-lt"/>
                          <a:ea typeface="+mn-ea"/>
                          <a:cs typeface="+mn-cs"/>
                        </a:rPr>
                        <a:t>Trump Access Hollywood Videotape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Mid-Oct</a:t>
                      </a:r>
                      <a:r>
                        <a:rPr lang="en-US" sz="900" baseline="0" dirty="0"/>
                        <a:t> </a:t>
                      </a:r>
                      <a:r>
                        <a:rPr lang="en-US" sz="900" dirty="0"/>
                        <a:t>2016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66%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4"/>
                  </a:ext>
                </a:extLst>
              </a:tr>
              <a:tr h="137160">
                <a:tc>
                  <a:txBody>
                    <a:bodyPr/>
                    <a:lstStyle/>
                    <a:p>
                      <a:r>
                        <a:rPr lang="en-US" sz="900" dirty="0"/>
                        <a:t>ISIS Beheadings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Sept.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94%</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37160">
                <a:tc>
                  <a:txBody>
                    <a:bodyPr/>
                    <a:lstStyle/>
                    <a:p>
                      <a:r>
                        <a:rPr lang="en-US" sz="900" dirty="0"/>
                        <a:t>Trump</a:t>
                      </a:r>
                      <a:r>
                        <a:rPr lang="en-US" sz="900" baseline="0" dirty="0"/>
                        <a:t> decision to fire Comey</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May 2017</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6"/>
                  </a:ext>
                </a:extLst>
              </a:tr>
              <a:tr h="137160">
                <a:tc>
                  <a:txBody>
                    <a:bodyPr/>
                    <a:lstStyle/>
                    <a:p>
                      <a:r>
                        <a:rPr lang="en-US" sz="900" dirty="0"/>
                        <a:t>Trayvon Martin Shooting</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Apr.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91%</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N/A</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37160">
                <a:tc>
                  <a:txBody>
                    <a:bodyPr/>
                    <a:lstStyle/>
                    <a:p>
                      <a:r>
                        <a:rPr lang="en-US" sz="900" dirty="0"/>
                        <a:t>Town Hall Protests Against ACA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Aug. 2009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N/A</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74320">
                <a:tc>
                  <a:txBody>
                    <a:bodyPr/>
                    <a:lstStyle/>
                    <a:p>
                      <a:r>
                        <a:rPr lang="en-US" sz="900" dirty="0"/>
                        <a:t>Paul Manafort being found guilty of tax/ bank fraud charges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Aug. 2018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84%</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4039828585"/>
                  </a:ext>
                </a:extLst>
              </a:tr>
              <a:tr h="137160">
                <a:tc>
                  <a:txBody>
                    <a:bodyPr/>
                    <a:lstStyle/>
                    <a:p>
                      <a:r>
                        <a:rPr lang="en-US" sz="900" dirty="0"/>
                        <a:t>Healthcare.gov Problems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2013</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74320">
                <a:tc>
                  <a:txBody>
                    <a:bodyPr/>
                    <a:lstStyle/>
                    <a:p>
                      <a:r>
                        <a:rPr lang="en-US" sz="900" dirty="0"/>
                        <a:t>Michael Cohen pleading guilty to campaign finance charges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Aug. 2018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3542261681"/>
                  </a:ext>
                </a:extLst>
              </a:tr>
              <a:tr h="137160">
                <a:tc>
                  <a:txBody>
                    <a:bodyPr/>
                    <a:lstStyle/>
                    <a:p>
                      <a:r>
                        <a:rPr lang="en-US" sz="900" dirty="0"/>
                        <a:t>Occupy Wall Street</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37160">
                <a:tc>
                  <a:txBody>
                    <a:bodyPr/>
                    <a:lstStyle/>
                    <a:p>
                      <a:r>
                        <a:rPr lang="en-US" sz="900" dirty="0"/>
                        <a:t>Christie Staff Bridge Allegations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Jan.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37160">
                <a:tc>
                  <a:txBody>
                    <a:bodyPr/>
                    <a:lstStyle/>
                    <a:p>
                      <a:r>
                        <a:rPr lang="en-US" sz="900" dirty="0"/>
                        <a:t>Obama Immigration Policy</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June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38%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137160">
                <a:tc>
                  <a:txBody>
                    <a:bodyPr/>
                    <a:lstStyle/>
                    <a:p>
                      <a:r>
                        <a:rPr lang="en-US" sz="900" dirty="0"/>
                        <a:t>Reported Syrian</a:t>
                      </a:r>
                      <a:r>
                        <a:rPr lang="en-US" sz="900" baseline="0" dirty="0"/>
                        <a:t> Chem. Weapon Use</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Aug.</a:t>
                      </a:r>
                      <a:r>
                        <a:rPr lang="en-US" sz="900" baseline="0" dirty="0"/>
                        <a:t> 2013</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35%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37160">
                <a:tc>
                  <a:txBody>
                    <a:bodyPr/>
                    <a:lstStyle/>
                    <a:p>
                      <a:r>
                        <a:rPr lang="en-US" sz="900" dirty="0"/>
                        <a:t>SCOTUS Healthcare Decision </a:t>
                      </a:r>
                      <a:r>
                        <a:rPr lang="en-US" sz="900" baseline="0" dirty="0"/>
                        <a:t>(</a:t>
                      </a:r>
                      <a:r>
                        <a:rPr lang="en-US" sz="900" i="1" baseline="0" dirty="0"/>
                        <a:t>NFIB v. Sebelius</a:t>
                      </a:r>
                      <a:r>
                        <a:rPr lang="en-US" sz="900" baseline="0" dirty="0"/>
                        <a:t>)</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July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274320">
                <a:tc>
                  <a:txBody>
                    <a:bodyPr/>
                    <a:lstStyle/>
                    <a:p>
                      <a:r>
                        <a:rPr lang="en-US" sz="900" kern="1200" dirty="0">
                          <a:solidFill>
                            <a:schemeClr val="dk1"/>
                          </a:solidFill>
                          <a:latin typeface="+mn-lt"/>
                          <a:ea typeface="+mn-ea"/>
                          <a:cs typeface="+mn-cs"/>
                        </a:rPr>
                        <a:t>Robert Mueller submitting final report on Russia’s interference in 2016 elections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March 2019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900" b="1" dirty="0">
                          <a:solidFill>
                            <a:schemeClr val="accent1"/>
                          </a:solidFill>
                        </a:rPr>
                        <a:t>78%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900" b="1" dirty="0">
                          <a:solidFill>
                            <a:schemeClr val="accent3"/>
                          </a:solidFill>
                        </a:rPr>
                        <a:t>39%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17"/>
                  </a:ext>
                </a:extLst>
              </a:tr>
            </a:tbl>
          </a:graphicData>
        </a:graphic>
      </p:graphicFrame>
      <p:sp>
        <p:nvSpPr>
          <p:cNvPr id="4" name="Title 3"/>
          <p:cNvSpPr txBox="1">
            <a:spLocks/>
          </p:cNvSpPr>
          <p:nvPr/>
        </p:nvSpPr>
        <p:spPr>
          <a:xfrm>
            <a:off x="0" y="201037"/>
            <a:ext cx="9144000" cy="656225"/>
          </a:xfrm>
          <a:prstGeom prst="rect">
            <a:avLst/>
          </a:prstGeom>
        </p:spPr>
        <p:txBody>
          <a:bodyPr>
            <a:normAutofit/>
          </a:bodyPr>
          <a:lstStyle>
            <a:lvl1pPr algn="ctr" defTabSz="914400" rtl="0" eaLnBrk="1" latinLnBrk="0" hangingPunct="1">
              <a:spcBef>
                <a:spcPct val="0"/>
              </a:spcBef>
              <a:buNone/>
              <a:defRPr sz="4000" b="1" kern="1200">
                <a:solidFill>
                  <a:srgbClr val="000066"/>
                </a:solidFill>
                <a:latin typeface="+mj-lt"/>
                <a:ea typeface="+mj-ea"/>
                <a:cs typeface="+mj-cs"/>
              </a:defRPr>
            </a:lvl1pPr>
          </a:lstStyle>
          <a:p>
            <a:r>
              <a:rPr lang="en-US" sz="3600" dirty="0">
                <a:solidFill>
                  <a:srgbClr val="002060"/>
                </a:solidFill>
              </a:rPr>
              <a:t>Seen, Read, or Heard Over Time</a:t>
            </a:r>
          </a:p>
        </p:txBody>
      </p:sp>
      <p:sp>
        <p:nvSpPr>
          <p:cNvPr id="5" name="Slide Number Placeholder 3">
            <a:extLst>
              <a:ext uri="{FF2B5EF4-FFF2-40B4-BE49-F238E27FC236}">
                <a16:creationId xmlns:a16="http://schemas.microsoft.com/office/drawing/2014/main" xmlns="" id="{18AF6832-1C69-438B-A1B8-3CBC80106F65}"/>
              </a:ext>
            </a:extLst>
          </p:cNvPr>
          <p:cNvSpPr>
            <a:spLocks noGrp="1"/>
          </p:cNvSpPr>
          <p:nvPr>
            <p:ph type="sldNum" sz="quarter" idx="12"/>
          </p:nvPr>
        </p:nvSpPr>
        <p:spPr>
          <a:xfrm>
            <a:off x="149740" y="4869669"/>
            <a:ext cx="2133600" cy="273844"/>
          </a:xfrm>
        </p:spPr>
        <p:txBody>
          <a:bodyPr/>
          <a:lstStyle/>
          <a:p>
            <a:fld id="{5CCC494E-1650-4889-838F-0A11B974C64B}" type="slidenum">
              <a:rPr lang="en-US" smtClean="0">
                <a:solidFill>
                  <a:srgbClr val="FFFFFF"/>
                </a:solidFill>
              </a:rPr>
              <a:pPr/>
              <a:t>19</a:t>
            </a:fld>
            <a:endParaRPr lang="en-US" dirty="0">
              <a:solidFill>
                <a:srgbClr val="FFFFFF"/>
              </a:solidFill>
            </a:endParaRPr>
          </a:p>
        </p:txBody>
      </p:sp>
    </p:spTree>
    <p:extLst>
      <p:ext uri="{BB962C8B-B14F-4D97-AF65-F5344CB8AC3E}">
        <p14:creationId xmlns:p14="http://schemas.microsoft.com/office/powerpoint/2010/main" val="97760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720328"/>
          </a:xfrm>
        </p:spPr>
        <p:txBody>
          <a:bodyPr/>
          <a:lstStyle/>
          <a:p>
            <a:pPr algn="ctr"/>
            <a:r>
              <a:rPr lang="en-US" sz="4000" b="1" dirty="0">
                <a:solidFill>
                  <a:srgbClr val="002060"/>
                </a:solidFill>
                <a:latin typeface="+mn-lt"/>
              </a:rPr>
              <a:t>Do you know your fellow American?</a:t>
            </a:r>
          </a:p>
        </p:txBody>
      </p:sp>
      <p:sp>
        <p:nvSpPr>
          <p:cNvPr id="4" name="TextBox 3"/>
          <p:cNvSpPr txBox="1"/>
          <p:nvPr/>
        </p:nvSpPr>
        <p:spPr>
          <a:xfrm>
            <a:off x="351673" y="1134082"/>
            <a:ext cx="7589833" cy="3131627"/>
          </a:xfrm>
          <a:prstGeom prst="rect">
            <a:avLst/>
          </a:prstGeom>
          <a:noFill/>
        </p:spPr>
        <p:txBody>
          <a:bodyPr wrap="square" rtlCol="0">
            <a:spAutoFit/>
          </a:bodyPr>
          <a:lstStyle/>
          <a:p>
            <a:pPr>
              <a:lnSpc>
                <a:spcPts val="3300"/>
              </a:lnSpc>
              <a:spcBef>
                <a:spcPts val="1800"/>
              </a:spcBef>
              <a:buClrTx/>
              <a:buFontTx/>
              <a:buNone/>
            </a:pPr>
            <a:r>
              <a:rPr lang="en-US" sz="2800" b="1" kern="1200" dirty="0">
                <a:solidFill>
                  <a:srgbClr val="002060"/>
                </a:solidFill>
                <a:latin typeface="Calibri"/>
                <a:ea typeface="+mn-ea"/>
                <a:cs typeface="+mn-cs"/>
              </a:rPr>
              <a:t>Pay most of your bills on line?</a:t>
            </a:r>
          </a:p>
          <a:p>
            <a:pPr>
              <a:lnSpc>
                <a:spcPts val="3300"/>
              </a:lnSpc>
              <a:spcBef>
                <a:spcPts val="1800"/>
              </a:spcBef>
              <a:buClrTx/>
              <a:buFontTx/>
              <a:buNone/>
            </a:pPr>
            <a:r>
              <a:rPr lang="en-US" sz="2800" b="1" kern="1200" dirty="0">
                <a:solidFill>
                  <a:srgbClr val="002060"/>
                </a:solidFill>
                <a:latin typeface="Calibri"/>
                <a:ea typeface="+mn-ea"/>
                <a:cs typeface="+mn-cs"/>
              </a:rPr>
              <a:t>Attend religious services once a week or more? </a:t>
            </a:r>
          </a:p>
          <a:p>
            <a:pPr>
              <a:lnSpc>
                <a:spcPts val="3300"/>
              </a:lnSpc>
              <a:spcBef>
                <a:spcPts val="1800"/>
              </a:spcBef>
              <a:buClrTx/>
              <a:buFontTx/>
              <a:buNone/>
            </a:pPr>
            <a:r>
              <a:rPr lang="en-US" sz="2800" b="1" kern="1200" dirty="0">
                <a:solidFill>
                  <a:srgbClr val="002060"/>
                </a:solidFill>
                <a:latin typeface="Calibri"/>
                <a:ea typeface="+mn-ea"/>
                <a:cs typeface="+mn-cs"/>
              </a:rPr>
              <a:t>Use Social Media once a day or more? </a:t>
            </a:r>
          </a:p>
          <a:p>
            <a:pPr>
              <a:lnSpc>
                <a:spcPts val="3300"/>
              </a:lnSpc>
              <a:spcBef>
                <a:spcPts val="1800"/>
              </a:spcBef>
              <a:buClrTx/>
              <a:buFontTx/>
              <a:buNone/>
            </a:pPr>
            <a:r>
              <a:rPr lang="en-US" sz="2800" b="1" kern="1200" dirty="0">
                <a:solidFill>
                  <a:srgbClr val="002060"/>
                </a:solidFill>
                <a:latin typeface="Calibri"/>
                <a:ea typeface="+mn-ea"/>
                <a:cs typeface="+mn-cs"/>
              </a:rPr>
              <a:t>Blocked/unfriended for their political positions? </a:t>
            </a:r>
          </a:p>
          <a:p>
            <a:pPr>
              <a:lnSpc>
                <a:spcPts val="3300"/>
              </a:lnSpc>
              <a:spcBef>
                <a:spcPts val="1800"/>
              </a:spcBef>
              <a:buClrTx/>
              <a:buFontTx/>
              <a:buNone/>
            </a:pPr>
            <a:r>
              <a:rPr lang="en-US" sz="2800" b="1" kern="1200" dirty="0">
                <a:solidFill>
                  <a:srgbClr val="002060"/>
                </a:solidFill>
                <a:latin typeface="Calibri"/>
                <a:ea typeface="+mn-ea"/>
                <a:cs typeface="+mn-cs"/>
              </a:rPr>
              <a:t>Have applied for a job using online job search? </a:t>
            </a:r>
          </a:p>
        </p:txBody>
      </p:sp>
      <p:sp>
        <p:nvSpPr>
          <p:cNvPr id="5" name="TextBox 4"/>
          <p:cNvSpPr txBox="1"/>
          <p:nvPr/>
        </p:nvSpPr>
        <p:spPr>
          <a:xfrm>
            <a:off x="7572406" y="1134080"/>
            <a:ext cx="1459054" cy="4208844"/>
          </a:xfrm>
          <a:prstGeom prst="rect">
            <a:avLst/>
          </a:prstGeom>
          <a:noFill/>
        </p:spPr>
        <p:txBody>
          <a:bodyPr wrap="none" rtlCol="0">
            <a:spAutoFit/>
          </a:bodyPr>
          <a:lstStyle/>
          <a:p>
            <a:pPr algn="ctr">
              <a:lnSpc>
                <a:spcPts val="3300"/>
              </a:lnSpc>
              <a:spcBef>
                <a:spcPts val="1800"/>
              </a:spcBef>
              <a:buClrTx/>
              <a:buFontTx/>
              <a:buNone/>
            </a:pPr>
            <a:r>
              <a:rPr lang="en-US" sz="3200" b="1" kern="1200" dirty="0">
                <a:solidFill>
                  <a:srgbClr val="CC0000"/>
                </a:solidFill>
                <a:latin typeface="Calibri"/>
                <a:ea typeface="+mn-ea"/>
                <a:cs typeface="+mn-cs"/>
              </a:rPr>
              <a:t>63%</a:t>
            </a:r>
          </a:p>
          <a:p>
            <a:pPr algn="ctr">
              <a:lnSpc>
                <a:spcPts val="3300"/>
              </a:lnSpc>
              <a:spcBef>
                <a:spcPts val="1800"/>
              </a:spcBef>
              <a:buClrTx/>
              <a:buFontTx/>
              <a:buNone/>
            </a:pPr>
            <a:r>
              <a:rPr lang="en-US" sz="3200" b="1" kern="1200" dirty="0">
                <a:solidFill>
                  <a:srgbClr val="CC0000"/>
                </a:solidFill>
                <a:latin typeface="Calibri"/>
                <a:ea typeface="+mn-ea"/>
                <a:cs typeface="+mn-cs"/>
              </a:rPr>
              <a:t>40%</a:t>
            </a:r>
          </a:p>
          <a:p>
            <a:pPr algn="ctr">
              <a:lnSpc>
                <a:spcPts val="3300"/>
              </a:lnSpc>
              <a:spcBef>
                <a:spcPts val="1800"/>
              </a:spcBef>
              <a:buClrTx/>
              <a:buFontTx/>
              <a:buNone/>
            </a:pPr>
            <a:r>
              <a:rPr lang="en-US" sz="3200" b="1" kern="1200" dirty="0">
                <a:solidFill>
                  <a:srgbClr val="CC0000"/>
                </a:solidFill>
                <a:latin typeface="Calibri"/>
                <a:ea typeface="+mn-ea"/>
                <a:cs typeface="+mn-cs"/>
              </a:rPr>
              <a:t>69%</a:t>
            </a:r>
          </a:p>
          <a:p>
            <a:pPr algn="ctr">
              <a:lnSpc>
                <a:spcPts val="3300"/>
              </a:lnSpc>
              <a:spcBef>
                <a:spcPts val="1800"/>
              </a:spcBef>
              <a:buClrTx/>
              <a:buFontTx/>
              <a:buNone/>
            </a:pPr>
            <a:r>
              <a:rPr lang="en-US" sz="3200" b="1" kern="1200" dirty="0">
                <a:solidFill>
                  <a:srgbClr val="CC0000"/>
                </a:solidFill>
                <a:latin typeface="Calibri"/>
                <a:ea typeface="+mn-ea"/>
                <a:cs typeface="+mn-cs"/>
              </a:rPr>
              <a:t>   26%   </a:t>
            </a:r>
          </a:p>
          <a:p>
            <a:pPr algn="ctr">
              <a:lnSpc>
                <a:spcPts val="3300"/>
              </a:lnSpc>
              <a:spcBef>
                <a:spcPts val="1800"/>
              </a:spcBef>
              <a:buClrTx/>
              <a:buFontTx/>
              <a:buNone/>
            </a:pPr>
            <a:r>
              <a:rPr lang="en-US" sz="3200" b="1" kern="1200" dirty="0">
                <a:solidFill>
                  <a:srgbClr val="CC0000"/>
                </a:solidFill>
                <a:latin typeface="Calibri"/>
                <a:ea typeface="+mn-ea"/>
                <a:cs typeface="+mn-cs"/>
              </a:rPr>
              <a:t>42%</a:t>
            </a:r>
            <a:br>
              <a:rPr lang="en-US" sz="3200" b="1" kern="1200" dirty="0">
                <a:solidFill>
                  <a:srgbClr val="CC0000"/>
                </a:solidFill>
                <a:latin typeface="Calibri"/>
                <a:ea typeface="+mn-ea"/>
                <a:cs typeface="+mn-cs"/>
              </a:rPr>
            </a:br>
            <a:endParaRPr lang="en-US" sz="3200" b="1" kern="1200" dirty="0">
              <a:solidFill>
                <a:srgbClr val="CC0000"/>
              </a:solidFill>
              <a:latin typeface="Calibri"/>
              <a:ea typeface="+mn-ea"/>
              <a:cs typeface="+mn-cs"/>
            </a:endParaRPr>
          </a:p>
          <a:p>
            <a:pPr algn="ctr">
              <a:lnSpc>
                <a:spcPts val="3300"/>
              </a:lnSpc>
              <a:spcBef>
                <a:spcPts val="1800"/>
              </a:spcBef>
              <a:buClrTx/>
              <a:buFontTx/>
              <a:buNone/>
            </a:pPr>
            <a:r>
              <a:rPr lang="en-US" sz="3200" b="1" kern="1200" dirty="0">
                <a:solidFill>
                  <a:srgbClr val="CC0000"/>
                </a:solidFill>
                <a:latin typeface="Calibri"/>
                <a:ea typeface="+mn-ea"/>
                <a:cs typeface="+mn-cs"/>
              </a:rPr>
              <a:t>32%</a:t>
            </a:r>
          </a:p>
        </p:txBody>
      </p:sp>
    </p:spTree>
    <p:extLst>
      <p:ext uri="{BB962C8B-B14F-4D97-AF65-F5344CB8AC3E}">
        <p14:creationId xmlns:p14="http://schemas.microsoft.com/office/powerpoint/2010/main" val="308432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222"/>
          <p:cNvSpPr txBox="1">
            <a:spLocks noGrp="1"/>
          </p:cNvSpPr>
          <p:nvPr>
            <p:ph type="title"/>
          </p:nvPr>
        </p:nvSpPr>
        <p:spPr>
          <a:xfrm>
            <a:off x="0" y="-57150"/>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66"/>
              </a:buClr>
              <a:buSzPts val="2880"/>
              <a:buFont typeface="Calibri"/>
              <a:buNone/>
            </a:pPr>
            <a:r>
              <a:rPr lang="en" sz="2880"/>
              <a:t>Perceptions of the Parties: </a:t>
            </a:r>
            <a:br>
              <a:rPr lang="en" sz="2880"/>
            </a:br>
            <a:r>
              <a:rPr lang="en" sz="2880"/>
              <a:t>In the Mainstream – Out of the Mainstream</a:t>
            </a:r>
            <a:endParaRPr/>
          </a:p>
        </p:txBody>
      </p:sp>
      <p:sp>
        <p:nvSpPr>
          <p:cNvPr id="1214" name="Google Shape;1214;p222"/>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p>
            <a:fld id="{00000000-1234-1234-1234-123412341234}" type="slidenum">
              <a:rPr lang="en"/>
              <a:pPr/>
              <a:t>20</a:t>
            </a:fld>
            <a:endParaRPr/>
          </a:p>
        </p:txBody>
      </p:sp>
      <p:sp>
        <p:nvSpPr>
          <p:cNvPr id="1215" name="Google Shape;1215;p222"/>
          <p:cNvSpPr txBox="1"/>
          <p:nvPr/>
        </p:nvSpPr>
        <p:spPr>
          <a:xfrm>
            <a:off x="0" y="750586"/>
            <a:ext cx="9144000" cy="523220"/>
          </a:xfrm>
          <a:prstGeom prst="rect">
            <a:avLst/>
          </a:prstGeom>
          <a:noFill/>
          <a:ln>
            <a:noFill/>
          </a:ln>
        </p:spPr>
        <p:txBody>
          <a:bodyPr spcFirstLastPara="1" wrap="square" lIns="91425" tIns="45700" rIns="91425" bIns="45700" anchor="t" anchorCtr="0">
            <a:noAutofit/>
          </a:bodyPr>
          <a:lstStyle/>
          <a:p>
            <a:pPr algn="ctr"/>
            <a:r>
              <a:rPr lang="en" b="1"/>
              <a:t>Among Adults Overall</a:t>
            </a:r>
            <a:endParaRPr/>
          </a:p>
          <a:p>
            <a:pPr algn="ctr"/>
            <a:r>
              <a:rPr lang="en" i="1"/>
              <a:t>(in the mainstream minus outside the mainstream)</a:t>
            </a:r>
            <a:endParaRPr/>
          </a:p>
        </p:txBody>
      </p:sp>
      <p:grpSp>
        <p:nvGrpSpPr>
          <p:cNvPr id="1216" name="Google Shape;1216;p222"/>
          <p:cNvGrpSpPr/>
          <p:nvPr/>
        </p:nvGrpSpPr>
        <p:grpSpPr>
          <a:xfrm>
            <a:off x="43838" y="1200166"/>
            <a:ext cx="1555594" cy="3902495"/>
            <a:chOff x="-31593" y="-21727"/>
            <a:chExt cx="1555594" cy="5203327"/>
          </a:xfrm>
        </p:grpSpPr>
        <p:grpSp>
          <p:nvGrpSpPr>
            <p:cNvPr id="1217" name="Google Shape;1217;p222"/>
            <p:cNvGrpSpPr/>
            <p:nvPr/>
          </p:nvGrpSpPr>
          <p:grpSpPr>
            <a:xfrm>
              <a:off x="-31593" y="-21727"/>
              <a:ext cx="1555594" cy="5203327"/>
              <a:chOff x="5150007" y="816473"/>
              <a:chExt cx="1555594" cy="5203327"/>
            </a:xfrm>
          </p:grpSpPr>
          <p:pic>
            <p:nvPicPr>
              <p:cNvPr id="1218" name="Google Shape;1218;p222"/>
              <p:cNvPicPr preferRelativeResize="0"/>
              <p:nvPr/>
            </p:nvPicPr>
            <p:blipFill rotWithShape="1">
              <a:blip r:embed="rId3">
                <a:alphaModFix/>
              </a:blip>
              <a:srcRect/>
              <a:stretch/>
            </p:blipFill>
            <p:spPr>
              <a:xfrm>
                <a:off x="5257800" y="1295400"/>
                <a:ext cx="1385592" cy="4724400"/>
              </a:xfrm>
              <a:prstGeom prst="rect">
                <a:avLst/>
              </a:prstGeom>
              <a:noFill/>
              <a:ln>
                <a:noFill/>
              </a:ln>
            </p:spPr>
          </p:pic>
          <p:sp>
            <p:nvSpPr>
              <p:cNvPr id="1219" name="Google Shape;1219;p222"/>
              <p:cNvSpPr txBox="1"/>
              <p:nvPr/>
            </p:nvSpPr>
            <p:spPr>
              <a:xfrm>
                <a:off x="5150007" y="816473"/>
                <a:ext cx="1555594" cy="841256"/>
              </a:xfrm>
              <a:prstGeom prst="rect">
                <a:avLst/>
              </a:prstGeom>
              <a:noFill/>
              <a:ln>
                <a:noFill/>
              </a:ln>
            </p:spPr>
            <p:txBody>
              <a:bodyPr spcFirstLastPara="1" wrap="square" lIns="91425" tIns="45700" rIns="91425" bIns="45700" anchor="t" anchorCtr="0">
                <a:noAutofit/>
              </a:bodyPr>
              <a:lstStyle/>
              <a:p>
                <a:pPr algn="ctr">
                  <a:lnSpc>
                    <a:spcPct val="104999"/>
                  </a:lnSpc>
                </a:pPr>
                <a:r>
                  <a:rPr lang="en" sz="2000" b="1"/>
                  <a:t>Climate </a:t>
                </a:r>
                <a:endParaRPr/>
              </a:p>
              <a:p>
                <a:pPr algn="ctr">
                  <a:lnSpc>
                    <a:spcPct val="104999"/>
                  </a:lnSpc>
                </a:pPr>
                <a:r>
                  <a:rPr lang="en" sz="2000" b="1"/>
                  <a:t>Change</a:t>
                </a:r>
                <a:endParaRPr/>
              </a:p>
            </p:txBody>
          </p:sp>
          <p:grpSp>
            <p:nvGrpSpPr>
              <p:cNvPr id="1220" name="Google Shape;1220;p222"/>
              <p:cNvGrpSpPr/>
              <p:nvPr/>
            </p:nvGrpSpPr>
            <p:grpSpPr>
              <a:xfrm rot="10800000">
                <a:off x="5284333" y="1730873"/>
                <a:ext cx="894757" cy="449585"/>
                <a:chOff x="3088737" y="3461642"/>
                <a:chExt cx="894757" cy="449585"/>
              </a:xfrm>
            </p:grpSpPr>
            <p:sp>
              <p:nvSpPr>
                <p:cNvPr id="1221" name="Google Shape;1221;p222"/>
                <p:cNvSpPr/>
                <p:nvPr/>
              </p:nvSpPr>
              <p:spPr>
                <a:xfrm rot="10800000" flipH="1">
                  <a:off x="3088737" y="3463462"/>
                  <a:ext cx="894757" cy="447765"/>
                </a:xfrm>
                <a:prstGeom prst="triangle">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22" name="Google Shape;1222;p222"/>
                <p:cNvSpPr txBox="1"/>
                <p:nvPr/>
              </p:nvSpPr>
              <p:spPr>
                <a:xfrm rot="10800000">
                  <a:off x="3292299" y="3461642"/>
                  <a:ext cx="48763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+21</a:t>
                  </a:r>
                  <a:endParaRPr/>
                </a:p>
              </p:txBody>
            </p:sp>
          </p:grpSp>
        </p:grpSp>
        <p:sp>
          <p:nvSpPr>
            <p:cNvPr id="1223" name="Google Shape;1223;p222"/>
            <p:cNvSpPr/>
            <p:nvPr/>
          </p:nvSpPr>
          <p:spPr>
            <a:xfrm rot="10800000" flipH="1">
              <a:off x="629243" y="4178708"/>
              <a:ext cx="894757" cy="447765"/>
            </a:xfrm>
            <a:prstGeom prst="triangle">
              <a:avLst>
                <a:gd name="adj" fmla="val 50000"/>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24" name="Google Shape;1224;p222"/>
            <p:cNvSpPr txBox="1"/>
            <p:nvPr/>
          </p:nvSpPr>
          <p:spPr>
            <a:xfrm>
              <a:off x="855246" y="4217924"/>
              <a:ext cx="442749"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-34</a:t>
              </a:r>
              <a:endParaRPr/>
            </a:p>
          </p:txBody>
        </p:sp>
      </p:grpSp>
      <p:grpSp>
        <p:nvGrpSpPr>
          <p:cNvPr id="1225" name="Google Shape;1225;p222"/>
          <p:cNvGrpSpPr/>
          <p:nvPr/>
        </p:nvGrpSpPr>
        <p:grpSpPr>
          <a:xfrm>
            <a:off x="5645118" y="1287837"/>
            <a:ext cx="2943067" cy="3814817"/>
            <a:chOff x="-31593" y="95178"/>
            <a:chExt cx="2943067" cy="5086422"/>
          </a:xfrm>
        </p:grpSpPr>
        <p:grpSp>
          <p:nvGrpSpPr>
            <p:cNvPr id="1226" name="Google Shape;1226;p222"/>
            <p:cNvGrpSpPr/>
            <p:nvPr/>
          </p:nvGrpSpPr>
          <p:grpSpPr>
            <a:xfrm>
              <a:off x="-31593" y="95178"/>
              <a:ext cx="2943067" cy="5086422"/>
              <a:chOff x="5150007" y="933378"/>
              <a:chExt cx="2943067" cy="5086422"/>
            </a:xfrm>
          </p:grpSpPr>
          <p:pic>
            <p:nvPicPr>
              <p:cNvPr id="1227" name="Google Shape;1227;p222"/>
              <p:cNvPicPr preferRelativeResize="0"/>
              <p:nvPr/>
            </p:nvPicPr>
            <p:blipFill rotWithShape="1">
              <a:blip r:embed="rId4">
                <a:alphaModFix/>
              </a:blip>
              <a:srcRect/>
              <a:stretch/>
            </p:blipFill>
            <p:spPr>
              <a:xfrm>
                <a:off x="5257799" y="1295400"/>
                <a:ext cx="2835275" cy="4724400"/>
              </a:xfrm>
              <a:prstGeom prst="rect">
                <a:avLst/>
              </a:prstGeom>
              <a:noFill/>
              <a:ln>
                <a:noFill/>
              </a:ln>
            </p:spPr>
          </p:pic>
          <p:sp>
            <p:nvSpPr>
              <p:cNvPr id="1228" name="Google Shape;1228;p222"/>
              <p:cNvSpPr txBox="1"/>
              <p:nvPr/>
            </p:nvSpPr>
            <p:spPr>
              <a:xfrm>
                <a:off x="5150007" y="933378"/>
                <a:ext cx="1670082" cy="482183"/>
              </a:xfrm>
              <a:prstGeom prst="rect">
                <a:avLst/>
              </a:prstGeom>
              <a:noFill/>
              <a:ln>
                <a:noFill/>
              </a:ln>
            </p:spPr>
            <p:txBody>
              <a:bodyPr spcFirstLastPara="1" wrap="square" lIns="91425" tIns="45700" rIns="91425" bIns="45700" anchor="t" anchorCtr="0">
                <a:noAutofit/>
              </a:bodyPr>
              <a:lstStyle/>
              <a:p>
                <a:pPr algn="ctr">
                  <a:lnSpc>
                    <a:spcPct val="104999"/>
                  </a:lnSpc>
                </a:pPr>
                <a:r>
                  <a:rPr lang="en" sz="2000" b="1"/>
                  <a:t>Immigration</a:t>
                </a:r>
                <a:endParaRPr/>
              </a:p>
            </p:txBody>
          </p:sp>
          <p:grpSp>
            <p:nvGrpSpPr>
              <p:cNvPr id="1229" name="Google Shape;1229;p222"/>
              <p:cNvGrpSpPr/>
              <p:nvPr/>
            </p:nvGrpSpPr>
            <p:grpSpPr>
              <a:xfrm rot="10800000">
                <a:off x="5219893" y="2340473"/>
                <a:ext cx="894757" cy="449585"/>
                <a:chOff x="3153177" y="2852042"/>
                <a:chExt cx="894757" cy="449585"/>
              </a:xfrm>
            </p:grpSpPr>
            <p:sp>
              <p:nvSpPr>
                <p:cNvPr id="1230" name="Google Shape;1230;p222"/>
                <p:cNvSpPr/>
                <p:nvPr/>
              </p:nvSpPr>
              <p:spPr>
                <a:xfrm rot="10800000" flipH="1">
                  <a:off x="3153177" y="2853862"/>
                  <a:ext cx="894757" cy="447765"/>
                </a:xfrm>
                <a:prstGeom prst="triangle">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31" name="Google Shape;1231;p222"/>
                <p:cNvSpPr txBox="1"/>
                <p:nvPr/>
              </p:nvSpPr>
              <p:spPr>
                <a:xfrm rot="10800000">
                  <a:off x="3356740" y="2852042"/>
                  <a:ext cx="48763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+10</a:t>
                  </a:r>
                  <a:endParaRPr/>
                </a:p>
              </p:txBody>
            </p:sp>
          </p:grpSp>
        </p:grpSp>
        <p:sp>
          <p:nvSpPr>
            <p:cNvPr id="1232" name="Google Shape;1232;p222"/>
            <p:cNvSpPr/>
            <p:nvPr/>
          </p:nvSpPr>
          <p:spPr>
            <a:xfrm rot="10800000" flipH="1">
              <a:off x="571693" y="2654708"/>
              <a:ext cx="894757" cy="447765"/>
            </a:xfrm>
            <a:prstGeom prst="triangle">
              <a:avLst>
                <a:gd name="adj" fmla="val 50000"/>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33" name="Google Shape;1233;p222"/>
            <p:cNvSpPr txBox="1"/>
            <p:nvPr/>
          </p:nvSpPr>
          <p:spPr>
            <a:xfrm>
              <a:off x="847389" y="2693924"/>
              <a:ext cx="34336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-4</a:t>
              </a:r>
              <a:endParaRPr/>
            </a:p>
          </p:txBody>
        </p:sp>
      </p:grpSp>
      <p:grpSp>
        <p:nvGrpSpPr>
          <p:cNvPr id="1234" name="Google Shape;1234;p222"/>
          <p:cNvGrpSpPr/>
          <p:nvPr/>
        </p:nvGrpSpPr>
        <p:grpSpPr>
          <a:xfrm>
            <a:off x="3778022" y="1287837"/>
            <a:ext cx="1555594" cy="3814817"/>
            <a:chOff x="-31593" y="95178"/>
            <a:chExt cx="1555594" cy="5086422"/>
          </a:xfrm>
        </p:grpSpPr>
        <p:grpSp>
          <p:nvGrpSpPr>
            <p:cNvPr id="1235" name="Google Shape;1235;p222"/>
            <p:cNvGrpSpPr/>
            <p:nvPr/>
          </p:nvGrpSpPr>
          <p:grpSpPr>
            <a:xfrm>
              <a:off x="-31593" y="95178"/>
              <a:ext cx="1555594" cy="5086422"/>
              <a:chOff x="5150007" y="933378"/>
              <a:chExt cx="1555594" cy="5086422"/>
            </a:xfrm>
          </p:grpSpPr>
          <p:pic>
            <p:nvPicPr>
              <p:cNvPr id="1236" name="Google Shape;1236;p222"/>
              <p:cNvPicPr preferRelativeResize="0"/>
              <p:nvPr/>
            </p:nvPicPr>
            <p:blipFill rotWithShape="1">
              <a:blip r:embed="rId5">
                <a:alphaModFix/>
              </a:blip>
              <a:srcRect/>
              <a:stretch/>
            </p:blipFill>
            <p:spPr>
              <a:xfrm>
                <a:off x="5257800" y="1295400"/>
                <a:ext cx="1385592" cy="4724400"/>
              </a:xfrm>
              <a:prstGeom prst="rect">
                <a:avLst/>
              </a:prstGeom>
              <a:noFill/>
              <a:ln>
                <a:noFill/>
              </a:ln>
            </p:spPr>
          </p:pic>
          <p:sp>
            <p:nvSpPr>
              <p:cNvPr id="1237" name="Google Shape;1237;p222"/>
              <p:cNvSpPr txBox="1"/>
              <p:nvPr/>
            </p:nvSpPr>
            <p:spPr>
              <a:xfrm>
                <a:off x="5150007" y="933378"/>
                <a:ext cx="1555594" cy="482183"/>
              </a:xfrm>
              <a:prstGeom prst="rect">
                <a:avLst/>
              </a:prstGeom>
              <a:noFill/>
              <a:ln>
                <a:noFill/>
              </a:ln>
            </p:spPr>
            <p:txBody>
              <a:bodyPr spcFirstLastPara="1" wrap="square" lIns="91425" tIns="45700" rIns="91425" bIns="45700" anchor="t" anchorCtr="0">
                <a:noAutofit/>
              </a:bodyPr>
              <a:lstStyle/>
              <a:p>
                <a:pPr algn="ctr">
                  <a:lnSpc>
                    <a:spcPct val="104999"/>
                  </a:lnSpc>
                </a:pPr>
                <a:r>
                  <a:rPr lang="en" sz="2000" b="1"/>
                  <a:t>Abortion</a:t>
                </a:r>
                <a:endParaRPr/>
              </a:p>
            </p:txBody>
          </p:sp>
          <p:grpSp>
            <p:nvGrpSpPr>
              <p:cNvPr id="1238" name="Google Shape;1238;p222"/>
              <p:cNvGrpSpPr/>
              <p:nvPr/>
            </p:nvGrpSpPr>
            <p:grpSpPr>
              <a:xfrm rot="10800000">
                <a:off x="5284333" y="2349907"/>
                <a:ext cx="894757" cy="449586"/>
                <a:chOff x="3088737" y="2842607"/>
                <a:chExt cx="894757" cy="449586"/>
              </a:xfrm>
            </p:grpSpPr>
            <p:sp>
              <p:nvSpPr>
                <p:cNvPr id="1239" name="Google Shape;1239;p222"/>
                <p:cNvSpPr/>
                <p:nvPr/>
              </p:nvSpPr>
              <p:spPr>
                <a:xfrm rot="10800000" flipH="1">
                  <a:off x="3088737" y="2844428"/>
                  <a:ext cx="894757" cy="447765"/>
                </a:xfrm>
                <a:prstGeom prst="triangle">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40" name="Google Shape;1240;p222"/>
                <p:cNvSpPr txBox="1"/>
                <p:nvPr/>
              </p:nvSpPr>
              <p:spPr>
                <a:xfrm rot="10800000">
                  <a:off x="3292300" y="2842607"/>
                  <a:ext cx="48763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+10</a:t>
                  </a:r>
                  <a:endParaRPr/>
                </a:p>
              </p:txBody>
            </p:sp>
          </p:grpSp>
        </p:grpSp>
        <p:sp>
          <p:nvSpPr>
            <p:cNvPr id="1241" name="Google Shape;1241;p222"/>
            <p:cNvSpPr/>
            <p:nvPr/>
          </p:nvSpPr>
          <p:spPr>
            <a:xfrm rot="10800000" flipH="1">
              <a:off x="609370" y="3264308"/>
              <a:ext cx="894757" cy="447765"/>
            </a:xfrm>
            <a:prstGeom prst="triangle">
              <a:avLst>
                <a:gd name="adj" fmla="val 50000"/>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42" name="Google Shape;1242;p222"/>
            <p:cNvSpPr txBox="1"/>
            <p:nvPr/>
          </p:nvSpPr>
          <p:spPr>
            <a:xfrm>
              <a:off x="835373" y="3303524"/>
              <a:ext cx="442749"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-16</a:t>
              </a:r>
              <a:endParaRPr/>
            </a:p>
          </p:txBody>
        </p:sp>
      </p:grpSp>
      <p:grpSp>
        <p:nvGrpSpPr>
          <p:cNvPr id="1243" name="Google Shape;1243;p222"/>
          <p:cNvGrpSpPr/>
          <p:nvPr/>
        </p:nvGrpSpPr>
        <p:grpSpPr>
          <a:xfrm>
            <a:off x="1910930" y="1200166"/>
            <a:ext cx="1555594" cy="3902495"/>
            <a:chOff x="-31593" y="-21727"/>
            <a:chExt cx="1555594" cy="5203327"/>
          </a:xfrm>
        </p:grpSpPr>
        <p:grpSp>
          <p:nvGrpSpPr>
            <p:cNvPr id="1244" name="Google Shape;1244;p222"/>
            <p:cNvGrpSpPr/>
            <p:nvPr/>
          </p:nvGrpSpPr>
          <p:grpSpPr>
            <a:xfrm>
              <a:off x="-31593" y="-21727"/>
              <a:ext cx="1555594" cy="5203327"/>
              <a:chOff x="5150007" y="816473"/>
              <a:chExt cx="1555594" cy="5203327"/>
            </a:xfrm>
          </p:grpSpPr>
          <p:pic>
            <p:nvPicPr>
              <p:cNvPr id="1245" name="Google Shape;1245;p222"/>
              <p:cNvPicPr preferRelativeResize="0"/>
              <p:nvPr/>
            </p:nvPicPr>
            <p:blipFill rotWithShape="1">
              <a:blip r:embed="rId6">
                <a:alphaModFix/>
              </a:blip>
              <a:srcRect/>
              <a:stretch/>
            </p:blipFill>
            <p:spPr>
              <a:xfrm>
                <a:off x="5257800" y="1295400"/>
                <a:ext cx="1385592" cy="4724400"/>
              </a:xfrm>
              <a:prstGeom prst="rect">
                <a:avLst/>
              </a:prstGeom>
              <a:noFill/>
              <a:ln>
                <a:noFill/>
              </a:ln>
            </p:spPr>
          </p:pic>
          <p:sp>
            <p:nvSpPr>
              <p:cNvPr id="1246" name="Google Shape;1246;p222"/>
              <p:cNvSpPr txBox="1"/>
              <p:nvPr/>
            </p:nvSpPr>
            <p:spPr>
              <a:xfrm>
                <a:off x="5150007" y="816473"/>
                <a:ext cx="1555594" cy="841256"/>
              </a:xfrm>
              <a:prstGeom prst="rect">
                <a:avLst/>
              </a:prstGeom>
              <a:noFill/>
              <a:ln>
                <a:noFill/>
              </a:ln>
            </p:spPr>
            <p:txBody>
              <a:bodyPr spcFirstLastPara="1" wrap="square" lIns="91425" tIns="45700" rIns="91425" bIns="45700" anchor="t" anchorCtr="0">
                <a:noAutofit/>
              </a:bodyPr>
              <a:lstStyle/>
              <a:p>
                <a:pPr algn="ctr">
                  <a:lnSpc>
                    <a:spcPct val="104999"/>
                  </a:lnSpc>
                </a:pPr>
                <a:r>
                  <a:rPr lang="en" sz="2000" b="1"/>
                  <a:t>Health</a:t>
                </a:r>
                <a:endParaRPr/>
              </a:p>
              <a:p>
                <a:pPr algn="ctr">
                  <a:lnSpc>
                    <a:spcPct val="104999"/>
                  </a:lnSpc>
                </a:pPr>
                <a:r>
                  <a:rPr lang="en" sz="2000" b="1"/>
                  <a:t>Care</a:t>
                </a:r>
                <a:endParaRPr/>
              </a:p>
            </p:txBody>
          </p:sp>
          <p:grpSp>
            <p:nvGrpSpPr>
              <p:cNvPr id="1247" name="Google Shape;1247;p222"/>
              <p:cNvGrpSpPr/>
              <p:nvPr/>
            </p:nvGrpSpPr>
            <p:grpSpPr>
              <a:xfrm rot="10800000">
                <a:off x="5284333" y="1892707"/>
                <a:ext cx="894757" cy="449586"/>
                <a:chOff x="3088737" y="3299807"/>
                <a:chExt cx="894757" cy="449586"/>
              </a:xfrm>
            </p:grpSpPr>
            <p:sp>
              <p:nvSpPr>
                <p:cNvPr id="1248" name="Google Shape;1248;p222"/>
                <p:cNvSpPr/>
                <p:nvPr/>
              </p:nvSpPr>
              <p:spPr>
                <a:xfrm rot="10800000" flipH="1">
                  <a:off x="3088737" y="3301628"/>
                  <a:ext cx="894757" cy="447765"/>
                </a:xfrm>
                <a:prstGeom prst="triangle">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49" name="Google Shape;1249;p222"/>
                <p:cNvSpPr txBox="1"/>
                <p:nvPr/>
              </p:nvSpPr>
              <p:spPr>
                <a:xfrm rot="10800000">
                  <a:off x="3292300" y="3299807"/>
                  <a:ext cx="48763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+18</a:t>
                  </a:r>
                  <a:endParaRPr/>
                </a:p>
              </p:txBody>
            </p:sp>
          </p:grpSp>
        </p:grpSp>
        <p:sp>
          <p:nvSpPr>
            <p:cNvPr id="1250" name="Google Shape;1250;p222"/>
            <p:cNvSpPr/>
            <p:nvPr/>
          </p:nvSpPr>
          <p:spPr>
            <a:xfrm rot="10800000" flipH="1">
              <a:off x="616683" y="2959508"/>
              <a:ext cx="894757" cy="447765"/>
            </a:xfrm>
            <a:prstGeom prst="triangle">
              <a:avLst>
                <a:gd name="adj" fmla="val 50000"/>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51" name="Google Shape;1251;p222"/>
            <p:cNvSpPr txBox="1"/>
            <p:nvPr/>
          </p:nvSpPr>
          <p:spPr>
            <a:xfrm>
              <a:off x="842686" y="2998724"/>
              <a:ext cx="442749"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-11</a:t>
              </a:r>
              <a:endParaRPr/>
            </a:p>
          </p:txBody>
        </p:sp>
      </p:grpSp>
      <p:grpSp>
        <p:nvGrpSpPr>
          <p:cNvPr id="1252" name="Google Shape;1252;p222"/>
          <p:cNvGrpSpPr/>
          <p:nvPr/>
        </p:nvGrpSpPr>
        <p:grpSpPr>
          <a:xfrm>
            <a:off x="7391400" y="1200166"/>
            <a:ext cx="1555594" cy="3902495"/>
            <a:chOff x="5150007" y="816473"/>
            <a:chExt cx="1555594" cy="5203327"/>
          </a:xfrm>
        </p:grpSpPr>
        <p:pic>
          <p:nvPicPr>
            <p:cNvPr id="1253" name="Google Shape;1253;p222"/>
            <p:cNvPicPr preferRelativeResize="0"/>
            <p:nvPr/>
          </p:nvPicPr>
          <p:blipFill rotWithShape="1">
            <a:blip r:embed="rId7">
              <a:alphaModFix/>
            </a:blip>
            <a:srcRect/>
            <a:stretch/>
          </p:blipFill>
          <p:spPr>
            <a:xfrm>
              <a:off x="5257800" y="1295400"/>
              <a:ext cx="1385592" cy="4724400"/>
            </a:xfrm>
            <a:prstGeom prst="rect">
              <a:avLst/>
            </a:prstGeom>
            <a:noFill/>
            <a:ln>
              <a:noFill/>
            </a:ln>
          </p:spPr>
        </p:pic>
        <p:sp>
          <p:nvSpPr>
            <p:cNvPr id="1254" name="Google Shape;1254;p222"/>
            <p:cNvSpPr txBox="1"/>
            <p:nvPr/>
          </p:nvSpPr>
          <p:spPr>
            <a:xfrm>
              <a:off x="5150007" y="816473"/>
              <a:ext cx="1555594" cy="841256"/>
            </a:xfrm>
            <a:prstGeom prst="rect">
              <a:avLst/>
            </a:prstGeom>
            <a:noFill/>
            <a:ln>
              <a:noFill/>
            </a:ln>
          </p:spPr>
          <p:txBody>
            <a:bodyPr spcFirstLastPara="1" wrap="square" lIns="91425" tIns="45700" rIns="91425" bIns="45700" anchor="t" anchorCtr="0">
              <a:noAutofit/>
            </a:bodyPr>
            <a:lstStyle/>
            <a:p>
              <a:pPr algn="ctr">
                <a:lnSpc>
                  <a:spcPct val="104999"/>
                </a:lnSpc>
              </a:pPr>
              <a:r>
                <a:rPr lang="en" sz="2000" b="1"/>
                <a:t>Fiscal</a:t>
              </a:r>
              <a:endParaRPr/>
            </a:p>
            <a:p>
              <a:pPr algn="ctr">
                <a:lnSpc>
                  <a:spcPct val="104999"/>
                </a:lnSpc>
              </a:pPr>
              <a:r>
                <a:rPr lang="en" sz="2000" b="1"/>
                <a:t>Issues</a:t>
              </a:r>
              <a:endParaRPr/>
            </a:p>
          </p:txBody>
        </p:sp>
        <p:grpSp>
          <p:nvGrpSpPr>
            <p:cNvPr id="1255" name="Google Shape;1255;p222"/>
            <p:cNvGrpSpPr/>
            <p:nvPr/>
          </p:nvGrpSpPr>
          <p:grpSpPr>
            <a:xfrm rot="10800000">
              <a:off x="5298845" y="3331072"/>
              <a:ext cx="894757" cy="449586"/>
              <a:chOff x="3074226" y="1861442"/>
              <a:chExt cx="894757" cy="449586"/>
            </a:xfrm>
          </p:grpSpPr>
          <p:sp>
            <p:nvSpPr>
              <p:cNvPr id="1256" name="Google Shape;1256;p222"/>
              <p:cNvSpPr/>
              <p:nvPr/>
            </p:nvSpPr>
            <p:spPr>
              <a:xfrm flipH="1">
                <a:off x="3074226" y="1863263"/>
                <a:ext cx="894757" cy="447765"/>
              </a:xfrm>
              <a:prstGeom prst="triangle">
                <a:avLst>
                  <a:gd name="adj" fmla="val 5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sp>
            <p:nvSpPr>
              <p:cNvPr id="1257" name="Google Shape;1257;p222"/>
              <p:cNvSpPr txBox="1"/>
              <p:nvPr/>
            </p:nvSpPr>
            <p:spPr>
              <a:xfrm rot="10800000">
                <a:off x="3349924" y="1861442"/>
                <a:ext cx="343363" cy="410369"/>
              </a:xfrm>
              <a:prstGeom prst="rect">
                <a:avLst/>
              </a:prstGeom>
              <a:noFill/>
              <a:ln>
                <a:noFill/>
              </a:ln>
            </p:spPr>
            <p:txBody>
              <a:bodyPr spcFirstLastPara="1" wrap="square" lIns="91425" tIns="45700" rIns="91425" bIns="45700" anchor="t" anchorCtr="0">
                <a:noAutofit/>
              </a:bodyPr>
              <a:lstStyle/>
              <a:p>
                <a:pPr algn="ctr"/>
                <a:r>
                  <a:rPr lang="en">
                    <a:solidFill>
                      <a:srgbClr val="FFFFFF"/>
                    </a:solidFill>
                  </a:rPr>
                  <a:t>-1</a:t>
                </a:r>
                <a:endParaRPr/>
              </a:p>
            </p:txBody>
          </p:sp>
        </p:grpSp>
      </p:grpSp>
      <p:sp>
        <p:nvSpPr>
          <p:cNvPr id="1258" name="Google Shape;1258;p222"/>
          <p:cNvSpPr txBox="1"/>
          <p:nvPr/>
        </p:nvSpPr>
        <p:spPr>
          <a:xfrm>
            <a:off x="8330824" y="2914664"/>
            <a:ext cx="284052" cy="307777"/>
          </a:xfrm>
          <a:prstGeom prst="rect">
            <a:avLst/>
          </a:prstGeom>
          <a:noFill/>
          <a:ln>
            <a:noFill/>
          </a:ln>
        </p:spPr>
        <p:txBody>
          <a:bodyPr spcFirstLastPara="1" wrap="square" lIns="91425" tIns="45700" rIns="91425" bIns="45700" anchor="t" anchorCtr="0">
            <a:noAutofit/>
          </a:bodyPr>
          <a:lstStyle/>
          <a:p>
            <a:pPr algn="ctr"/>
            <a:r>
              <a:rPr lang="en"/>
              <a:t>0</a:t>
            </a:r>
            <a:endParaRPr/>
          </a:p>
        </p:txBody>
      </p:sp>
    </p:spTree>
    <p:extLst>
      <p:ext uri="{BB962C8B-B14F-4D97-AF65-F5344CB8AC3E}">
        <p14:creationId xmlns:p14="http://schemas.microsoft.com/office/powerpoint/2010/main" val="28384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endParaRPr lang="en-US" dirty="0"/>
          </a:p>
          <a:p>
            <a:endParaRPr lang="en-US" dirty="0"/>
          </a:p>
          <a:p>
            <a:endParaRPr lang="en-US" dirty="0"/>
          </a:p>
          <a:p>
            <a:r>
              <a:rPr lang="en-US" dirty="0"/>
              <a:t>Are You Telling Me Democrats Win?</a:t>
            </a:r>
          </a:p>
          <a:p>
            <a:r>
              <a:rPr lang="en-US" dirty="0"/>
              <a:t>NOW --The Rest of the Story</a:t>
            </a:r>
          </a:p>
        </p:txBody>
      </p:sp>
    </p:spTree>
    <p:extLst>
      <p:ext uri="{BB962C8B-B14F-4D97-AF65-F5344CB8AC3E}">
        <p14:creationId xmlns:p14="http://schemas.microsoft.com/office/powerpoint/2010/main" val="1519412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212"/>
          <p:cNvSpPr/>
          <p:nvPr/>
        </p:nvSpPr>
        <p:spPr>
          <a:xfrm>
            <a:off x="5667325" y="1484800"/>
            <a:ext cx="823800" cy="2272200"/>
          </a:xfrm>
          <a:prstGeom prst="rect">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02" name="Google Shape;1002;p212"/>
          <p:cNvSpPr/>
          <p:nvPr/>
        </p:nvSpPr>
        <p:spPr>
          <a:xfrm>
            <a:off x="2919425" y="1484800"/>
            <a:ext cx="1053600" cy="2272200"/>
          </a:xfrm>
          <a:prstGeom prst="rect">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03" name="Google Shape;1003;p212"/>
          <p:cNvSpPr txBox="1"/>
          <p:nvPr/>
        </p:nvSpPr>
        <p:spPr>
          <a:xfrm>
            <a:off x="76201" y="114301"/>
            <a:ext cx="89916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rgbClr val="000000"/>
                </a:solidFill>
                <a:latin typeface="Calibri"/>
                <a:ea typeface="Calibri"/>
                <a:cs typeface="Calibri"/>
                <a:sym typeface="Calibri"/>
              </a:rPr>
              <a:t>Economic Recession in Next Year? – Trend</a:t>
            </a:r>
            <a:endParaRPr/>
          </a:p>
        </p:txBody>
      </p:sp>
      <p:sp>
        <p:nvSpPr>
          <p:cNvPr id="1004" name="Google Shape;1004;p212"/>
          <p:cNvSpPr txBox="1"/>
          <p:nvPr/>
        </p:nvSpPr>
        <p:spPr>
          <a:xfrm>
            <a:off x="304800" y="4401436"/>
            <a:ext cx="8534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1" u="none" strike="noStrike" cap="none">
                <a:solidFill>
                  <a:srgbClr val="000000"/>
                </a:solidFill>
                <a:latin typeface="Calibri"/>
                <a:ea typeface="Calibri"/>
                <a:cs typeface="Calibri"/>
                <a:sym typeface="Calibri"/>
              </a:rPr>
              <a:t>Note: Shaded areas are actual economic recession periods.</a:t>
            </a:r>
            <a:endParaRPr/>
          </a:p>
          <a:p>
            <a:pPr marL="0" marR="0" lvl="0" indent="0" algn="l" rtl="0">
              <a:lnSpc>
                <a:spcPct val="100000"/>
              </a:lnSpc>
              <a:spcBef>
                <a:spcPts val="0"/>
              </a:spcBef>
              <a:spcAft>
                <a:spcPts val="0"/>
              </a:spcAft>
              <a:buClr>
                <a:srgbClr val="000000"/>
              </a:buClr>
              <a:buSzPts val="1200"/>
              <a:buFont typeface="Arial"/>
              <a:buNone/>
            </a:pPr>
            <a:r>
              <a:rPr lang="en" sz="1200" b="0" i="1" u="none" strike="noStrike" cap="none">
                <a:solidFill>
                  <a:srgbClr val="000000"/>
                </a:solidFill>
                <a:latin typeface="Calibri"/>
                <a:ea typeface="Calibri"/>
                <a:cs typeface="Calibri"/>
                <a:sym typeface="Calibri"/>
              </a:rPr>
              <a:t>(July 1990-March 1991, March 2001-November 2001, December 2007-June 2009)</a:t>
            </a:r>
            <a:endParaRPr/>
          </a:p>
        </p:txBody>
      </p:sp>
      <p:pic>
        <p:nvPicPr>
          <p:cNvPr id="1005" name="Google Shape;1005;p212"/>
          <p:cNvPicPr preferRelativeResize="0"/>
          <p:nvPr/>
        </p:nvPicPr>
        <p:blipFill>
          <a:blip r:embed="rId3">
            <a:alphaModFix/>
          </a:blip>
          <a:stretch>
            <a:fillRect/>
          </a:stretch>
        </p:blipFill>
        <p:spPr>
          <a:xfrm>
            <a:off x="1957975" y="679875"/>
            <a:ext cx="4896624" cy="3783750"/>
          </a:xfrm>
          <a:prstGeom prst="rect">
            <a:avLst/>
          </a:prstGeom>
          <a:noFill/>
          <a:ln>
            <a:noFill/>
          </a:ln>
        </p:spPr>
      </p:pic>
    </p:spTree>
    <p:extLst>
      <p:ext uri="{BB962C8B-B14F-4D97-AF65-F5344CB8AC3E}">
        <p14:creationId xmlns:p14="http://schemas.microsoft.com/office/powerpoint/2010/main" val="70689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216"/>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
              <a:t>23</a:t>
            </a:fld>
            <a:endParaRPr/>
          </a:p>
        </p:txBody>
      </p:sp>
      <p:pic>
        <p:nvPicPr>
          <p:cNvPr id="1066" name="Google Shape;1066;p216"/>
          <p:cNvPicPr preferRelativeResize="0"/>
          <p:nvPr/>
        </p:nvPicPr>
        <p:blipFill rotWithShape="1">
          <a:blip r:embed="rId3">
            <a:alphaModFix/>
          </a:blip>
          <a:srcRect/>
          <a:stretch/>
        </p:blipFill>
        <p:spPr>
          <a:xfrm>
            <a:off x="4650749" y="880880"/>
            <a:ext cx="4339300" cy="3429000"/>
          </a:xfrm>
          <a:prstGeom prst="rect">
            <a:avLst/>
          </a:prstGeom>
          <a:noFill/>
          <a:ln>
            <a:noFill/>
          </a:ln>
        </p:spPr>
      </p:pic>
      <p:sp>
        <p:nvSpPr>
          <p:cNvPr id="1067" name="Google Shape;1067;p216"/>
          <p:cNvSpPr txBox="1"/>
          <p:nvPr/>
        </p:nvSpPr>
        <p:spPr>
          <a:xfrm>
            <a:off x="0" y="57151"/>
            <a:ext cx="91440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800" b="1" i="0" u="none" strike="noStrike" cap="none">
                <a:solidFill>
                  <a:srgbClr val="002060"/>
                </a:solidFill>
                <a:latin typeface="Arial"/>
                <a:ea typeface="Arial"/>
                <a:cs typeface="Arial"/>
                <a:sym typeface="Arial"/>
              </a:rPr>
              <a:t>Likelihood to Vote for Trump in 2020</a:t>
            </a:r>
            <a:endParaRPr/>
          </a:p>
        </p:txBody>
      </p:sp>
      <p:sp>
        <p:nvSpPr>
          <p:cNvPr id="1068" name="Google Shape;1068;p216"/>
          <p:cNvSpPr txBox="1"/>
          <p:nvPr/>
        </p:nvSpPr>
        <p:spPr>
          <a:xfrm>
            <a:off x="533400" y="400086"/>
            <a:ext cx="8382000"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1" u="none" strike="noStrike" cap="none">
                <a:solidFill>
                  <a:srgbClr val="000000"/>
                </a:solidFill>
                <a:latin typeface="Arial"/>
                <a:ea typeface="Arial"/>
                <a:cs typeface="Arial"/>
                <a:sym typeface="Arial"/>
              </a:rPr>
              <a:t>Looking ahead to the next election for president, if Donald Trump runs for reelection as the Republican candidate, will you definitely vote for Trump in that election, probably vote for Trump, probably vote for the Democratic candidate, or definitely vote for the Democratic candidate?</a:t>
            </a:r>
            <a:endParaRPr/>
          </a:p>
        </p:txBody>
      </p:sp>
      <p:sp>
        <p:nvSpPr>
          <p:cNvPr id="1069" name="Google Shape;1069;p216"/>
          <p:cNvSpPr txBox="1"/>
          <p:nvPr/>
        </p:nvSpPr>
        <p:spPr>
          <a:xfrm>
            <a:off x="177313" y="4209233"/>
            <a:ext cx="13716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Bill Clinton </a:t>
            </a:r>
            <a:br>
              <a:rPr lang="en" sz="1600" b="1" i="0" u="none" strike="noStrike" cap="none">
                <a:solidFill>
                  <a:srgbClr val="000000"/>
                </a:solidFill>
                <a:latin typeface="Arial"/>
                <a:ea typeface="Arial"/>
                <a:cs typeface="Arial"/>
                <a:sym typeface="Arial"/>
              </a:rPr>
            </a:br>
            <a:r>
              <a:rPr lang="en" sz="1600" b="1" i="0" u="none" strike="noStrike" cap="none">
                <a:solidFill>
                  <a:srgbClr val="000000"/>
                </a:solidFill>
                <a:latin typeface="Arial"/>
                <a:ea typeface="Arial"/>
                <a:cs typeface="Arial"/>
                <a:sym typeface="Arial"/>
              </a:rPr>
              <a:t>Jan. 1995</a:t>
            </a:r>
            <a:endParaRPr/>
          </a:p>
        </p:txBody>
      </p:sp>
      <p:sp>
        <p:nvSpPr>
          <p:cNvPr id="1070" name="Google Shape;1070;p216"/>
          <p:cNvSpPr txBox="1"/>
          <p:nvPr/>
        </p:nvSpPr>
        <p:spPr>
          <a:xfrm>
            <a:off x="4494249" y="4212230"/>
            <a:ext cx="1611092"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Donald Trump </a:t>
            </a:r>
            <a:br>
              <a:rPr lang="en" sz="1600" b="1" i="0" u="none" strike="noStrike" cap="none">
                <a:solidFill>
                  <a:srgbClr val="000000"/>
                </a:solidFill>
                <a:latin typeface="Arial"/>
                <a:ea typeface="Arial"/>
                <a:cs typeface="Arial"/>
                <a:sym typeface="Arial"/>
              </a:rPr>
            </a:br>
            <a:r>
              <a:rPr lang="en" sz="1600" b="1" i="0" u="none" strike="noStrike" cap="none">
                <a:solidFill>
                  <a:srgbClr val="000000"/>
                </a:solidFill>
                <a:latin typeface="Arial"/>
                <a:ea typeface="Arial"/>
                <a:cs typeface="Arial"/>
                <a:sym typeface="Arial"/>
              </a:rPr>
              <a:t>Dec. 2017</a:t>
            </a:r>
            <a:endParaRPr/>
          </a:p>
        </p:txBody>
      </p:sp>
      <p:sp>
        <p:nvSpPr>
          <p:cNvPr id="1071" name="Google Shape;1071;p216"/>
          <p:cNvSpPr txBox="1"/>
          <p:nvPr/>
        </p:nvSpPr>
        <p:spPr>
          <a:xfrm>
            <a:off x="6018249" y="4215227"/>
            <a:ext cx="1611092"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Donald Trump </a:t>
            </a:r>
            <a:br>
              <a:rPr lang="en" sz="1600" b="1" i="0" u="none" strike="noStrike" cap="none">
                <a:solidFill>
                  <a:srgbClr val="000000"/>
                </a:solidFill>
                <a:latin typeface="Arial"/>
                <a:ea typeface="Arial"/>
                <a:cs typeface="Arial"/>
                <a:sym typeface="Arial"/>
              </a:rPr>
            </a:br>
            <a:r>
              <a:rPr lang="en" sz="1600" b="1" i="0" u="none" strike="noStrike" cap="none">
                <a:solidFill>
                  <a:srgbClr val="000000"/>
                </a:solidFill>
                <a:latin typeface="Arial"/>
                <a:ea typeface="Arial"/>
                <a:cs typeface="Arial"/>
                <a:sym typeface="Arial"/>
              </a:rPr>
              <a:t>Dec. 2018</a:t>
            </a:r>
            <a:endParaRPr/>
          </a:p>
        </p:txBody>
      </p:sp>
      <p:sp>
        <p:nvSpPr>
          <p:cNvPr id="1072" name="Google Shape;1072;p216"/>
          <p:cNvSpPr txBox="1"/>
          <p:nvPr/>
        </p:nvSpPr>
        <p:spPr>
          <a:xfrm>
            <a:off x="7531357" y="4229126"/>
            <a:ext cx="1611092"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Donald Trump </a:t>
            </a:r>
            <a:br>
              <a:rPr lang="en" sz="1600" b="1" i="0" u="none" strike="noStrike" cap="none">
                <a:solidFill>
                  <a:srgbClr val="000000"/>
                </a:solidFill>
                <a:latin typeface="Arial"/>
                <a:ea typeface="Arial"/>
                <a:cs typeface="Arial"/>
                <a:sym typeface="Arial"/>
              </a:rPr>
            </a:br>
            <a:r>
              <a:rPr lang="en" sz="1600" b="1" i="0" u="none" strike="noStrike" cap="none">
                <a:solidFill>
                  <a:srgbClr val="000000"/>
                </a:solidFill>
                <a:latin typeface="Arial"/>
                <a:ea typeface="Arial"/>
                <a:cs typeface="Arial"/>
                <a:sym typeface="Arial"/>
              </a:rPr>
              <a:t>Feb. 2019</a:t>
            </a:r>
            <a:endParaRPr/>
          </a:p>
        </p:txBody>
      </p:sp>
      <p:cxnSp>
        <p:nvCxnSpPr>
          <p:cNvPr id="1073" name="Google Shape;1073;p216"/>
          <p:cNvCxnSpPr/>
          <p:nvPr/>
        </p:nvCxnSpPr>
        <p:spPr>
          <a:xfrm rot="10800000">
            <a:off x="1827267" y="1314450"/>
            <a:ext cx="1" cy="3543300"/>
          </a:xfrm>
          <a:prstGeom prst="straightConnector1">
            <a:avLst/>
          </a:prstGeom>
          <a:noFill/>
          <a:ln w="9525" cap="flat" cmpd="sng">
            <a:solidFill>
              <a:srgbClr val="000098"/>
            </a:solidFill>
            <a:prstDash val="solid"/>
            <a:round/>
            <a:headEnd type="none" w="sm" len="sm"/>
            <a:tailEnd type="none" w="sm" len="sm"/>
          </a:ln>
        </p:spPr>
      </p:cxnSp>
      <p:pic>
        <p:nvPicPr>
          <p:cNvPr id="1074" name="Google Shape;1074;p216"/>
          <p:cNvPicPr preferRelativeResize="0"/>
          <p:nvPr/>
        </p:nvPicPr>
        <p:blipFill rotWithShape="1">
          <a:blip r:embed="rId4">
            <a:alphaModFix/>
          </a:blip>
          <a:srcRect/>
          <a:stretch/>
        </p:blipFill>
        <p:spPr>
          <a:xfrm>
            <a:off x="-76200" y="979209"/>
            <a:ext cx="1979650" cy="3307043"/>
          </a:xfrm>
          <a:prstGeom prst="rect">
            <a:avLst/>
          </a:prstGeom>
          <a:noFill/>
          <a:ln>
            <a:noFill/>
          </a:ln>
        </p:spPr>
      </p:pic>
      <p:grpSp>
        <p:nvGrpSpPr>
          <p:cNvPr id="1075" name="Google Shape;1075;p216"/>
          <p:cNvGrpSpPr/>
          <p:nvPr/>
        </p:nvGrpSpPr>
        <p:grpSpPr>
          <a:xfrm>
            <a:off x="7611272" y="1497439"/>
            <a:ext cx="1339593" cy="808592"/>
            <a:chOff x="852574" y="1752599"/>
            <a:chExt cx="1339593" cy="1078119"/>
          </a:xfrm>
        </p:grpSpPr>
        <p:sp>
          <p:nvSpPr>
            <p:cNvPr id="1076" name="Google Shape;1076;p216"/>
            <p:cNvSpPr txBox="1"/>
            <p:nvPr/>
          </p:nvSpPr>
          <p:spPr>
            <a:xfrm>
              <a:off x="852574" y="1954292"/>
              <a:ext cx="602413" cy="738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077" name="Google Shape;1077;p216"/>
            <p:cNvSpPr txBox="1"/>
            <p:nvPr/>
          </p:nvSpPr>
          <p:spPr>
            <a:xfrm>
              <a:off x="1118179" y="1784282"/>
              <a:ext cx="692987" cy="1046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5%</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24%</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87%</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500" b="0" i="0" u="none" strike="noStrike" cap="none">
                <a:solidFill>
                  <a:srgbClr val="000000"/>
                </a:solidFill>
                <a:latin typeface="Arial"/>
                <a:ea typeface="Arial"/>
                <a:cs typeface="Arial"/>
                <a:sym typeface="Arial"/>
              </a:endParaRPr>
            </a:p>
          </p:txBody>
        </p:sp>
        <p:sp>
          <p:nvSpPr>
            <p:cNvPr id="1078" name="Google Shape;1078;p216"/>
            <p:cNvSpPr txBox="1"/>
            <p:nvPr/>
          </p:nvSpPr>
          <p:spPr>
            <a:xfrm>
              <a:off x="1651579" y="1784282"/>
              <a:ext cx="540588" cy="9438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90%</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41%</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7%</a:t>
              </a:r>
              <a:endParaRPr sz="500" b="0" i="0" u="none" strike="noStrike" cap="none">
                <a:solidFill>
                  <a:srgbClr val="000000"/>
                </a:solidFill>
                <a:latin typeface="Arial"/>
                <a:ea typeface="Arial"/>
                <a:cs typeface="Arial"/>
                <a:sym typeface="Arial"/>
              </a:endParaRPr>
            </a:p>
          </p:txBody>
        </p:sp>
        <p:sp>
          <p:nvSpPr>
            <p:cNvPr id="1079" name="Google Shape;1079;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grpSp>
        <p:nvGrpSpPr>
          <p:cNvPr id="1080" name="Google Shape;1080;p216"/>
          <p:cNvGrpSpPr/>
          <p:nvPr/>
        </p:nvGrpSpPr>
        <p:grpSpPr>
          <a:xfrm>
            <a:off x="6126457" y="1502170"/>
            <a:ext cx="1339593" cy="808592"/>
            <a:chOff x="852574" y="1752599"/>
            <a:chExt cx="1339593" cy="1078119"/>
          </a:xfrm>
        </p:grpSpPr>
        <p:sp>
          <p:nvSpPr>
            <p:cNvPr id="1081" name="Google Shape;1081;p216"/>
            <p:cNvSpPr txBox="1"/>
            <p:nvPr/>
          </p:nvSpPr>
          <p:spPr>
            <a:xfrm>
              <a:off x="852574" y="1954292"/>
              <a:ext cx="602413" cy="738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082" name="Google Shape;1082;p216"/>
            <p:cNvSpPr txBox="1"/>
            <p:nvPr/>
          </p:nvSpPr>
          <p:spPr>
            <a:xfrm>
              <a:off x="1118179" y="1784282"/>
              <a:ext cx="692987" cy="1046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25%</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85%</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500" b="0" i="0" u="none" strike="noStrike" cap="none">
                <a:solidFill>
                  <a:srgbClr val="000000"/>
                </a:solidFill>
                <a:latin typeface="Arial"/>
                <a:ea typeface="Arial"/>
                <a:cs typeface="Arial"/>
                <a:sym typeface="Arial"/>
              </a:endParaRPr>
            </a:p>
          </p:txBody>
        </p:sp>
        <p:sp>
          <p:nvSpPr>
            <p:cNvPr id="1083" name="Google Shape;1083;p216"/>
            <p:cNvSpPr txBox="1"/>
            <p:nvPr/>
          </p:nvSpPr>
          <p:spPr>
            <a:xfrm>
              <a:off x="1651579" y="1784282"/>
              <a:ext cx="540588" cy="9438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96%</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49%</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a:t>
              </a:r>
              <a:endParaRPr sz="500" b="0" i="0" u="none" strike="noStrike" cap="none">
                <a:solidFill>
                  <a:srgbClr val="000000"/>
                </a:solidFill>
                <a:latin typeface="Arial"/>
                <a:ea typeface="Arial"/>
                <a:cs typeface="Arial"/>
                <a:sym typeface="Arial"/>
              </a:endParaRPr>
            </a:p>
          </p:txBody>
        </p:sp>
        <p:sp>
          <p:nvSpPr>
            <p:cNvPr id="1084" name="Google Shape;1084;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grpSp>
        <p:nvGrpSpPr>
          <p:cNvPr id="1085" name="Google Shape;1085;p216"/>
          <p:cNvGrpSpPr/>
          <p:nvPr/>
        </p:nvGrpSpPr>
        <p:grpSpPr>
          <a:xfrm>
            <a:off x="4678671" y="1502170"/>
            <a:ext cx="1339593" cy="808592"/>
            <a:chOff x="852574" y="1752599"/>
            <a:chExt cx="1339593" cy="1078119"/>
          </a:xfrm>
        </p:grpSpPr>
        <p:sp>
          <p:nvSpPr>
            <p:cNvPr id="1086" name="Google Shape;1086;p216"/>
            <p:cNvSpPr txBox="1"/>
            <p:nvPr/>
          </p:nvSpPr>
          <p:spPr>
            <a:xfrm>
              <a:off x="852574" y="1954292"/>
              <a:ext cx="602413" cy="738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087" name="Google Shape;1087;p216"/>
            <p:cNvSpPr txBox="1"/>
            <p:nvPr/>
          </p:nvSpPr>
          <p:spPr>
            <a:xfrm>
              <a:off x="1118179" y="1784282"/>
              <a:ext cx="692987" cy="1046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30%</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84%</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500" b="0" i="0" u="none" strike="noStrike" cap="none">
                <a:solidFill>
                  <a:srgbClr val="000000"/>
                </a:solidFill>
                <a:latin typeface="Arial"/>
                <a:ea typeface="Arial"/>
                <a:cs typeface="Arial"/>
                <a:sym typeface="Arial"/>
              </a:endParaRPr>
            </a:p>
          </p:txBody>
        </p:sp>
        <p:sp>
          <p:nvSpPr>
            <p:cNvPr id="1088" name="Google Shape;1088;p216"/>
            <p:cNvSpPr txBox="1"/>
            <p:nvPr/>
          </p:nvSpPr>
          <p:spPr>
            <a:xfrm>
              <a:off x="1651579" y="1784282"/>
              <a:ext cx="540588" cy="9438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91%</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47%</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9%</a:t>
              </a:r>
              <a:endParaRPr sz="500" b="0" i="0" u="none" strike="noStrike" cap="none">
                <a:solidFill>
                  <a:srgbClr val="000000"/>
                </a:solidFill>
                <a:latin typeface="Arial"/>
                <a:ea typeface="Arial"/>
                <a:cs typeface="Arial"/>
                <a:sym typeface="Arial"/>
              </a:endParaRPr>
            </a:p>
          </p:txBody>
        </p:sp>
        <p:sp>
          <p:nvSpPr>
            <p:cNvPr id="1089" name="Google Shape;1089;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pic>
        <p:nvPicPr>
          <p:cNvPr id="1090" name="Google Shape;1090;p216"/>
          <p:cNvPicPr preferRelativeResize="0"/>
          <p:nvPr/>
        </p:nvPicPr>
        <p:blipFill rotWithShape="1">
          <a:blip r:embed="rId5">
            <a:alphaModFix/>
          </a:blip>
          <a:srcRect/>
          <a:stretch/>
        </p:blipFill>
        <p:spPr>
          <a:xfrm>
            <a:off x="1709840" y="1257300"/>
            <a:ext cx="2978020" cy="3048000"/>
          </a:xfrm>
          <a:prstGeom prst="rect">
            <a:avLst/>
          </a:prstGeom>
          <a:noFill/>
          <a:ln>
            <a:noFill/>
          </a:ln>
        </p:spPr>
      </p:pic>
      <p:cxnSp>
        <p:nvCxnSpPr>
          <p:cNvPr id="1091" name="Google Shape;1091;p216"/>
          <p:cNvCxnSpPr/>
          <p:nvPr/>
        </p:nvCxnSpPr>
        <p:spPr>
          <a:xfrm rot="10800000">
            <a:off x="3198858" y="1314450"/>
            <a:ext cx="1" cy="3543300"/>
          </a:xfrm>
          <a:prstGeom prst="straightConnector1">
            <a:avLst/>
          </a:prstGeom>
          <a:noFill/>
          <a:ln w="9525" cap="flat" cmpd="sng">
            <a:solidFill>
              <a:srgbClr val="000098"/>
            </a:solidFill>
            <a:prstDash val="solid"/>
            <a:round/>
            <a:headEnd type="none" w="sm" len="sm"/>
            <a:tailEnd type="none" w="sm" len="sm"/>
          </a:ln>
        </p:spPr>
      </p:cxnSp>
      <p:cxnSp>
        <p:nvCxnSpPr>
          <p:cNvPr id="1092" name="Google Shape;1092;p216"/>
          <p:cNvCxnSpPr/>
          <p:nvPr/>
        </p:nvCxnSpPr>
        <p:spPr>
          <a:xfrm rot="10800000">
            <a:off x="4570561" y="1314450"/>
            <a:ext cx="1" cy="3543300"/>
          </a:xfrm>
          <a:prstGeom prst="straightConnector1">
            <a:avLst/>
          </a:prstGeom>
          <a:noFill/>
          <a:ln w="9525" cap="flat" cmpd="sng">
            <a:solidFill>
              <a:srgbClr val="000098"/>
            </a:solidFill>
            <a:prstDash val="solid"/>
            <a:round/>
            <a:headEnd type="none" w="sm" len="sm"/>
            <a:tailEnd type="none" w="sm" len="sm"/>
          </a:ln>
        </p:spPr>
      </p:cxnSp>
      <p:sp>
        <p:nvSpPr>
          <p:cNvPr id="1093" name="Google Shape;1093;p216"/>
          <p:cNvSpPr txBox="1"/>
          <p:nvPr/>
        </p:nvSpPr>
        <p:spPr>
          <a:xfrm>
            <a:off x="1897229" y="4209233"/>
            <a:ext cx="13716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G.W. Bush</a:t>
            </a:r>
            <a:br>
              <a:rPr lang="en" sz="1600" b="1" i="0" u="none" strike="noStrike" cap="none">
                <a:solidFill>
                  <a:srgbClr val="000000"/>
                </a:solidFill>
                <a:latin typeface="Arial"/>
                <a:ea typeface="Arial"/>
                <a:cs typeface="Arial"/>
                <a:sym typeface="Arial"/>
              </a:rPr>
            </a:br>
            <a:r>
              <a:rPr lang="en" sz="1600" b="1" i="0" u="none" strike="noStrike" cap="none">
                <a:solidFill>
                  <a:srgbClr val="000000"/>
                </a:solidFill>
                <a:latin typeface="Arial"/>
                <a:ea typeface="Arial"/>
                <a:cs typeface="Arial"/>
                <a:sym typeface="Arial"/>
              </a:rPr>
              <a:t>April 2003</a:t>
            </a:r>
            <a:endParaRPr/>
          </a:p>
        </p:txBody>
      </p:sp>
      <p:sp>
        <p:nvSpPr>
          <p:cNvPr id="1094" name="Google Shape;1094;p216"/>
          <p:cNvSpPr txBox="1"/>
          <p:nvPr/>
        </p:nvSpPr>
        <p:spPr>
          <a:xfrm>
            <a:off x="3122649" y="4209208"/>
            <a:ext cx="153022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Barack Obama</a:t>
            </a:r>
            <a:br>
              <a:rPr lang="en" sz="1400" b="1" i="0" u="none" strike="noStrike" cap="none">
                <a:solidFill>
                  <a:srgbClr val="000000"/>
                </a:solidFill>
                <a:latin typeface="Arial"/>
                <a:ea typeface="Arial"/>
                <a:cs typeface="Arial"/>
                <a:sym typeface="Arial"/>
              </a:rPr>
            </a:br>
            <a:r>
              <a:rPr lang="en" sz="1400" b="1" i="0" u="none" strike="noStrike" cap="none">
                <a:solidFill>
                  <a:srgbClr val="000000"/>
                </a:solidFill>
                <a:latin typeface="Arial"/>
                <a:ea typeface="Arial"/>
                <a:cs typeface="Arial"/>
                <a:sym typeface="Arial"/>
              </a:rPr>
              <a:t>Feb. 2011</a:t>
            </a:r>
            <a:endParaRPr/>
          </a:p>
        </p:txBody>
      </p:sp>
      <p:grpSp>
        <p:nvGrpSpPr>
          <p:cNvPr id="1095" name="Google Shape;1095;p216"/>
          <p:cNvGrpSpPr/>
          <p:nvPr/>
        </p:nvGrpSpPr>
        <p:grpSpPr>
          <a:xfrm>
            <a:off x="3230882" y="1509349"/>
            <a:ext cx="1339593" cy="731648"/>
            <a:chOff x="852574" y="1752599"/>
            <a:chExt cx="1339593" cy="975531"/>
          </a:xfrm>
        </p:grpSpPr>
        <p:sp>
          <p:nvSpPr>
            <p:cNvPr id="1096" name="Google Shape;1096;p216"/>
            <p:cNvSpPr txBox="1"/>
            <p:nvPr/>
          </p:nvSpPr>
          <p:spPr>
            <a:xfrm>
              <a:off x="852574" y="1954291"/>
              <a:ext cx="60241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097" name="Google Shape;1097;p216"/>
            <p:cNvSpPr txBox="1"/>
            <p:nvPr/>
          </p:nvSpPr>
          <p:spPr>
            <a:xfrm>
              <a:off x="1118179" y="1784282"/>
              <a:ext cx="692987" cy="9438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84%</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38%</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7%</a:t>
              </a:r>
              <a:endParaRPr sz="500" b="0" i="0" u="none" strike="noStrike" cap="none">
                <a:solidFill>
                  <a:srgbClr val="000000"/>
                </a:solidFill>
                <a:latin typeface="Arial"/>
                <a:ea typeface="Arial"/>
                <a:cs typeface="Arial"/>
                <a:sym typeface="Arial"/>
              </a:endParaRPr>
            </a:p>
          </p:txBody>
        </p:sp>
        <p:sp>
          <p:nvSpPr>
            <p:cNvPr id="1098" name="Google Shape;1098;p216"/>
            <p:cNvSpPr txBox="1"/>
            <p:nvPr/>
          </p:nvSpPr>
          <p:spPr>
            <a:xfrm>
              <a:off x="1651579" y="1784282"/>
              <a:ext cx="540588" cy="9438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9%</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35%</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78%</a:t>
              </a:r>
              <a:endParaRPr sz="500" b="0" i="0" u="none" strike="noStrike" cap="none">
                <a:solidFill>
                  <a:srgbClr val="000000"/>
                </a:solidFill>
                <a:latin typeface="Arial"/>
                <a:ea typeface="Arial"/>
                <a:cs typeface="Arial"/>
                <a:sym typeface="Arial"/>
              </a:endParaRPr>
            </a:p>
          </p:txBody>
        </p:sp>
        <p:sp>
          <p:nvSpPr>
            <p:cNvPr id="1099" name="Google Shape;1099;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grpSp>
        <p:nvGrpSpPr>
          <p:cNvPr id="1100" name="Google Shape;1100;p216"/>
          <p:cNvGrpSpPr/>
          <p:nvPr/>
        </p:nvGrpSpPr>
        <p:grpSpPr>
          <a:xfrm>
            <a:off x="1859278" y="1514050"/>
            <a:ext cx="1339593" cy="808592"/>
            <a:chOff x="852574" y="1752599"/>
            <a:chExt cx="1339593" cy="1078119"/>
          </a:xfrm>
        </p:grpSpPr>
        <p:sp>
          <p:nvSpPr>
            <p:cNvPr id="1101" name="Google Shape;1101;p216"/>
            <p:cNvSpPr txBox="1"/>
            <p:nvPr/>
          </p:nvSpPr>
          <p:spPr>
            <a:xfrm>
              <a:off x="852574" y="1954292"/>
              <a:ext cx="602413" cy="738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102" name="Google Shape;1102;p216"/>
            <p:cNvSpPr txBox="1"/>
            <p:nvPr/>
          </p:nvSpPr>
          <p:spPr>
            <a:xfrm>
              <a:off x="1118179" y="1784282"/>
              <a:ext cx="692987" cy="1046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25%</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45%</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86%</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500" b="0" i="0" u="none" strike="noStrike" cap="none">
                <a:solidFill>
                  <a:srgbClr val="000000"/>
                </a:solidFill>
                <a:latin typeface="Arial"/>
                <a:ea typeface="Arial"/>
                <a:cs typeface="Arial"/>
                <a:sym typeface="Arial"/>
              </a:endParaRPr>
            </a:p>
          </p:txBody>
        </p:sp>
        <p:sp>
          <p:nvSpPr>
            <p:cNvPr id="1103" name="Google Shape;1103;p216"/>
            <p:cNvSpPr txBox="1"/>
            <p:nvPr/>
          </p:nvSpPr>
          <p:spPr>
            <a:xfrm>
              <a:off x="1651579" y="1784282"/>
              <a:ext cx="540588" cy="9438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50%</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21%</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a:t>
              </a:r>
              <a:endParaRPr sz="500" b="0" i="0" u="none" strike="noStrike" cap="none">
                <a:solidFill>
                  <a:srgbClr val="000000"/>
                </a:solidFill>
                <a:latin typeface="Arial"/>
                <a:ea typeface="Arial"/>
                <a:cs typeface="Arial"/>
                <a:sym typeface="Arial"/>
              </a:endParaRPr>
            </a:p>
          </p:txBody>
        </p:sp>
        <p:sp>
          <p:nvSpPr>
            <p:cNvPr id="1104" name="Google Shape;1104;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grpSp>
        <p:nvGrpSpPr>
          <p:cNvPr id="1105" name="Google Shape;1105;p216"/>
          <p:cNvGrpSpPr/>
          <p:nvPr/>
        </p:nvGrpSpPr>
        <p:grpSpPr>
          <a:xfrm>
            <a:off x="259076" y="1514050"/>
            <a:ext cx="1339593" cy="808592"/>
            <a:chOff x="852574" y="1752599"/>
            <a:chExt cx="1339593" cy="1078119"/>
          </a:xfrm>
        </p:grpSpPr>
        <p:sp>
          <p:nvSpPr>
            <p:cNvPr id="1106" name="Google Shape;1106;p216"/>
            <p:cNvSpPr txBox="1"/>
            <p:nvPr/>
          </p:nvSpPr>
          <p:spPr>
            <a:xfrm>
              <a:off x="852574" y="1954292"/>
              <a:ext cx="602413" cy="738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Dem.</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Indep.</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Rep.</a:t>
              </a:r>
              <a:endParaRPr sz="1000" b="0" i="0" u="none" strike="noStrike" cap="none">
                <a:solidFill>
                  <a:srgbClr val="000000"/>
                </a:solidFill>
                <a:latin typeface="Arial"/>
                <a:ea typeface="Arial"/>
                <a:cs typeface="Arial"/>
                <a:sym typeface="Arial"/>
              </a:endParaRPr>
            </a:p>
          </p:txBody>
        </p:sp>
        <p:sp>
          <p:nvSpPr>
            <p:cNvPr id="1107" name="Google Shape;1107;p216"/>
            <p:cNvSpPr txBox="1"/>
            <p:nvPr/>
          </p:nvSpPr>
          <p:spPr>
            <a:xfrm>
              <a:off x="1118179" y="1784282"/>
              <a:ext cx="692987" cy="1046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Incumb.</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72%</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39%</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7%</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500" b="0" i="0" u="none" strike="noStrike" cap="none">
                <a:solidFill>
                  <a:srgbClr val="000000"/>
                </a:solidFill>
                <a:latin typeface="Arial"/>
                <a:ea typeface="Arial"/>
                <a:cs typeface="Arial"/>
                <a:sym typeface="Arial"/>
              </a:endParaRPr>
            </a:p>
          </p:txBody>
        </p:sp>
        <p:sp>
          <p:nvSpPr>
            <p:cNvPr id="1108" name="Google Shape;1108;p216"/>
            <p:cNvSpPr txBox="1"/>
            <p:nvPr/>
          </p:nvSpPr>
          <p:spPr>
            <a:xfrm>
              <a:off x="1651579" y="1784282"/>
              <a:ext cx="540588" cy="9438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0" i="0" u="sng" strike="noStrike" cap="none">
                  <a:solidFill>
                    <a:srgbClr val="000000"/>
                  </a:solidFill>
                  <a:latin typeface="Arial"/>
                  <a:ea typeface="Arial"/>
                  <a:cs typeface="Arial"/>
                  <a:sym typeface="Arial"/>
                </a:rPr>
                <a:t>Oppo.</a:t>
              </a:r>
              <a:r>
                <a:rPr lang="en" sz="1000" b="0" i="0" u="none" strike="noStrike" cap="none">
                  <a:solidFill>
                    <a:srgbClr val="000000"/>
                  </a:solidFill>
                  <a:latin typeface="Arial"/>
                  <a:ea typeface="Arial"/>
                  <a:cs typeface="Arial"/>
                  <a:sym typeface="Arial"/>
                </a:rPr>
                <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14%</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22%</a:t>
              </a:r>
              <a:br>
                <a:rPr lang="en" sz="1000" b="0" i="0" u="none" strike="noStrike" cap="none">
                  <a:solidFill>
                    <a:srgbClr val="000000"/>
                  </a:solidFill>
                  <a:latin typeface="Arial"/>
                  <a:ea typeface="Arial"/>
                  <a:cs typeface="Arial"/>
                  <a:sym typeface="Arial"/>
                </a:rPr>
              </a:br>
              <a:r>
                <a:rPr lang="en" sz="1000" b="0" i="0" u="none" strike="noStrike" cap="none">
                  <a:solidFill>
                    <a:srgbClr val="000000"/>
                  </a:solidFill>
                  <a:latin typeface="Arial"/>
                  <a:ea typeface="Arial"/>
                  <a:cs typeface="Arial"/>
                  <a:sym typeface="Arial"/>
                </a:rPr>
                <a:t>81%</a:t>
              </a:r>
              <a:endParaRPr sz="500" b="0" i="0" u="none" strike="noStrike" cap="none">
                <a:solidFill>
                  <a:srgbClr val="000000"/>
                </a:solidFill>
                <a:latin typeface="Arial"/>
                <a:ea typeface="Arial"/>
                <a:cs typeface="Arial"/>
                <a:sym typeface="Arial"/>
              </a:endParaRPr>
            </a:p>
          </p:txBody>
        </p:sp>
        <p:sp>
          <p:nvSpPr>
            <p:cNvPr id="1109" name="Google Shape;1109;p216"/>
            <p:cNvSpPr/>
            <p:nvPr/>
          </p:nvSpPr>
          <p:spPr>
            <a:xfrm>
              <a:off x="852574" y="1752599"/>
              <a:ext cx="1263393" cy="75569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FFFFF"/>
                </a:solidFill>
                <a:latin typeface="Arial"/>
                <a:ea typeface="Arial"/>
                <a:cs typeface="Arial"/>
                <a:sym typeface="Arial"/>
              </a:endParaRPr>
            </a:p>
          </p:txBody>
        </p:sp>
      </p:grpSp>
      <p:grpSp>
        <p:nvGrpSpPr>
          <p:cNvPr id="1110" name="Google Shape;1110;p216"/>
          <p:cNvGrpSpPr/>
          <p:nvPr/>
        </p:nvGrpSpPr>
        <p:grpSpPr>
          <a:xfrm>
            <a:off x="1630615" y="868848"/>
            <a:ext cx="5509439" cy="419429"/>
            <a:chOff x="1130269" y="1174506"/>
            <a:chExt cx="5509439" cy="559222"/>
          </a:xfrm>
        </p:grpSpPr>
        <p:sp>
          <p:nvSpPr>
            <p:cNvPr id="1111" name="Google Shape;1111;p216"/>
            <p:cNvSpPr txBox="1"/>
            <p:nvPr/>
          </p:nvSpPr>
          <p:spPr>
            <a:xfrm>
              <a:off x="1130269" y="1174506"/>
              <a:ext cx="2175596" cy="55398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99"/>
                </a:buClr>
                <a:buSzPts val="1313"/>
                <a:buFont typeface="Noto Sans Symbols"/>
                <a:buChar char="▪"/>
              </a:pPr>
              <a:r>
                <a:rPr lang="en" sz="1050" b="0" i="0" u="none" strike="noStrike" cap="none">
                  <a:solidFill>
                    <a:srgbClr val="000000"/>
                  </a:solidFill>
                  <a:latin typeface="Arial"/>
                  <a:ea typeface="Arial"/>
                  <a:cs typeface="Arial"/>
                  <a:sym typeface="Arial"/>
                </a:rPr>
                <a:t>Definitely vote for incumbent</a:t>
              </a:r>
              <a:endParaRPr/>
            </a:p>
            <a:p>
              <a:pPr marL="285750" marR="0" lvl="0" indent="-285750" algn="l" rtl="0">
                <a:lnSpc>
                  <a:spcPct val="100000"/>
                </a:lnSpc>
                <a:spcBef>
                  <a:spcPts val="0"/>
                </a:spcBef>
                <a:spcAft>
                  <a:spcPts val="0"/>
                </a:spcAft>
                <a:buClr>
                  <a:srgbClr val="65A3FF"/>
                </a:buClr>
                <a:buSzPts val="1313"/>
                <a:buFont typeface="Noto Sans Symbols"/>
                <a:buChar char="▪"/>
              </a:pPr>
              <a:r>
                <a:rPr lang="en" sz="1050" b="0" i="0" u="none" strike="noStrike" cap="none">
                  <a:solidFill>
                    <a:srgbClr val="000000"/>
                  </a:solidFill>
                  <a:latin typeface="Arial"/>
                  <a:ea typeface="Arial"/>
                  <a:cs typeface="Arial"/>
                  <a:sym typeface="Arial"/>
                </a:rPr>
                <a:t>Probably vote for incumbent</a:t>
              </a:r>
              <a:endParaRPr/>
            </a:p>
          </p:txBody>
        </p:sp>
        <p:sp>
          <p:nvSpPr>
            <p:cNvPr id="1112" name="Google Shape;1112;p216"/>
            <p:cNvSpPr txBox="1"/>
            <p:nvPr/>
          </p:nvSpPr>
          <p:spPr>
            <a:xfrm>
              <a:off x="3363067" y="1179747"/>
              <a:ext cx="2169184" cy="55398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CC0000"/>
                </a:buClr>
                <a:buSzPts val="1313"/>
                <a:buFont typeface="Noto Sans Symbols"/>
                <a:buChar char="▪"/>
              </a:pPr>
              <a:r>
                <a:rPr lang="en" sz="1050" b="0" i="0" u="none" strike="noStrike" cap="none">
                  <a:solidFill>
                    <a:srgbClr val="000000"/>
                  </a:solidFill>
                  <a:latin typeface="Arial"/>
                  <a:ea typeface="Arial"/>
                  <a:cs typeface="Arial"/>
                  <a:sym typeface="Arial"/>
                </a:rPr>
                <a:t>Definitely vote for opposition</a:t>
              </a:r>
              <a:endParaRPr/>
            </a:p>
            <a:p>
              <a:pPr marL="285750" marR="0" lvl="0" indent="-285750" algn="l" rtl="0">
                <a:lnSpc>
                  <a:spcPct val="100000"/>
                </a:lnSpc>
                <a:spcBef>
                  <a:spcPts val="0"/>
                </a:spcBef>
                <a:spcAft>
                  <a:spcPts val="0"/>
                </a:spcAft>
                <a:buClr>
                  <a:srgbClr val="FF5050"/>
                </a:buClr>
                <a:buSzPts val="1313"/>
                <a:buFont typeface="Noto Sans Symbols"/>
                <a:buChar char="▪"/>
              </a:pPr>
              <a:r>
                <a:rPr lang="en" sz="1050" b="0" i="0" u="none" strike="noStrike" cap="none">
                  <a:solidFill>
                    <a:srgbClr val="000000"/>
                  </a:solidFill>
                  <a:latin typeface="Arial"/>
                  <a:ea typeface="Arial"/>
                  <a:cs typeface="Arial"/>
                  <a:sym typeface="Arial"/>
                </a:rPr>
                <a:t>Probably vote for opposition</a:t>
              </a:r>
              <a:endParaRPr/>
            </a:p>
          </p:txBody>
        </p:sp>
        <p:sp>
          <p:nvSpPr>
            <p:cNvPr id="1113" name="Google Shape;1113;p216"/>
            <p:cNvSpPr txBox="1"/>
            <p:nvPr/>
          </p:nvSpPr>
          <p:spPr>
            <a:xfrm>
              <a:off x="5586214" y="1295397"/>
              <a:ext cx="1053494" cy="36932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500"/>
                <a:buFont typeface="Noto Sans Symbols"/>
                <a:buChar char="▪"/>
              </a:pPr>
              <a:r>
                <a:rPr lang="en" sz="1200" b="0" i="0" u="none" strike="noStrike" cap="none">
                  <a:solidFill>
                    <a:srgbClr val="000000"/>
                  </a:solidFill>
                  <a:latin typeface="Arial"/>
                  <a:ea typeface="Arial"/>
                  <a:cs typeface="Arial"/>
                  <a:sym typeface="Arial"/>
                </a:rPr>
                <a:t>Not sure</a:t>
              </a:r>
              <a:endParaRPr/>
            </a:p>
          </p:txBody>
        </p:sp>
        <p:sp>
          <p:nvSpPr>
            <p:cNvPr id="1114" name="Google Shape;1114;p216"/>
            <p:cNvSpPr/>
            <p:nvPr/>
          </p:nvSpPr>
          <p:spPr>
            <a:xfrm>
              <a:off x="1130270" y="1174506"/>
              <a:ext cx="5413556" cy="461665"/>
            </a:xfrm>
            <a:prstGeom prst="rect">
              <a:avLst/>
            </a:prstGeom>
            <a:no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115" name="Google Shape;1115;p216"/>
          <p:cNvSpPr txBox="1"/>
          <p:nvPr/>
        </p:nvSpPr>
        <p:spPr>
          <a:xfrm>
            <a:off x="177328" y="2912465"/>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38%</a:t>
            </a:r>
            <a:endParaRPr/>
          </a:p>
        </p:txBody>
      </p:sp>
      <p:sp>
        <p:nvSpPr>
          <p:cNvPr id="1116" name="Google Shape;1116;p216"/>
          <p:cNvSpPr txBox="1"/>
          <p:nvPr/>
        </p:nvSpPr>
        <p:spPr>
          <a:xfrm>
            <a:off x="650790" y="2800406"/>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42%</a:t>
            </a:r>
            <a:endParaRPr/>
          </a:p>
        </p:txBody>
      </p:sp>
      <p:sp>
        <p:nvSpPr>
          <p:cNvPr id="1117" name="Google Shape;1117;p216"/>
          <p:cNvSpPr txBox="1"/>
          <p:nvPr/>
        </p:nvSpPr>
        <p:spPr>
          <a:xfrm>
            <a:off x="4678659" y="2884329"/>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36%</a:t>
            </a:r>
            <a:endParaRPr/>
          </a:p>
        </p:txBody>
      </p:sp>
      <p:sp>
        <p:nvSpPr>
          <p:cNvPr id="1118" name="Google Shape;1118;p216"/>
          <p:cNvSpPr txBox="1"/>
          <p:nvPr/>
        </p:nvSpPr>
        <p:spPr>
          <a:xfrm>
            <a:off x="5062534" y="2400356"/>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52%</a:t>
            </a:r>
            <a:endParaRPr/>
          </a:p>
        </p:txBody>
      </p:sp>
      <p:sp>
        <p:nvSpPr>
          <p:cNvPr id="1119" name="Google Shape;1119;p216"/>
          <p:cNvSpPr txBox="1"/>
          <p:nvPr/>
        </p:nvSpPr>
        <p:spPr>
          <a:xfrm>
            <a:off x="6208401" y="2855303"/>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38%</a:t>
            </a:r>
            <a:endParaRPr/>
          </a:p>
        </p:txBody>
      </p:sp>
      <p:sp>
        <p:nvSpPr>
          <p:cNvPr id="1120" name="Google Shape;1120;p216"/>
          <p:cNvSpPr txBox="1"/>
          <p:nvPr/>
        </p:nvSpPr>
        <p:spPr>
          <a:xfrm>
            <a:off x="6595228" y="2401470"/>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52%</a:t>
            </a:r>
            <a:endParaRPr/>
          </a:p>
        </p:txBody>
      </p:sp>
      <p:sp>
        <p:nvSpPr>
          <p:cNvPr id="1121" name="Google Shape;1121;p216"/>
          <p:cNvSpPr txBox="1"/>
          <p:nvPr/>
        </p:nvSpPr>
        <p:spPr>
          <a:xfrm>
            <a:off x="7718031" y="2739907"/>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41%</a:t>
            </a:r>
            <a:endParaRPr/>
          </a:p>
        </p:txBody>
      </p:sp>
      <p:sp>
        <p:nvSpPr>
          <p:cNvPr id="1122" name="Google Shape;1122;p216"/>
          <p:cNvSpPr txBox="1"/>
          <p:nvPr/>
        </p:nvSpPr>
        <p:spPr>
          <a:xfrm>
            <a:off x="8089095" y="2530949"/>
            <a:ext cx="54373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48%</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xmlns="" id="{19373206-1604-432E-99A3-43AF3EF06701}"/>
              </a:ext>
            </a:extLst>
          </p:cNvPr>
          <p:cNvSpPr>
            <a:spLocks noGrp="1"/>
          </p:cNvSpPr>
          <p:nvPr>
            <p:ph type="body" sz="quarter" idx="10"/>
          </p:nvPr>
        </p:nvSpPr>
        <p:spPr>
          <a:xfrm>
            <a:off x="552295" y="114300"/>
            <a:ext cx="8039410" cy="523220"/>
          </a:xfrm>
        </p:spPr>
        <p:txBody>
          <a:bodyPr/>
          <a:lstStyle/>
          <a:p>
            <a:r>
              <a:rPr lang="en-US" dirty="0"/>
              <a:t>2020 Candidate Support</a:t>
            </a:r>
            <a:endParaRPr lang="en-US" u="sng" dirty="0"/>
          </a:p>
        </p:txBody>
      </p:sp>
      <p:graphicFrame>
        <p:nvGraphicFramePr>
          <p:cNvPr id="3" name="Table 2">
            <a:extLst>
              <a:ext uri="{FF2B5EF4-FFF2-40B4-BE49-F238E27FC236}">
                <a16:creationId xmlns:a16="http://schemas.microsoft.com/office/drawing/2014/main" xmlns="" id="{502FE625-9828-4A44-9321-070CD5AE0DBE}"/>
              </a:ext>
            </a:extLst>
          </p:cNvPr>
          <p:cNvGraphicFramePr>
            <a:graphicFrameLocks noGrp="1"/>
          </p:cNvGraphicFramePr>
          <p:nvPr>
            <p:extLst>
              <p:ext uri="{D42A27DB-BD31-4B8C-83A1-F6EECF244321}">
                <p14:modId xmlns:p14="http://schemas.microsoft.com/office/powerpoint/2010/main" val="2203557320"/>
              </p:ext>
            </p:extLst>
          </p:nvPr>
        </p:nvGraphicFramePr>
        <p:xfrm>
          <a:off x="404774" y="685809"/>
          <a:ext cx="8334452" cy="4171949"/>
        </p:xfrm>
        <a:graphic>
          <a:graphicData uri="http://schemas.openxmlformats.org/drawingml/2006/table">
            <a:tbl>
              <a:tblPr firstRow="1" bandRow="1">
                <a:effectLst/>
                <a:tableStyleId>{5C22544A-7EE6-4342-B048-85BDC9FD1C3A}</a:tableStyleId>
              </a:tblPr>
              <a:tblGrid>
                <a:gridCol w="2619452">
                  <a:extLst>
                    <a:ext uri="{9D8B030D-6E8A-4147-A177-3AD203B41FA5}">
                      <a16:colId xmlns:a16="http://schemas.microsoft.com/office/drawing/2014/main" xmlns="" val="20000"/>
                    </a:ext>
                  </a:extLst>
                </a:gridCol>
                <a:gridCol w="1428750">
                  <a:extLst>
                    <a:ext uri="{9D8B030D-6E8A-4147-A177-3AD203B41FA5}">
                      <a16:colId xmlns:a16="http://schemas.microsoft.com/office/drawing/2014/main" xmlns="" val="3630498726"/>
                    </a:ext>
                  </a:extLst>
                </a:gridCol>
                <a:gridCol w="1428750">
                  <a:extLst>
                    <a:ext uri="{9D8B030D-6E8A-4147-A177-3AD203B41FA5}">
                      <a16:colId xmlns:a16="http://schemas.microsoft.com/office/drawing/2014/main" xmlns="" val="20001"/>
                    </a:ext>
                  </a:extLst>
                </a:gridCol>
                <a:gridCol w="1428750">
                  <a:extLst>
                    <a:ext uri="{9D8B030D-6E8A-4147-A177-3AD203B41FA5}">
                      <a16:colId xmlns:a16="http://schemas.microsoft.com/office/drawing/2014/main" xmlns="" val="1727597164"/>
                    </a:ext>
                  </a:extLst>
                </a:gridCol>
                <a:gridCol w="1428750">
                  <a:extLst>
                    <a:ext uri="{9D8B030D-6E8A-4147-A177-3AD203B41FA5}">
                      <a16:colId xmlns:a16="http://schemas.microsoft.com/office/drawing/2014/main" xmlns="" val="2572049694"/>
                    </a:ext>
                  </a:extLst>
                </a:gridCol>
              </a:tblGrid>
              <a:tr h="655853">
                <a:tc>
                  <a:txBody>
                    <a:bodyPr/>
                    <a:lstStyle/>
                    <a:p>
                      <a:pPr algn="ctr"/>
                      <a:r>
                        <a:rPr lang="en-US" sz="1200" b="0" i="1" dirty="0">
                          <a:solidFill>
                            <a:schemeClr val="tx1"/>
                          </a:solidFill>
                        </a:rPr>
                        <a:t>Ranked by % Enthusiastic</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t>Enthusiastic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200" dirty="0"/>
                        <a:t>Enthusiastic/ Comfortable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200" dirty="0"/>
                        <a:t>Reservations/ Uncomfortable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200" dirty="0"/>
                        <a:t>Net Difference</a:t>
                      </a:r>
                    </a:p>
                    <a:p>
                      <a:pPr algn="ctr"/>
                      <a:r>
                        <a:rPr lang="en-US" sz="1100" dirty="0"/>
                        <a:t>(</a:t>
                      </a:r>
                      <a:r>
                        <a:rPr lang="en-US" sz="1100" dirty="0" err="1"/>
                        <a:t>Enthus</a:t>
                      </a:r>
                      <a:r>
                        <a:rPr lang="en-US" sz="1100" dirty="0"/>
                        <a:t>/</a:t>
                      </a:r>
                      <a:r>
                        <a:rPr lang="en-US" sz="1100" dirty="0" err="1"/>
                        <a:t>Comf</a:t>
                      </a:r>
                      <a:r>
                        <a:rPr lang="en-US" sz="1100" dirty="0"/>
                        <a:t> - Res/</a:t>
                      </a:r>
                      <a:r>
                        <a:rPr lang="en-US" sz="1100" dirty="0" err="1"/>
                        <a:t>Uncomf</a:t>
                      </a:r>
                      <a:r>
                        <a:rPr lang="en-US" sz="1100" dirty="0"/>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0000"/>
                  </a:ext>
                </a:extLst>
              </a:tr>
              <a:tr h="586016">
                <a:tc>
                  <a:txBody>
                    <a:bodyPr/>
                    <a:lstStyle/>
                    <a:p>
                      <a:pPr algn="r"/>
                      <a:r>
                        <a:rPr lang="en-US" sz="1400" b="1" dirty="0"/>
                        <a:t>Donald Trump</a:t>
                      </a:r>
                    </a:p>
                    <a:p>
                      <a:pPr algn="r"/>
                      <a:r>
                        <a:rPr lang="en-US" sz="1200" i="1" dirty="0"/>
                        <a:t>(0%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59%</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-19%</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06988311"/>
                  </a:ext>
                </a:extLst>
              </a:tr>
              <a:tr h="586016">
                <a:tc>
                  <a:txBody>
                    <a:bodyPr/>
                    <a:lstStyle/>
                    <a:p>
                      <a:pPr algn="r"/>
                      <a:r>
                        <a:rPr lang="en-US" sz="1400" b="1" dirty="0"/>
                        <a:t>Joe Biden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t>(4%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48%</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-1%</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46428830"/>
                  </a:ext>
                </a:extLst>
              </a:tr>
              <a:tr h="586016">
                <a:tc>
                  <a:txBody>
                    <a:bodyPr/>
                    <a:lstStyle/>
                    <a:p>
                      <a:pPr algn="r"/>
                      <a:r>
                        <a:rPr lang="en-US" sz="1400" b="1" dirty="0"/>
                        <a:t>Bernie Sanders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(3%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58%</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-21%</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5307280"/>
                  </a:ext>
                </a:extLst>
              </a:tr>
              <a:tr h="586016">
                <a:tc>
                  <a:txBody>
                    <a:bodyPr/>
                    <a:lstStyle/>
                    <a:p>
                      <a:pPr algn="r"/>
                      <a:r>
                        <a:rPr lang="en-US" sz="1400" b="1" dirty="0"/>
                        <a:t>Kamala Harris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(30%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41%</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-16%</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61407198"/>
                  </a:ext>
                </a:extLst>
              </a:tr>
              <a:tr h="586016">
                <a:tc>
                  <a:txBody>
                    <a:bodyPr/>
                    <a:lstStyle/>
                    <a:p>
                      <a:pPr algn="r"/>
                      <a:r>
                        <a:rPr lang="en-US" sz="1400" b="1" dirty="0" err="1"/>
                        <a:t>Beto</a:t>
                      </a:r>
                      <a:r>
                        <a:rPr lang="en-US" sz="1400" b="1" dirty="0"/>
                        <a:t> O’Rourke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(33%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41%</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-18%</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10415841"/>
                  </a:ext>
                </a:extLst>
              </a:tr>
              <a:tr h="586016">
                <a:tc>
                  <a:txBody>
                    <a:bodyPr/>
                    <a:lstStyle/>
                    <a:p>
                      <a:pPr algn="r"/>
                      <a:r>
                        <a:rPr lang="en-US" sz="1400" b="1" dirty="0"/>
                        <a:t>Elizabeth Warren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(15% unable to rate)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75000"/>
                            </a:schemeClr>
                          </a:solidFill>
                          <a:effectLst/>
                          <a:uLnTx/>
                          <a:uFillTx/>
                          <a:latin typeface="Calibri"/>
                          <a:ea typeface="+mn-ea"/>
                          <a:cs typeface="+mn-cs"/>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53%</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-23%</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4732105"/>
                  </a:ext>
                </a:extLst>
              </a:tr>
            </a:tbl>
          </a:graphicData>
        </a:graphic>
      </p:graphicFrame>
      <p:pic>
        <p:nvPicPr>
          <p:cNvPr id="2050" name="Picture 2" descr="Image result for donald trump">
            <a:extLst>
              <a:ext uri="{FF2B5EF4-FFF2-40B4-BE49-F238E27FC236}">
                <a16:creationId xmlns:a16="http://schemas.microsoft.com/office/drawing/2014/main" xmlns="" id="{9D1EB7EE-5F06-48CB-A458-AED49BD99C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04" t="7593" r="14065" b="26759"/>
          <a:stretch/>
        </p:blipFill>
        <p:spPr bwMode="auto">
          <a:xfrm>
            <a:off x="507140" y="1363239"/>
            <a:ext cx="680224" cy="539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xmlns="" id="{CEA3298E-C820-4D78-A73E-70A686E612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747"/>
          <a:stretch/>
        </p:blipFill>
        <p:spPr bwMode="auto">
          <a:xfrm>
            <a:off x="507139" y="1951475"/>
            <a:ext cx="680224" cy="5394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ernie sanders">
            <a:extLst>
              <a:ext uri="{FF2B5EF4-FFF2-40B4-BE49-F238E27FC236}">
                <a16:creationId xmlns:a16="http://schemas.microsoft.com/office/drawing/2014/main" xmlns="" id="{6BA3BC6D-2114-4A55-AAE9-59CB69EE44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096" b="27800"/>
          <a:stretch/>
        </p:blipFill>
        <p:spPr bwMode="auto">
          <a:xfrm>
            <a:off x="527592" y="2534814"/>
            <a:ext cx="659779" cy="5394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amala harris">
            <a:extLst>
              <a:ext uri="{FF2B5EF4-FFF2-40B4-BE49-F238E27FC236}">
                <a16:creationId xmlns:a16="http://schemas.microsoft.com/office/drawing/2014/main" xmlns="" id="{862E720C-5608-45D3-8C54-F7B923691A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3005" b="22973"/>
          <a:stretch/>
        </p:blipFill>
        <p:spPr bwMode="auto">
          <a:xfrm>
            <a:off x="527592" y="3126525"/>
            <a:ext cx="659779" cy="5394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eto o'rourke">
            <a:extLst>
              <a:ext uri="{FF2B5EF4-FFF2-40B4-BE49-F238E27FC236}">
                <a16:creationId xmlns:a16="http://schemas.microsoft.com/office/drawing/2014/main" xmlns="" id="{31D696C5-0CBA-46DF-8A79-3FA57E77F45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72" t="10474" r="10254" b="29767"/>
          <a:stretch/>
        </p:blipFill>
        <p:spPr bwMode="auto">
          <a:xfrm>
            <a:off x="518310" y="3709883"/>
            <a:ext cx="659779" cy="5394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elizabeth warren">
            <a:extLst>
              <a:ext uri="{FF2B5EF4-FFF2-40B4-BE49-F238E27FC236}">
                <a16:creationId xmlns:a16="http://schemas.microsoft.com/office/drawing/2014/main" xmlns="" id="{45C4E98F-7C47-46D2-825C-1EE4C43C09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600" r="16417" b="40712"/>
          <a:stretch/>
        </p:blipFill>
        <p:spPr bwMode="auto">
          <a:xfrm>
            <a:off x="518310" y="4301595"/>
            <a:ext cx="659779" cy="53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70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217"/>
          <p:cNvPicPr preferRelativeResize="0"/>
          <p:nvPr/>
        </p:nvPicPr>
        <p:blipFill rotWithShape="1">
          <a:blip r:embed="rId3">
            <a:alphaModFix/>
          </a:blip>
          <a:srcRect/>
          <a:stretch/>
        </p:blipFill>
        <p:spPr>
          <a:xfrm>
            <a:off x="91440" y="857250"/>
            <a:ext cx="8961120" cy="4089905"/>
          </a:xfrm>
          <a:prstGeom prst="rect">
            <a:avLst/>
          </a:prstGeom>
          <a:noFill/>
          <a:ln>
            <a:noFill/>
          </a:ln>
        </p:spPr>
      </p:pic>
      <p:graphicFrame>
        <p:nvGraphicFramePr>
          <p:cNvPr id="1128" name="Google Shape;1128;p217"/>
          <p:cNvGraphicFramePr/>
          <p:nvPr/>
        </p:nvGraphicFramePr>
        <p:xfrm>
          <a:off x="152397" y="2114551"/>
          <a:ext cx="8915400" cy="297200"/>
        </p:xfrm>
        <a:graphic>
          <a:graphicData uri="http://schemas.openxmlformats.org/drawingml/2006/table">
            <a:tbl>
              <a:tblPr firstRow="1" bandRow="1">
                <a:noFill/>
                <a:tableStyleId>{734DA4F2-3410-4558-8C38-8046A9908AC0}</a:tableStyleId>
              </a:tblPr>
              <a:tblGrid>
                <a:gridCol w="3505200">
                  <a:extLst>
                    <a:ext uri="{9D8B030D-6E8A-4147-A177-3AD203B41FA5}">
                      <a16:colId xmlns:a16="http://schemas.microsoft.com/office/drawing/2014/main" xmlns="" val="20000"/>
                    </a:ext>
                  </a:extLst>
                </a:gridCol>
                <a:gridCol w="5410200">
                  <a:extLst>
                    <a:ext uri="{9D8B030D-6E8A-4147-A177-3AD203B41FA5}">
                      <a16:colId xmlns:a16="http://schemas.microsoft.com/office/drawing/2014/main" xmlns="" val="20001"/>
                    </a:ext>
                  </a:extLst>
                </a:gridCol>
              </a:tblGrid>
              <a:tr h="297200">
                <a:tc>
                  <a:txBody>
                    <a:bodyPr/>
                    <a:lstStyle/>
                    <a:p>
                      <a:pPr marL="0" marR="0" lvl="0" indent="0" algn="ctr" rtl="0">
                        <a:spcBef>
                          <a:spcPts val="0"/>
                        </a:spcBef>
                        <a:spcAft>
                          <a:spcPts val="0"/>
                        </a:spcAft>
                        <a:buNone/>
                      </a:pPr>
                      <a:r>
                        <a:rPr lang="en" sz="1500" b="1" i="1" u="sng" strike="noStrike" cap="none">
                          <a:solidFill>
                            <a:srgbClr val="17365D"/>
                          </a:solidFill>
                        </a:rPr>
                        <a:t>+34%</a:t>
                      </a:r>
                      <a:endParaRPr sz="1400"/>
                    </a:p>
                  </a:txBody>
                  <a:tcPr marL="91450" marR="91450" marT="34300" marB="34300"/>
                </a:tc>
                <a:tc>
                  <a:txBody>
                    <a:bodyPr/>
                    <a:lstStyle/>
                    <a:p>
                      <a:pPr marL="0" marR="0" lvl="0" indent="0" algn="ctr" rtl="0">
                        <a:spcBef>
                          <a:spcPts val="0"/>
                        </a:spcBef>
                        <a:spcAft>
                          <a:spcPts val="0"/>
                        </a:spcAft>
                        <a:buNone/>
                      </a:pPr>
                      <a:r>
                        <a:rPr lang="en" sz="1500" b="1" i="1" u="sng" strike="noStrike" cap="none">
                          <a:solidFill>
                            <a:srgbClr val="17365D"/>
                          </a:solidFill>
                        </a:rPr>
                        <a:t>+31%</a:t>
                      </a:r>
                      <a:endParaRPr sz="1400"/>
                    </a:p>
                  </a:txBody>
                  <a:tcPr marL="91450" marR="91450" marT="34300" marB="34300"/>
                </a:tc>
                <a:extLst>
                  <a:ext uri="{0D108BD9-81ED-4DB2-BD59-A6C34878D82A}">
                    <a16:rowId xmlns:a16="http://schemas.microsoft.com/office/drawing/2014/main" xmlns="" val="10000"/>
                  </a:ext>
                </a:extLst>
              </a:tr>
            </a:tbl>
          </a:graphicData>
        </a:graphic>
      </p:graphicFrame>
      <p:graphicFrame>
        <p:nvGraphicFramePr>
          <p:cNvPr id="1129" name="Google Shape;1129;p217"/>
          <p:cNvGraphicFramePr/>
          <p:nvPr/>
        </p:nvGraphicFramePr>
        <p:xfrm>
          <a:off x="1341122" y="1174751"/>
          <a:ext cx="1981200" cy="720150"/>
        </p:xfrm>
        <a:graphic>
          <a:graphicData uri="http://schemas.openxmlformats.org/drawingml/2006/table">
            <a:tbl>
              <a:tblPr firstRow="1" bandRow="1">
                <a:noFill/>
                <a:tableStyleId>{734DA4F2-3410-4558-8C38-8046A9908AC0}</a:tableStyleId>
              </a:tblPr>
              <a:tblGrid>
                <a:gridCol w="7620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tblGrid>
              <a:tr h="240050">
                <a:tc>
                  <a:txBody>
                    <a:bodyPr/>
                    <a:lstStyle/>
                    <a:p>
                      <a:pPr marL="0" marR="0" lvl="0" indent="0" algn="l" rtl="0">
                        <a:spcBef>
                          <a:spcPts val="0"/>
                        </a:spcBef>
                        <a:spcAft>
                          <a:spcPts val="0"/>
                        </a:spcAft>
                        <a:buNone/>
                      </a:pPr>
                      <a:r>
                        <a:rPr lang="en" sz="1100" b="1" u="none" strike="noStrike" cap="none"/>
                        <a:t>GOP</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70%</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13%</a:t>
                      </a:r>
                      <a:endParaRPr sz="1400"/>
                    </a:p>
                  </a:txBody>
                  <a:tcPr marL="91450" marR="91450" marT="34300" marB="34300" anchor="ctr"/>
                </a:tc>
                <a:extLst>
                  <a:ext uri="{0D108BD9-81ED-4DB2-BD59-A6C34878D82A}">
                    <a16:rowId xmlns:a16="http://schemas.microsoft.com/office/drawing/2014/main" xmlns="" val="10000"/>
                  </a:ext>
                </a:extLst>
              </a:tr>
              <a:tr h="240050">
                <a:tc>
                  <a:txBody>
                    <a:bodyPr/>
                    <a:lstStyle/>
                    <a:p>
                      <a:pPr marL="0" marR="0" lvl="0" indent="0" algn="l" rtl="0">
                        <a:spcBef>
                          <a:spcPts val="0"/>
                        </a:spcBef>
                        <a:spcAft>
                          <a:spcPts val="0"/>
                        </a:spcAft>
                        <a:buNone/>
                      </a:pPr>
                      <a:r>
                        <a:rPr lang="en" sz="1100" b="1"/>
                        <a:t>IND</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51%</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13%</a:t>
                      </a:r>
                      <a:endParaRPr sz="1400"/>
                    </a:p>
                  </a:txBody>
                  <a:tcPr marL="91450" marR="91450" marT="34300" marB="34300" anchor="ctr"/>
                </a:tc>
                <a:extLst>
                  <a:ext uri="{0D108BD9-81ED-4DB2-BD59-A6C34878D82A}">
                    <a16:rowId xmlns:a16="http://schemas.microsoft.com/office/drawing/2014/main" xmlns="" val="10001"/>
                  </a:ext>
                </a:extLst>
              </a:tr>
              <a:tr h="240050">
                <a:tc>
                  <a:txBody>
                    <a:bodyPr/>
                    <a:lstStyle/>
                    <a:p>
                      <a:pPr marL="0" marR="0" lvl="0" indent="0" algn="l" rtl="0">
                        <a:spcBef>
                          <a:spcPts val="0"/>
                        </a:spcBef>
                        <a:spcAft>
                          <a:spcPts val="0"/>
                        </a:spcAft>
                        <a:buNone/>
                      </a:pPr>
                      <a:r>
                        <a:rPr lang="en" sz="1100" b="1"/>
                        <a:t>DEM</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17365D"/>
                          </a:solidFill>
                        </a:rPr>
                        <a:t>40%</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C00000"/>
                          </a:solidFill>
                        </a:rPr>
                        <a:t>22%</a:t>
                      </a:r>
                      <a:endParaRPr sz="1400"/>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cxnSp>
        <p:nvCxnSpPr>
          <p:cNvPr id="1130" name="Google Shape;1130;p217"/>
          <p:cNvCxnSpPr/>
          <p:nvPr/>
        </p:nvCxnSpPr>
        <p:spPr>
          <a:xfrm>
            <a:off x="4572000" y="1174750"/>
            <a:ext cx="0" cy="3257550"/>
          </a:xfrm>
          <a:prstGeom prst="straightConnector1">
            <a:avLst/>
          </a:prstGeom>
          <a:noFill/>
          <a:ln w="28575" cap="flat" cmpd="sng">
            <a:solidFill>
              <a:schemeClr val="dk1"/>
            </a:solidFill>
            <a:prstDash val="solid"/>
            <a:round/>
            <a:headEnd type="none" w="sm" len="sm"/>
            <a:tailEnd type="none" w="sm" len="sm"/>
          </a:ln>
        </p:spPr>
      </p:cxnSp>
      <p:graphicFrame>
        <p:nvGraphicFramePr>
          <p:cNvPr id="1131" name="Google Shape;1131;p217"/>
          <p:cNvGraphicFramePr/>
          <p:nvPr/>
        </p:nvGraphicFramePr>
        <p:xfrm>
          <a:off x="5821685" y="1174751"/>
          <a:ext cx="1981200" cy="720150"/>
        </p:xfrm>
        <a:graphic>
          <a:graphicData uri="http://schemas.openxmlformats.org/drawingml/2006/table">
            <a:tbl>
              <a:tblPr firstRow="1" bandRow="1">
                <a:noFill/>
                <a:tableStyleId>{734DA4F2-3410-4558-8C38-8046A9908AC0}</a:tableStyleId>
              </a:tblPr>
              <a:tblGrid>
                <a:gridCol w="7620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tblGrid>
              <a:tr h="240050">
                <a:tc>
                  <a:txBody>
                    <a:bodyPr/>
                    <a:lstStyle/>
                    <a:p>
                      <a:pPr marL="0" marR="0" lvl="0" indent="0" algn="l" rtl="0">
                        <a:spcBef>
                          <a:spcPts val="0"/>
                        </a:spcBef>
                        <a:spcAft>
                          <a:spcPts val="0"/>
                        </a:spcAft>
                        <a:buNone/>
                      </a:pPr>
                      <a:r>
                        <a:rPr lang="en" sz="1100" b="1"/>
                        <a:t>GOP</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71%</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10%</a:t>
                      </a:r>
                      <a:endParaRPr sz="1400"/>
                    </a:p>
                  </a:txBody>
                  <a:tcPr marL="91450" marR="91450" marT="34300" marB="34300" anchor="ctr"/>
                </a:tc>
                <a:extLst>
                  <a:ext uri="{0D108BD9-81ED-4DB2-BD59-A6C34878D82A}">
                    <a16:rowId xmlns:a16="http://schemas.microsoft.com/office/drawing/2014/main" xmlns="" val="10000"/>
                  </a:ext>
                </a:extLst>
              </a:tr>
              <a:tr h="240050">
                <a:tc>
                  <a:txBody>
                    <a:bodyPr/>
                    <a:lstStyle/>
                    <a:p>
                      <a:pPr marL="0" marR="0" lvl="0" indent="0" algn="l" rtl="0">
                        <a:spcBef>
                          <a:spcPts val="0"/>
                        </a:spcBef>
                        <a:spcAft>
                          <a:spcPts val="0"/>
                        </a:spcAft>
                        <a:buNone/>
                      </a:pPr>
                      <a:r>
                        <a:rPr lang="en" sz="1100" b="1"/>
                        <a:t>IND</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40%</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23%</a:t>
                      </a:r>
                      <a:endParaRPr sz="1400"/>
                    </a:p>
                  </a:txBody>
                  <a:tcPr marL="91450" marR="91450" marT="34300" marB="34300" anchor="ctr"/>
                </a:tc>
                <a:extLst>
                  <a:ext uri="{0D108BD9-81ED-4DB2-BD59-A6C34878D82A}">
                    <a16:rowId xmlns:a16="http://schemas.microsoft.com/office/drawing/2014/main" xmlns="" val="10001"/>
                  </a:ext>
                </a:extLst>
              </a:tr>
              <a:tr h="240050">
                <a:tc>
                  <a:txBody>
                    <a:bodyPr/>
                    <a:lstStyle/>
                    <a:p>
                      <a:pPr marL="0" marR="0" lvl="0" indent="0" algn="l" rtl="0">
                        <a:spcBef>
                          <a:spcPts val="0"/>
                        </a:spcBef>
                        <a:spcAft>
                          <a:spcPts val="0"/>
                        </a:spcAft>
                        <a:buNone/>
                      </a:pPr>
                      <a:r>
                        <a:rPr lang="en" sz="1100" b="1"/>
                        <a:t>DEM</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17365D"/>
                          </a:solidFill>
                        </a:rPr>
                        <a:t>36%</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C00000"/>
                          </a:solidFill>
                        </a:rPr>
                        <a:t>27%</a:t>
                      </a:r>
                      <a:endParaRPr sz="1400"/>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132" name="Google Shape;1132;p217"/>
          <p:cNvSpPr txBox="1">
            <a:spLocks noGrp="1"/>
          </p:cNvSpPr>
          <p:nvPr>
            <p:ph type="body" idx="1"/>
          </p:nvPr>
        </p:nvSpPr>
        <p:spPr>
          <a:xfrm>
            <a:off x="552295" y="114301"/>
            <a:ext cx="8039410" cy="523220"/>
          </a:xfrm>
          <a:prstGeom prst="rect">
            <a:avLst/>
          </a:prstGeom>
          <a:noFill/>
          <a:ln>
            <a:noFill/>
          </a:ln>
        </p:spPr>
        <p:txBody>
          <a:bodyPr spcFirstLastPara="1" wrap="square" lIns="0" tIns="45700" rIns="0" bIns="45700" anchor="t" anchorCtr="0">
            <a:noAutofit/>
          </a:bodyPr>
          <a:lstStyle/>
          <a:p>
            <a:pPr marL="0" lvl="0" indent="0" algn="ctr" rtl="0">
              <a:spcBef>
                <a:spcPts val="0"/>
              </a:spcBef>
              <a:spcAft>
                <a:spcPts val="0"/>
              </a:spcAft>
              <a:buClr>
                <a:schemeClr val="dk1"/>
              </a:buClr>
              <a:buSzPts val="2800"/>
              <a:buNone/>
            </a:pPr>
            <a:r>
              <a:rPr lang="en"/>
              <a:t>Capitalism Feeling Thermometer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218"/>
          <p:cNvPicPr preferRelativeResize="0"/>
          <p:nvPr/>
        </p:nvPicPr>
        <p:blipFill rotWithShape="1">
          <a:blip r:embed="rId3">
            <a:alphaModFix/>
          </a:blip>
          <a:srcRect/>
          <a:stretch/>
        </p:blipFill>
        <p:spPr>
          <a:xfrm>
            <a:off x="91440" y="857250"/>
            <a:ext cx="8961120" cy="4089905"/>
          </a:xfrm>
          <a:prstGeom prst="rect">
            <a:avLst/>
          </a:prstGeom>
          <a:noFill/>
          <a:ln>
            <a:noFill/>
          </a:ln>
        </p:spPr>
      </p:pic>
      <p:graphicFrame>
        <p:nvGraphicFramePr>
          <p:cNvPr id="1138" name="Google Shape;1138;p218"/>
          <p:cNvGraphicFramePr/>
          <p:nvPr/>
        </p:nvGraphicFramePr>
        <p:xfrm>
          <a:off x="152397" y="2114551"/>
          <a:ext cx="8915400" cy="297200"/>
        </p:xfrm>
        <a:graphic>
          <a:graphicData uri="http://schemas.openxmlformats.org/drawingml/2006/table">
            <a:tbl>
              <a:tblPr firstRow="1" bandRow="1">
                <a:noFill/>
                <a:tableStyleId>{734DA4F2-3410-4558-8C38-8046A9908AC0}</a:tableStyleId>
              </a:tblPr>
              <a:tblGrid>
                <a:gridCol w="3505200">
                  <a:extLst>
                    <a:ext uri="{9D8B030D-6E8A-4147-A177-3AD203B41FA5}">
                      <a16:colId xmlns:a16="http://schemas.microsoft.com/office/drawing/2014/main" xmlns="" val="20000"/>
                    </a:ext>
                  </a:extLst>
                </a:gridCol>
                <a:gridCol w="5410200">
                  <a:extLst>
                    <a:ext uri="{9D8B030D-6E8A-4147-A177-3AD203B41FA5}">
                      <a16:colId xmlns:a16="http://schemas.microsoft.com/office/drawing/2014/main" xmlns="" val="20001"/>
                    </a:ext>
                  </a:extLst>
                </a:gridCol>
              </a:tblGrid>
              <a:tr h="297200">
                <a:tc>
                  <a:txBody>
                    <a:bodyPr/>
                    <a:lstStyle/>
                    <a:p>
                      <a:pPr marL="0" marR="0" lvl="0" indent="0" algn="ctr" rtl="0">
                        <a:spcBef>
                          <a:spcPts val="0"/>
                        </a:spcBef>
                        <a:spcAft>
                          <a:spcPts val="0"/>
                        </a:spcAft>
                        <a:buNone/>
                      </a:pPr>
                      <a:r>
                        <a:rPr lang="en" sz="1500" b="1" i="1" u="sng">
                          <a:solidFill>
                            <a:srgbClr val="C00000"/>
                          </a:solidFill>
                        </a:rPr>
                        <a:t>-33%</a:t>
                      </a:r>
                      <a:endParaRPr sz="1400"/>
                    </a:p>
                  </a:txBody>
                  <a:tcPr marL="91450" marR="91450" marT="34300" marB="34300"/>
                </a:tc>
                <a:tc>
                  <a:txBody>
                    <a:bodyPr/>
                    <a:lstStyle/>
                    <a:p>
                      <a:pPr marL="0" marR="0" lvl="0" indent="0" algn="ctr" rtl="0">
                        <a:spcBef>
                          <a:spcPts val="0"/>
                        </a:spcBef>
                        <a:spcAft>
                          <a:spcPts val="0"/>
                        </a:spcAft>
                        <a:buNone/>
                      </a:pPr>
                      <a:r>
                        <a:rPr lang="en" sz="1500" b="1" i="1" u="sng">
                          <a:solidFill>
                            <a:srgbClr val="C00000"/>
                          </a:solidFill>
                        </a:rPr>
                        <a:t>-32%</a:t>
                      </a:r>
                      <a:endParaRPr sz="1400"/>
                    </a:p>
                  </a:txBody>
                  <a:tcPr marL="91450" marR="91450" marT="34300" marB="34300"/>
                </a:tc>
                <a:extLst>
                  <a:ext uri="{0D108BD9-81ED-4DB2-BD59-A6C34878D82A}">
                    <a16:rowId xmlns:a16="http://schemas.microsoft.com/office/drawing/2014/main" xmlns="" val="10000"/>
                  </a:ext>
                </a:extLst>
              </a:tr>
            </a:tbl>
          </a:graphicData>
        </a:graphic>
      </p:graphicFrame>
      <p:graphicFrame>
        <p:nvGraphicFramePr>
          <p:cNvPr id="1139" name="Google Shape;1139;p218"/>
          <p:cNvGraphicFramePr/>
          <p:nvPr/>
        </p:nvGraphicFramePr>
        <p:xfrm>
          <a:off x="1341122" y="1174751"/>
          <a:ext cx="1981200" cy="720150"/>
        </p:xfrm>
        <a:graphic>
          <a:graphicData uri="http://schemas.openxmlformats.org/drawingml/2006/table">
            <a:tbl>
              <a:tblPr firstRow="1" bandRow="1">
                <a:noFill/>
                <a:tableStyleId>{734DA4F2-3410-4558-8C38-8046A9908AC0}</a:tableStyleId>
              </a:tblPr>
              <a:tblGrid>
                <a:gridCol w="7620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tblGrid>
              <a:tr h="240050">
                <a:tc>
                  <a:txBody>
                    <a:bodyPr/>
                    <a:lstStyle/>
                    <a:p>
                      <a:pPr marL="0" marR="0" lvl="0" indent="0" algn="l" rtl="0">
                        <a:spcBef>
                          <a:spcPts val="0"/>
                        </a:spcBef>
                        <a:spcAft>
                          <a:spcPts val="0"/>
                        </a:spcAft>
                        <a:buNone/>
                      </a:pPr>
                      <a:r>
                        <a:rPr lang="en" sz="1100" b="1"/>
                        <a:t>GOP</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6%</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83%</a:t>
                      </a:r>
                      <a:endParaRPr sz="1400"/>
                    </a:p>
                  </a:txBody>
                  <a:tcPr marL="91450" marR="91450" marT="34300" marB="34300" anchor="ctr"/>
                </a:tc>
                <a:extLst>
                  <a:ext uri="{0D108BD9-81ED-4DB2-BD59-A6C34878D82A}">
                    <a16:rowId xmlns:a16="http://schemas.microsoft.com/office/drawing/2014/main" xmlns="" val="10000"/>
                  </a:ext>
                </a:extLst>
              </a:tr>
              <a:tr h="240050">
                <a:tc>
                  <a:txBody>
                    <a:bodyPr/>
                    <a:lstStyle/>
                    <a:p>
                      <a:pPr marL="0" marR="0" lvl="0" indent="0" algn="l" rtl="0">
                        <a:spcBef>
                          <a:spcPts val="0"/>
                        </a:spcBef>
                        <a:spcAft>
                          <a:spcPts val="0"/>
                        </a:spcAft>
                        <a:buNone/>
                      </a:pPr>
                      <a:r>
                        <a:rPr lang="en" sz="1100" b="1"/>
                        <a:t>IND</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12%</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50%</a:t>
                      </a:r>
                      <a:endParaRPr sz="1400"/>
                    </a:p>
                  </a:txBody>
                  <a:tcPr marL="91450" marR="91450" marT="34300" marB="34300" anchor="ctr"/>
                </a:tc>
                <a:extLst>
                  <a:ext uri="{0D108BD9-81ED-4DB2-BD59-A6C34878D82A}">
                    <a16:rowId xmlns:a16="http://schemas.microsoft.com/office/drawing/2014/main" xmlns="" val="10001"/>
                  </a:ext>
                </a:extLst>
              </a:tr>
              <a:tr h="240050">
                <a:tc>
                  <a:txBody>
                    <a:bodyPr/>
                    <a:lstStyle/>
                    <a:p>
                      <a:pPr marL="0" marR="0" lvl="0" indent="0" algn="l" rtl="0">
                        <a:spcBef>
                          <a:spcPts val="0"/>
                        </a:spcBef>
                        <a:spcAft>
                          <a:spcPts val="0"/>
                        </a:spcAft>
                        <a:buNone/>
                      </a:pPr>
                      <a:r>
                        <a:rPr lang="en" sz="1100" b="1"/>
                        <a:t>DEM</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17365D"/>
                          </a:solidFill>
                        </a:rPr>
                        <a:t>33%</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C00000"/>
                          </a:solidFill>
                        </a:rPr>
                        <a:t>27%</a:t>
                      </a:r>
                      <a:endParaRPr sz="1400"/>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cxnSp>
        <p:nvCxnSpPr>
          <p:cNvPr id="1140" name="Google Shape;1140;p218"/>
          <p:cNvCxnSpPr/>
          <p:nvPr/>
        </p:nvCxnSpPr>
        <p:spPr>
          <a:xfrm>
            <a:off x="4572000" y="1174750"/>
            <a:ext cx="0" cy="3257550"/>
          </a:xfrm>
          <a:prstGeom prst="straightConnector1">
            <a:avLst/>
          </a:prstGeom>
          <a:noFill/>
          <a:ln w="28575" cap="flat" cmpd="sng">
            <a:solidFill>
              <a:schemeClr val="dk1"/>
            </a:solidFill>
            <a:prstDash val="solid"/>
            <a:round/>
            <a:headEnd type="none" w="sm" len="sm"/>
            <a:tailEnd type="none" w="sm" len="sm"/>
          </a:ln>
        </p:spPr>
      </p:cxnSp>
      <p:graphicFrame>
        <p:nvGraphicFramePr>
          <p:cNvPr id="1141" name="Google Shape;1141;p218"/>
          <p:cNvGraphicFramePr/>
          <p:nvPr/>
        </p:nvGraphicFramePr>
        <p:xfrm>
          <a:off x="5821685" y="1174751"/>
          <a:ext cx="1981200" cy="720150"/>
        </p:xfrm>
        <a:graphic>
          <a:graphicData uri="http://schemas.openxmlformats.org/drawingml/2006/table">
            <a:tbl>
              <a:tblPr firstRow="1" bandRow="1">
                <a:noFill/>
                <a:tableStyleId>{734DA4F2-3410-4558-8C38-8046A9908AC0}</a:tableStyleId>
              </a:tblPr>
              <a:tblGrid>
                <a:gridCol w="7620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tblGrid>
              <a:tr h="240050">
                <a:tc>
                  <a:txBody>
                    <a:bodyPr/>
                    <a:lstStyle/>
                    <a:p>
                      <a:pPr marL="0" marR="0" lvl="0" indent="0" algn="l" rtl="0">
                        <a:spcBef>
                          <a:spcPts val="0"/>
                        </a:spcBef>
                        <a:spcAft>
                          <a:spcPts val="0"/>
                        </a:spcAft>
                        <a:buNone/>
                      </a:pPr>
                      <a:r>
                        <a:rPr lang="en" sz="1100" b="1"/>
                        <a:t>GOP</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6%</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79%</a:t>
                      </a:r>
                      <a:endParaRPr sz="1400"/>
                    </a:p>
                  </a:txBody>
                  <a:tcPr marL="91450" marR="91450" marT="34300" marB="34300" anchor="ctr"/>
                </a:tc>
                <a:extLst>
                  <a:ext uri="{0D108BD9-81ED-4DB2-BD59-A6C34878D82A}">
                    <a16:rowId xmlns:a16="http://schemas.microsoft.com/office/drawing/2014/main" xmlns="" val="10000"/>
                  </a:ext>
                </a:extLst>
              </a:tr>
              <a:tr h="240050">
                <a:tc>
                  <a:txBody>
                    <a:bodyPr/>
                    <a:lstStyle/>
                    <a:p>
                      <a:pPr marL="0" marR="0" lvl="0" indent="0" algn="l" rtl="0">
                        <a:spcBef>
                          <a:spcPts val="0"/>
                        </a:spcBef>
                        <a:spcAft>
                          <a:spcPts val="0"/>
                        </a:spcAft>
                        <a:buNone/>
                      </a:pPr>
                      <a:r>
                        <a:rPr lang="en" sz="1100" b="1"/>
                        <a:t>IND</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17365D"/>
                          </a:solidFill>
                        </a:rPr>
                        <a:t>9%</a:t>
                      </a:r>
                      <a:endParaRPr sz="1400"/>
                    </a:p>
                  </a:txBody>
                  <a:tcPr marL="91450" marR="91450" marT="34300" marB="34300" anchor="ctr"/>
                </a:tc>
                <a:tc>
                  <a:txBody>
                    <a:bodyPr/>
                    <a:lstStyle/>
                    <a:p>
                      <a:pPr marL="0" marR="0" lvl="0" indent="0" algn="ctr" rtl="0">
                        <a:spcBef>
                          <a:spcPts val="0"/>
                        </a:spcBef>
                        <a:spcAft>
                          <a:spcPts val="0"/>
                        </a:spcAft>
                        <a:buNone/>
                      </a:pPr>
                      <a:r>
                        <a:rPr lang="en" sz="1100" b="1">
                          <a:solidFill>
                            <a:srgbClr val="C00000"/>
                          </a:solidFill>
                        </a:rPr>
                        <a:t>52%</a:t>
                      </a:r>
                      <a:endParaRPr sz="1400"/>
                    </a:p>
                  </a:txBody>
                  <a:tcPr marL="91450" marR="91450" marT="34300" marB="34300" anchor="ctr"/>
                </a:tc>
                <a:extLst>
                  <a:ext uri="{0D108BD9-81ED-4DB2-BD59-A6C34878D82A}">
                    <a16:rowId xmlns:a16="http://schemas.microsoft.com/office/drawing/2014/main" xmlns="" val="10001"/>
                  </a:ext>
                </a:extLst>
              </a:tr>
              <a:tr h="240050">
                <a:tc>
                  <a:txBody>
                    <a:bodyPr/>
                    <a:lstStyle/>
                    <a:p>
                      <a:pPr marL="0" marR="0" lvl="0" indent="0" algn="l" rtl="0">
                        <a:spcBef>
                          <a:spcPts val="0"/>
                        </a:spcBef>
                        <a:spcAft>
                          <a:spcPts val="0"/>
                        </a:spcAft>
                        <a:buNone/>
                      </a:pPr>
                      <a:r>
                        <a:rPr lang="en" sz="1100" b="1"/>
                        <a:t>DEM</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17365D"/>
                          </a:solidFill>
                        </a:rPr>
                        <a:t>31%</a:t>
                      </a:r>
                      <a:endParaRPr sz="1400"/>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100" b="1">
                          <a:solidFill>
                            <a:srgbClr val="C00000"/>
                          </a:solidFill>
                        </a:rPr>
                        <a:t>25%</a:t>
                      </a:r>
                      <a:endParaRPr sz="1400"/>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142" name="Google Shape;1142;p218"/>
          <p:cNvSpPr txBox="1">
            <a:spLocks noGrp="1"/>
          </p:cNvSpPr>
          <p:nvPr>
            <p:ph type="body" idx="1"/>
          </p:nvPr>
        </p:nvSpPr>
        <p:spPr>
          <a:xfrm>
            <a:off x="552295" y="114301"/>
            <a:ext cx="8039410" cy="523220"/>
          </a:xfrm>
          <a:prstGeom prst="rect">
            <a:avLst/>
          </a:prstGeom>
          <a:noFill/>
          <a:ln>
            <a:noFill/>
          </a:ln>
        </p:spPr>
        <p:txBody>
          <a:bodyPr spcFirstLastPara="1" wrap="square" lIns="0" tIns="45700" rIns="0" bIns="45700" anchor="t" anchorCtr="0">
            <a:noAutofit/>
          </a:bodyPr>
          <a:lstStyle/>
          <a:p>
            <a:pPr marL="0" lvl="0" indent="0" algn="ctr" rtl="0">
              <a:spcBef>
                <a:spcPts val="0"/>
              </a:spcBef>
              <a:spcAft>
                <a:spcPts val="0"/>
              </a:spcAft>
              <a:buClr>
                <a:schemeClr val="dk1"/>
              </a:buClr>
              <a:buSzPts val="2800"/>
              <a:buNone/>
            </a:pPr>
            <a:r>
              <a:rPr lang="en"/>
              <a:t>Socialism Feeling Thermometer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2295" y="121935"/>
            <a:ext cx="8039410" cy="523220"/>
          </a:xfrm>
        </p:spPr>
        <p:txBody>
          <a:bodyPr/>
          <a:lstStyle/>
          <a:p>
            <a:r>
              <a:rPr lang="en-US" dirty="0"/>
              <a:t>Democratic Party Presidential Nominee</a:t>
            </a:r>
          </a:p>
        </p:txBody>
      </p:sp>
      <p:sp>
        <p:nvSpPr>
          <p:cNvPr id="4" name="Rectangle 3">
            <a:extLst>
              <a:ext uri="{FF2B5EF4-FFF2-40B4-BE49-F238E27FC236}">
                <a16:creationId xmlns:a16="http://schemas.microsoft.com/office/drawing/2014/main" xmlns="" id="{DE887144-11FF-424A-A561-2C47B4B804AA}"/>
              </a:ext>
            </a:extLst>
          </p:cNvPr>
          <p:cNvSpPr/>
          <p:nvPr/>
        </p:nvSpPr>
        <p:spPr>
          <a:xfrm>
            <a:off x="552295" y="514383"/>
            <a:ext cx="8039410" cy="584775"/>
          </a:xfrm>
          <a:prstGeom prst="rect">
            <a:avLst/>
          </a:prstGeom>
        </p:spPr>
        <p:txBody>
          <a:bodyPr wrap="square">
            <a:spAutoFit/>
          </a:bodyPr>
          <a:lstStyle/>
          <a:p>
            <a:pPr algn="ctr"/>
            <a:r>
              <a:rPr lang="en-US" sz="1600" i="1" u="sng" dirty="0">
                <a:latin typeface="+mj-lt"/>
                <a:ea typeface="Times New Roman" panose="02020603050405020304" pitchFamily="18" charset="0"/>
                <a:cs typeface="Times New Roman" panose="02020603050405020304" pitchFamily="18" charset="0"/>
              </a:rPr>
              <a:t>In selecting a presidential nominee for the Democratic Party, which of the following is most important to you? </a:t>
            </a:r>
            <a:endParaRPr lang="en-US" sz="1600" i="1" u="sng" dirty="0">
              <a:latin typeface="+mj-lt"/>
            </a:endParaRPr>
          </a:p>
        </p:txBody>
      </p:sp>
      <p:graphicFrame>
        <p:nvGraphicFramePr>
          <p:cNvPr id="6" name="Table 5">
            <a:extLst>
              <a:ext uri="{FF2B5EF4-FFF2-40B4-BE49-F238E27FC236}">
                <a16:creationId xmlns:a16="http://schemas.microsoft.com/office/drawing/2014/main" xmlns="" id="{FEF05238-1F36-4D28-8A1D-FEA8E87B03DB}"/>
              </a:ext>
            </a:extLst>
          </p:cNvPr>
          <p:cNvGraphicFramePr>
            <a:graphicFrameLocks noGrp="1"/>
          </p:cNvGraphicFramePr>
          <p:nvPr>
            <p:extLst>
              <p:ext uri="{D42A27DB-BD31-4B8C-83A1-F6EECF244321}">
                <p14:modId xmlns:p14="http://schemas.microsoft.com/office/powerpoint/2010/main" val="409790646"/>
              </p:ext>
            </p:extLst>
          </p:nvPr>
        </p:nvGraphicFramePr>
        <p:xfrm>
          <a:off x="552320" y="1051987"/>
          <a:ext cx="7829703" cy="3878205"/>
        </p:xfrm>
        <a:graphic>
          <a:graphicData uri="http://schemas.openxmlformats.org/drawingml/2006/table">
            <a:tbl>
              <a:tblPr firstRow="1" bandRow="1">
                <a:effectLst/>
                <a:tableStyleId>{5C22544A-7EE6-4342-B048-85BDC9FD1C3A}</a:tableStyleId>
              </a:tblPr>
              <a:tblGrid>
                <a:gridCol w="606238">
                  <a:extLst>
                    <a:ext uri="{9D8B030D-6E8A-4147-A177-3AD203B41FA5}">
                      <a16:colId xmlns:a16="http://schemas.microsoft.com/office/drawing/2014/main" xmlns="" val="3322498985"/>
                    </a:ext>
                  </a:extLst>
                </a:gridCol>
                <a:gridCol w="3218585">
                  <a:extLst>
                    <a:ext uri="{9D8B030D-6E8A-4147-A177-3AD203B41FA5}">
                      <a16:colId xmlns:a16="http://schemas.microsoft.com/office/drawing/2014/main" xmlns="" val="20000"/>
                    </a:ext>
                  </a:extLst>
                </a:gridCol>
                <a:gridCol w="2002440">
                  <a:extLst>
                    <a:ext uri="{9D8B030D-6E8A-4147-A177-3AD203B41FA5}">
                      <a16:colId xmlns:a16="http://schemas.microsoft.com/office/drawing/2014/main" xmlns="" val="1905639413"/>
                    </a:ext>
                  </a:extLst>
                </a:gridCol>
                <a:gridCol w="2002440">
                  <a:extLst>
                    <a:ext uri="{9D8B030D-6E8A-4147-A177-3AD203B41FA5}">
                      <a16:colId xmlns:a16="http://schemas.microsoft.com/office/drawing/2014/main" xmlns="" val="20002"/>
                    </a:ext>
                  </a:extLst>
                </a:gridCol>
              </a:tblGrid>
              <a:tr h="411480">
                <a:tc>
                  <a:txBody>
                    <a:bodyPr/>
                    <a:lstStyle/>
                    <a:p>
                      <a:endParaRPr lang="en-US" sz="9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100" i="1" dirty="0">
                          <a:solidFill>
                            <a:schemeClr val="tx1"/>
                          </a:solidFill>
                        </a:rPr>
                        <a:t>Among Democratic Primary Voters</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dirty="0"/>
                        <a:t>Candidate with the best chance to defeat Trump</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900" dirty="0"/>
                        <a:t>Candidate who comes closes to  your views on issues</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1"/>
                  </a:ext>
                </a:extLst>
              </a:tr>
              <a:tr h="231115">
                <a:tc rowSpan="3">
                  <a:txBody>
                    <a:bodyPr/>
                    <a:lstStyle/>
                    <a:p>
                      <a:endParaRPr lang="en-US" sz="900" dirty="0"/>
                    </a:p>
                  </a:txBody>
                  <a:tcPr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r>
                        <a:rPr lang="en-US" sz="1100" dirty="0"/>
                        <a:t>All Democrats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Dem Primary Voters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Dem Primary Voters History</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31115">
                <a:tc rowSpan="12">
                  <a:txBody>
                    <a:bodyPr/>
                    <a:lstStyle/>
                    <a:p>
                      <a:pPr algn="ctr"/>
                      <a:r>
                        <a:rPr lang="en-US" sz="1200" dirty="0"/>
                        <a:t>Democratic Primary Voters</a:t>
                      </a:r>
                    </a:p>
                  </a:txBody>
                  <a:tcPr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Men</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Women</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31115">
                <a:tc vMerge="1">
                  <a:txBody>
                    <a:bodyPr/>
                    <a:lstStyle/>
                    <a:p>
                      <a:endParaRPr lang="en-US"/>
                    </a:p>
                  </a:txBody>
                  <a:tcPr/>
                </a:tc>
                <a:tc>
                  <a:txBody>
                    <a:bodyPr/>
                    <a:lstStyle/>
                    <a:p>
                      <a:r>
                        <a:rPr lang="en-US" sz="1100" dirty="0"/>
                        <a:t>18-49</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FF0000"/>
                          </a:solidFill>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49369358"/>
                  </a:ext>
                </a:extLst>
              </a:tr>
              <a:tr h="231115">
                <a:tc vMerge="1">
                  <a:txBody>
                    <a:bodyPr/>
                    <a:lstStyle/>
                    <a:p>
                      <a:endParaRPr lang="en-US"/>
                    </a:p>
                  </a:txBody>
                  <a:tcPr/>
                </a:tc>
                <a:tc>
                  <a:txBody>
                    <a:bodyPr/>
                    <a:lstStyle/>
                    <a:p>
                      <a:r>
                        <a:rPr lang="en-US" sz="1100" dirty="0"/>
                        <a:t>50+</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FF0000"/>
                          </a:solidFill>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18044983"/>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Strong Dem</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Lean Dem</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FF0000"/>
                          </a:solidFill>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Liberals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Moderates/Conservatives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FF0000"/>
                          </a:solidFill>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Whites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Non-Whites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Issues: Larger Scale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1"/>
                  </a:ext>
                </a:extLst>
              </a:tr>
              <a:tr h="231115">
                <a:tc vMerge="1">
                  <a:txBody>
                    <a:bodyPr/>
                    <a:lstStyle/>
                    <a:p>
                      <a:endParaRPr lang="en-US" sz="1100" dirty="0"/>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Issues: Small Scale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rgbClr val="0070C0"/>
                          </a:solidFill>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accent1">
                              <a:lumMod val="75000"/>
                            </a:schemeClr>
                          </a:solidFill>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2"/>
                  </a:ext>
                </a:extLst>
              </a:tr>
            </a:tbl>
          </a:graphicData>
        </a:graphic>
      </p:graphicFrame>
    </p:spTree>
    <p:extLst>
      <p:ext uri="{BB962C8B-B14F-4D97-AF65-F5344CB8AC3E}">
        <p14:creationId xmlns:p14="http://schemas.microsoft.com/office/powerpoint/2010/main" val="143826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232"/>
          <p:cNvSpPr txBox="1">
            <a:spLocks noGrp="1"/>
          </p:cNvSpPr>
          <p:nvPr>
            <p:ph type="body" idx="1"/>
          </p:nvPr>
        </p:nvSpPr>
        <p:spPr>
          <a:xfrm>
            <a:off x="552295" y="121936"/>
            <a:ext cx="8039410" cy="523220"/>
          </a:xfrm>
          <a:prstGeom prst="rect">
            <a:avLst/>
          </a:prstGeom>
          <a:noFill/>
          <a:ln>
            <a:noFill/>
          </a:ln>
        </p:spPr>
        <p:txBody>
          <a:bodyPr spcFirstLastPara="1" wrap="square" lIns="0" tIns="45700" rIns="0" bIns="45700" anchor="t" anchorCtr="0">
            <a:noAutofit/>
          </a:bodyPr>
          <a:lstStyle/>
          <a:p>
            <a:pPr marL="0" lvl="0" indent="0" algn="ctr" rtl="0">
              <a:spcBef>
                <a:spcPts val="0"/>
              </a:spcBef>
              <a:spcAft>
                <a:spcPts val="0"/>
              </a:spcAft>
              <a:buClr>
                <a:schemeClr val="dk1"/>
              </a:buClr>
              <a:buSzPts val="2800"/>
              <a:buNone/>
            </a:pPr>
            <a:r>
              <a:rPr lang="en"/>
              <a:t>Two Democratic Candidate Options</a:t>
            </a:r>
            <a:endParaRPr/>
          </a:p>
        </p:txBody>
      </p:sp>
      <p:sp>
        <p:nvSpPr>
          <p:cNvPr id="1373" name="Google Shape;1373;p232"/>
          <p:cNvSpPr/>
          <p:nvPr/>
        </p:nvSpPr>
        <p:spPr>
          <a:xfrm>
            <a:off x="552295" y="514350"/>
            <a:ext cx="8039410" cy="707886"/>
          </a:xfrm>
          <a:prstGeom prst="rect">
            <a:avLst/>
          </a:prstGeom>
          <a:noFill/>
          <a:ln>
            <a:noFill/>
          </a:ln>
        </p:spPr>
        <p:txBody>
          <a:bodyPr spcFirstLastPara="1" wrap="square" lIns="91425" tIns="45700" rIns="91425" bIns="45700" anchor="t" anchorCtr="0">
            <a:noAutofit/>
          </a:bodyPr>
          <a:lstStyle/>
          <a:p>
            <a:pPr algn="ctr"/>
            <a:r>
              <a:rPr lang="en" sz="1200" i="1" u="sng">
                <a:latin typeface="Calibri"/>
                <a:ea typeface="Calibri"/>
                <a:cs typeface="Calibri"/>
                <a:sym typeface="Calibri"/>
              </a:rPr>
              <a:t>In thinking about how the eventual Democratic nominee for president in 2020 approaches issues like health care, climate change, college affordability, and economic opportunity, which of the following comes closer to describing the candidate you </a:t>
            </a:r>
            <a:r>
              <a:rPr lang="en" sz="1600" i="1" u="sng">
                <a:latin typeface="Calibri"/>
                <a:ea typeface="Calibri"/>
                <a:cs typeface="Calibri"/>
                <a:sym typeface="Calibri"/>
              </a:rPr>
              <a:t>prefer? </a:t>
            </a:r>
            <a:endParaRPr sz="1600" i="1" u="sng">
              <a:latin typeface="Calibri"/>
              <a:ea typeface="Calibri"/>
              <a:cs typeface="Calibri"/>
              <a:sym typeface="Calibri"/>
            </a:endParaRPr>
          </a:p>
        </p:txBody>
      </p:sp>
      <p:graphicFrame>
        <p:nvGraphicFramePr>
          <p:cNvPr id="1374" name="Google Shape;1374;p232"/>
          <p:cNvGraphicFramePr/>
          <p:nvPr>
            <p:extLst>
              <p:ext uri="{D42A27DB-BD31-4B8C-83A1-F6EECF244321}">
                <p14:modId xmlns:p14="http://schemas.microsoft.com/office/powerpoint/2010/main" val="4210443628"/>
              </p:ext>
            </p:extLst>
          </p:nvPr>
        </p:nvGraphicFramePr>
        <p:xfrm>
          <a:off x="552322" y="1028702"/>
          <a:ext cx="7829725" cy="3986433"/>
        </p:xfrm>
        <a:graphic>
          <a:graphicData uri="http://schemas.openxmlformats.org/drawingml/2006/table">
            <a:tbl>
              <a:tblPr firstRow="1" bandRow="1">
                <a:noFill/>
                <a:tableStyleId>{734DA4F2-3410-4558-8C38-8046A9908AC0}</a:tableStyleId>
              </a:tblPr>
              <a:tblGrid>
                <a:gridCol w="1266109">
                  <a:extLst>
                    <a:ext uri="{9D8B030D-6E8A-4147-A177-3AD203B41FA5}">
                      <a16:colId xmlns:a16="http://schemas.microsoft.com/office/drawing/2014/main" xmlns="" val="20000"/>
                    </a:ext>
                  </a:extLst>
                </a:gridCol>
                <a:gridCol w="2558716">
                  <a:extLst>
                    <a:ext uri="{9D8B030D-6E8A-4147-A177-3AD203B41FA5}">
                      <a16:colId xmlns:a16="http://schemas.microsoft.com/office/drawing/2014/main" xmlns="" val="20001"/>
                    </a:ext>
                  </a:extLst>
                </a:gridCol>
                <a:gridCol w="2002450">
                  <a:extLst>
                    <a:ext uri="{9D8B030D-6E8A-4147-A177-3AD203B41FA5}">
                      <a16:colId xmlns:a16="http://schemas.microsoft.com/office/drawing/2014/main" xmlns="" val="20002"/>
                    </a:ext>
                  </a:extLst>
                </a:gridCol>
                <a:gridCol w="2002450">
                  <a:extLst>
                    <a:ext uri="{9D8B030D-6E8A-4147-A177-3AD203B41FA5}">
                      <a16:colId xmlns:a16="http://schemas.microsoft.com/office/drawing/2014/main" xmlns="" val="20003"/>
                    </a:ext>
                  </a:extLst>
                </a:gridCol>
              </a:tblGrid>
              <a:tr h="1012683">
                <a:tc>
                  <a:txBody>
                    <a:bodyPr/>
                    <a:lstStyle/>
                    <a:p>
                      <a:pPr marL="0" marR="0" lvl="0" indent="0" algn="l" rtl="0">
                        <a:spcBef>
                          <a:spcPts val="0"/>
                        </a:spcBef>
                        <a:spcAft>
                          <a:spcPts val="0"/>
                        </a:spcAft>
                        <a:buNone/>
                      </a:pPr>
                      <a:endParaRPr sz="900" dirty="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1100" i="1" dirty="0">
                          <a:solidFill>
                            <a:schemeClr val="dk1"/>
                          </a:solidFill>
                        </a:rPr>
                        <a:t>Among Democratic Primary Voters</a:t>
                      </a:r>
                      <a:endParaRPr sz="1400" dirty="0"/>
                    </a:p>
                  </a:txBody>
                  <a:tcPr marL="0" marR="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900" dirty="0">
                          <a:solidFill>
                            <a:schemeClr val="bg1"/>
                          </a:solidFill>
                        </a:rPr>
                        <a:t>Someone who proposes larger scale policies that cost more and might be harder to pass into law, but will bring</a:t>
                      </a:r>
                      <a:endParaRPr sz="1400" dirty="0">
                        <a:solidFill>
                          <a:schemeClr val="bg1"/>
                        </a:solidFill>
                      </a:endParaRPr>
                    </a:p>
                    <a:p>
                      <a:pPr marL="0" marR="0" lvl="0" indent="0" algn="ctr" rtl="0">
                        <a:spcBef>
                          <a:spcPts val="0"/>
                        </a:spcBef>
                        <a:spcAft>
                          <a:spcPts val="0"/>
                        </a:spcAft>
                        <a:buNone/>
                      </a:pPr>
                      <a:r>
                        <a:rPr lang="en" sz="900" dirty="0">
                          <a:solidFill>
                            <a:schemeClr val="bg1"/>
                          </a:solidFill>
                        </a:rPr>
                        <a:t>major change</a:t>
                      </a:r>
                      <a:endParaRPr sz="1400" dirty="0">
                        <a:solidFill>
                          <a:schemeClr val="bg1"/>
                        </a:solidFill>
                      </a:endParaRPr>
                    </a:p>
                  </a:txBody>
                  <a:tcPr marL="45725"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70C0"/>
                    </a:solidFill>
                  </a:tcPr>
                </a:tc>
                <a:tc>
                  <a:txBody>
                    <a:bodyPr/>
                    <a:lstStyle/>
                    <a:p>
                      <a:pPr marL="0" marR="0" lvl="0" indent="0" algn="ctr" rtl="0">
                        <a:spcBef>
                          <a:spcPts val="0"/>
                        </a:spcBef>
                        <a:spcAft>
                          <a:spcPts val="0"/>
                        </a:spcAft>
                        <a:buNone/>
                      </a:pPr>
                      <a:r>
                        <a:rPr lang="en" sz="900" dirty="0">
                          <a:solidFill>
                            <a:schemeClr val="bg1"/>
                          </a:solidFill>
                        </a:rPr>
                        <a:t>Someone who proposes smaller scale policies that cost less and might be easier to pass into law, but will bring less change </a:t>
                      </a:r>
                      <a:endParaRPr sz="1400" dirty="0">
                        <a:solidFill>
                          <a:schemeClr val="bg1"/>
                        </a:solidFill>
                      </a:endParaRPr>
                    </a:p>
                  </a:txBody>
                  <a:tcPr marL="45725"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72"/>
                    </a:solidFill>
                  </a:tcPr>
                </a:tc>
                <a:extLst>
                  <a:ext uri="{0D108BD9-81ED-4DB2-BD59-A6C34878D82A}">
                    <a16:rowId xmlns:a16="http://schemas.microsoft.com/office/drawing/2014/main" xmlns="" val="10000"/>
                  </a:ext>
                </a:extLst>
              </a:tr>
              <a:tr h="198250">
                <a:tc rowSpan="3">
                  <a:txBody>
                    <a:bodyPr/>
                    <a:lstStyle/>
                    <a:p>
                      <a:pPr marL="0" marR="0" lvl="0" indent="0" algn="l" rtl="0">
                        <a:spcBef>
                          <a:spcPts val="0"/>
                        </a:spcBef>
                        <a:spcAft>
                          <a:spcPts val="0"/>
                        </a:spcAft>
                        <a:buNone/>
                      </a:pPr>
                      <a:endParaRPr sz="900"/>
                    </a:p>
                  </a:txBody>
                  <a:tcPr marL="91450" marR="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100"/>
                        <a:t>All Democrats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56%</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40%</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Dem Primary Voters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55%</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42%</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r h="198250">
                <a:tc vMerge="1">
                  <a:txBody>
                    <a:bodyPr/>
                    <a:lstStyle/>
                    <a:p>
                      <a:endParaRPr lang="en-US"/>
                    </a:p>
                  </a:txBody>
                  <a:tcPr/>
                </a:tc>
                <a:tc>
                  <a:txBody>
                    <a:bodyPr/>
                    <a:lstStyle/>
                    <a:p>
                      <a:pPr marL="0" marR="0" lvl="0" indent="0" algn="l" rtl="0">
                        <a:spcBef>
                          <a:spcPts val="0"/>
                        </a:spcBef>
                        <a:spcAft>
                          <a:spcPts val="0"/>
                        </a:spcAft>
                        <a:buNone/>
                      </a:pPr>
                      <a:endParaRPr sz="11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100" b="1">
                        <a:solidFill>
                          <a:srgbClr val="0070C0"/>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100" b="1">
                        <a:solidFill>
                          <a:srgbClr val="000072"/>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3"/>
                  </a:ext>
                </a:extLst>
              </a:tr>
              <a:tr h="198250">
                <a:tc rowSpan="12">
                  <a:txBody>
                    <a:bodyPr/>
                    <a:lstStyle/>
                    <a:p>
                      <a:pPr marL="0" marR="0" lvl="0" indent="0" algn="ctr" rtl="0">
                        <a:spcBef>
                          <a:spcPts val="0"/>
                        </a:spcBef>
                        <a:spcAft>
                          <a:spcPts val="0"/>
                        </a:spcAft>
                        <a:buNone/>
                      </a:pPr>
                      <a:r>
                        <a:rPr lang="en" sz="1200"/>
                        <a:t>Democratic Primary Voters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100"/>
                        <a:t>Men</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50%</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46%</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4"/>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Women</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57%</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40%</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5"/>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dirty="0"/>
                        <a:t>18-49</a:t>
                      </a:r>
                      <a:endParaRPr sz="1400" dirty="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200" b="1" dirty="0">
                          <a:solidFill>
                            <a:srgbClr val="0070C0"/>
                          </a:solidFill>
                        </a:rPr>
                        <a:t>60%</a:t>
                      </a:r>
                      <a:endParaRPr sz="12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200" b="1" dirty="0">
                          <a:solidFill>
                            <a:srgbClr val="000072"/>
                          </a:solidFill>
                        </a:rPr>
                        <a:t>40%</a:t>
                      </a:r>
                      <a:endParaRPr sz="12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6"/>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50+</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200" b="1" dirty="0">
                          <a:solidFill>
                            <a:srgbClr val="0070C0"/>
                          </a:solidFill>
                        </a:rPr>
                        <a:t>49%</a:t>
                      </a:r>
                      <a:endParaRPr sz="12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200" b="1" dirty="0">
                          <a:solidFill>
                            <a:srgbClr val="000072"/>
                          </a:solidFill>
                        </a:rPr>
                        <a:t>45%</a:t>
                      </a:r>
                      <a:endParaRPr sz="12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7"/>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dirty="0"/>
                        <a:t>Strong Dem</a:t>
                      </a:r>
                      <a:endParaRPr sz="1400" dirty="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59%</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dirty="0">
                          <a:solidFill>
                            <a:srgbClr val="000072"/>
                          </a:solidFill>
                        </a:rPr>
                        <a:t>38%</a:t>
                      </a:r>
                      <a:endParaRPr sz="14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8"/>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Lean Dem</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51%</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46%</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9"/>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Liberals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63%</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33%</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0"/>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Moderates/Conservatives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45%</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53%</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1"/>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Whites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51%</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45%</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2"/>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Non-Whites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61%</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38%</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3"/>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Nominee: Defeat Trump</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54%</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0072"/>
                          </a:solidFill>
                        </a:rPr>
                        <a:t>45%</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4"/>
                  </a:ext>
                </a:extLst>
              </a:tr>
              <a:tr h="198250">
                <a:tc vMerge="1">
                  <a:txBody>
                    <a:bodyPr/>
                    <a:lstStyle/>
                    <a:p>
                      <a:endParaRPr lang="en-US"/>
                    </a:p>
                  </a:txBody>
                  <a:tcPr/>
                </a:tc>
                <a:tc>
                  <a:txBody>
                    <a:bodyPr/>
                    <a:lstStyle/>
                    <a:p>
                      <a:pPr marL="0" marR="0" lvl="0" indent="0" algn="l" rtl="0">
                        <a:spcBef>
                          <a:spcPts val="0"/>
                        </a:spcBef>
                        <a:spcAft>
                          <a:spcPts val="0"/>
                        </a:spcAft>
                        <a:buNone/>
                      </a:pPr>
                      <a:r>
                        <a:rPr lang="en" sz="1100"/>
                        <a:t>Nominee: Agree on Issues</a:t>
                      </a:r>
                      <a:endParaRPr sz="1400"/>
                    </a:p>
                  </a:txBody>
                  <a:tcPr marL="9145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solidFill>
                            <a:srgbClr val="0070C0"/>
                          </a:solidFill>
                        </a:rPr>
                        <a:t>56%</a:t>
                      </a:r>
                      <a:endParaRPr sz="140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dirty="0">
                          <a:solidFill>
                            <a:srgbClr val="000072"/>
                          </a:solidFill>
                        </a:rPr>
                        <a:t>41%</a:t>
                      </a:r>
                      <a:endParaRPr sz="1400"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1624764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192"/>
          <p:cNvPicPr preferRelativeResize="0"/>
          <p:nvPr/>
        </p:nvPicPr>
        <p:blipFill rotWithShape="1">
          <a:blip r:embed="rId3">
            <a:alphaModFix/>
          </a:blip>
          <a:srcRect t="10446"/>
          <a:stretch/>
        </p:blipFill>
        <p:spPr>
          <a:xfrm>
            <a:off x="2015945" y="197908"/>
            <a:ext cx="5390065" cy="4333247"/>
          </a:xfrm>
          <a:prstGeom prst="rect">
            <a:avLst/>
          </a:prstGeom>
          <a:noFill/>
          <a:ln>
            <a:noFill/>
          </a:ln>
        </p:spPr>
      </p:pic>
      <p:sp>
        <p:nvSpPr>
          <p:cNvPr id="3" name="Rectangle 2">
            <a:extLst>
              <a:ext uri="{FF2B5EF4-FFF2-40B4-BE49-F238E27FC236}">
                <a16:creationId xmlns:a16="http://schemas.microsoft.com/office/drawing/2014/main" xmlns="" id="{EB36B2F7-47F5-4AC9-8319-4BDF35CD0290}"/>
              </a:ext>
            </a:extLst>
          </p:cNvPr>
          <p:cNvSpPr/>
          <p:nvPr/>
        </p:nvSpPr>
        <p:spPr>
          <a:xfrm>
            <a:off x="3753223" y="2571750"/>
            <a:ext cx="1822823" cy="506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2020</a:t>
            </a:r>
          </a:p>
        </p:txBody>
      </p:sp>
    </p:spTree>
    <p:extLst>
      <p:ext uri="{BB962C8B-B14F-4D97-AF65-F5344CB8AC3E}">
        <p14:creationId xmlns:p14="http://schemas.microsoft.com/office/powerpoint/2010/main" val="4138718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9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4000"/>
              <a:buFont typeface="Calibri"/>
              <a:buNone/>
            </a:pPr>
            <a:r>
              <a:rPr lang="en" dirty="0"/>
              <a:t>2016 can you ever believe the polls? </a:t>
            </a:r>
            <a:endParaRPr dirty="0"/>
          </a:p>
        </p:txBody>
      </p:sp>
      <p:sp>
        <p:nvSpPr>
          <p:cNvPr id="810" name="Google Shape;810;p194"/>
          <p:cNvSpPr txBox="1">
            <a:spLocks noGrp="1"/>
          </p:cNvSpPr>
          <p:nvPr>
            <p:ph type="body" idx="1"/>
          </p:nvPr>
        </p:nvSpPr>
        <p:spPr>
          <a:xfrm>
            <a:off x="457200" y="1159479"/>
            <a:ext cx="8229600" cy="3394500"/>
          </a:xfrm>
          <a:prstGeom prst="rect">
            <a:avLst/>
          </a:prstGeom>
          <a:noFill/>
          <a:ln>
            <a:noFill/>
          </a:ln>
        </p:spPr>
        <p:txBody>
          <a:bodyPr spcFirstLastPara="1" wrap="square" lIns="91425" tIns="45700" rIns="91425" bIns="45700" anchor="t" anchorCtr="0">
            <a:noAutofit/>
          </a:bodyPr>
          <a:lstStyle/>
          <a:p>
            <a:pPr marL="1828800" lvl="0" indent="457200" algn="l" rtl="0">
              <a:lnSpc>
                <a:spcPct val="100000"/>
              </a:lnSpc>
              <a:spcBef>
                <a:spcPts val="0"/>
              </a:spcBef>
              <a:spcAft>
                <a:spcPts val="0"/>
              </a:spcAft>
              <a:buNone/>
            </a:pPr>
            <a:r>
              <a:rPr lang="en" sz="1800" b="1" dirty="0"/>
              <a:t>Trump</a:t>
            </a:r>
            <a:r>
              <a:rPr lang="en" sz="1800" dirty="0"/>
              <a:t>  |   </a:t>
            </a:r>
            <a:r>
              <a:rPr lang="en" sz="1800" b="1" dirty="0"/>
              <a:t>Clinton</a:t>
            </a:r>
            <a:r>
              <a:rPr lang="en" sz="1800" dirty="0"/>
              <a:t> |    </a:t>
            </a:r>
            <a:r>
              <a:rPr lang="en" sz="1800" b="1" dirty="0"/>
              <a:t>Other</a:t>
            </a:r>
            <a:r>
              <a:rPr lang="en" sz="1800" dirty="0"/>
              <a:t>  | </a:t>
            </a:r>
            <a:r>
              <a:rPr lang="en" sz="1800" b="1" dirty="0"/>
              <a:t>Undecided </a:t>
            </a:r>
            <a:r>
              <a:rPr lang="en" sz="1800" dirty="0"/>
              <a:t/>
            </a:r>
            <a:br>
              <a:rPr lang="en" sz="1800" dirty="0"/>
            </a:br>
            <a:r>
              <a:rPr lang="en" sz="1800" dirty="0"/>
              <a:t>	%	 %	     %	       %</a:t>
            </a:r>
            <a:endParaRPr sz="1800" dirty="0"/>
          </a:p>
          <a:p>
            <a:pPr marL="342900" lvl="0" indent="-254000" algn="l" rtl="0">
              <a:lnSpc>
                <a:spcPct val="100000"/>
              </a:lnSpc>
              <a:spcBef>
                <a:spcPts val="640"/>
              </a:spcBef>
              <a:spcAft>
                <a:spcPts val="0"/>
              </a:spcAft>
              <a:buClr>
                <a:srgbClr val="FF0000"/>
              </a:buClr>
              <a:buSzPts val="1800"/>
              <a:buChar char="▪"/>
            </a:pPr>
            <a:r>
              <a:rPr lang="en" sz="1800" b="1" dirty="0">
                <a:solidFill>
                  <a:srgbClr val="FF0000"/>
                </a:solidFill>
              </a:rPr>
              <a:t>Final Results      	46  	48  	    6	</a:t>
            </a:r>
          </a:p>
          <a:p>
            <a:pPr marL="342900" lvl="0" indent="-254000" algn="l" rtl="0">
              <a:lnSpc>
                <a:spcPct val="100000"/>
              </a:lnSpc>
              <a:spcBef>
                <a:spcPts val="640"/>
              </a:spcBef>
              <a:spcAft>
                <a:spcPts val="0"/>
              </a:spcAft>
              <a:buClr>
                <a:srgbClr val="FF0000"/>
              </a:buClr>
              <a:buSzPts val="1800"/>
              <a:buChar char="▪"/>
            </a:pPr>
            <a:r>
              <a:rPr lang="en" sz="2000" b="1" dirty="0">
                <a:solidFill>
                  <a:schemeClr val="tx1"/>
                </a:solidFill>
              </a:rPr>
              <a:t>NBC/WSJ</a:t>
            </a:r>
            <a:r>
              <a:rPr lang="en" sz="2000" dirty="0"/>
              <a:t>	       	40 	44  	    8	       8</a:t>
            </a:r>
            <a:endParaRPr sz="2000" dirty="0"/>
          </a:p>
          <a:p>
            <a:pPr marL="342900" lvl="0" indent="-279400" algn="l" rtl="0">
              <a:lnSpc>
                <a:spcPct val="100000"/>
              </a:lnSpc>
              <a:spcBef>
                <a:spcPts val="560"/>
              </a:spcBef>
              <a:spcAft>
                <a:spcPts val="0"/>
              </a:spcAft>
              <a:buClr>
                <a:schemeClr val="dk1"/>
              </a:buClr>
              <a:buSzPts val="1800"/>
              <a:buChar char="▪"/>
            </a:pPr>
            <a:r>
              <a:rPr lang="en" sz="1800" dirty="0"/>
              <a:t>ABC/Post		43  	47	    5	        5</a:t>
            </a:r>
            <a:endParaRPr sz="1800" dirty="0"/>
          </a:p>
          <a:p>
            <a:pPr marL="342900" lvl="0" indent="-279400" algn="l" rtl="0">
              <a:lnSpc>
                <a:spcPct val="100000"/>
              </a:lnSpc>
              <a:spcBef>
                <a:spcPts val="560"/>
              </a:spcBef>
              <a:spcAft>
                <a:spcPts val="0"/>
              </a:spcAft>
              <a:buClr>
                <a:schemeClr val="dk1"/>
              </a:buClr>
              <a:buSzPts val="1800"/>
              <a:buChar char="▪"/>
            </a:pPr>
            <a:r>
              <a:rPr lang="en" sz="1800" dirty="0"/>
              <a:t>NYT/CBS		41  	45  	    7	        7</a:t>
            </a:r>
            <a:endParaRPr sz="1800" dirty="0"/>
          </a:p>
          <a:p>
            <a:pPr marL="342900" lvl="0" indent="-279400" algn="l" rtl="0">
              <a:lnSpc>
                <a:spcPct val="100000"/>
              </a:lnSpc>
              <a:spcBef>
                <a:spcPts val="560"/>
              </a:spcBef>
              <a:spcAft>
                <a:spcPts val="0"/>
              </a:spcAft>
              <a:buClr>
                <a:schemeClr val="dk1"/>
              </a:buClr>
              <a:buSzPts val="1800"/>
              <a:buChar char="▪"/>
            </a:pPr>
            <a:r>
              <a:rPr lang="en" sz="1800" dirty="0"/>
              <a:t>LA Times		</a:t>
            </a:r>
            <a:r>
              <a:rPr lang="en" sz="1800" b="1" dirty="0">
                <a:solidFill>
                  <a:srgbClr val="FF0000"/>
                </a:solidFill>
              </a:rPr>
              <a:t>48</a:t>
            </a:r>
            <a:r>
              <a:rPr lang="en" sz="1800" dirty="0"/>
              <a:t>	43	    9	   </a:t>
            </a:r>
            <a:endParaRPr sz="1800" dirty="0"/>
          </a:p>
          <a:p>
            <a:pPr marL="342900" lvl="0" indent="-279400" algn="l" rtl="0">
              <a:lnSpc>
                <a:spcPct val="100000"/>
              </a:lnSpc>
              <a:spcBef>
                <a:spcPts val="560"/>
              </a:spcBef>
              <a:spcAft>
                <a:spcPts val="0"/>
              </a:spcAft>
              <a:buClr>
                <a:schemeClr val="dk1"/>
              </a:buClr>
              <a:buSzPts val="1800"/>
              <a:buChar char="▪"/>
            </a:pPr>
            <a:r>
              <a:rPr lang="en" sz="1800" dirty="0"/>
              <a:t>IBD/TIPP 		</a:t>
            </a:r>
            <a:r>
              <a:rPr lang="en" sz="1800" b="1" dirty="0">
                <a:solidFill>
                  <a:srgbClr val="FF0000"/>
                </a:solidFill>
              </a:rPr>
              <a:t>43</a:t>
            </a:r>
            <a:r>
              <a:rPr lang="en" sz="1800" dirty="0">
                <a:solidFill>
                  <a:srgbClr val="FF0000"/>
                </a:solidFill>
              </a:rPr>
              <a:t>  </a:t>
            </a:r>
            <a:r>
              <a:rPr lang="en" sz="1800" dirty="0"/>
              <a:t>	41	    8	        8</a:t>
            </a:r>
            <a:endParaRPr sz="1800" dirty="0"/>
          </a:p>
          <a:p>
            <a:pPr marL="342900" lvl="0" indent="-279400" algn="l" rtl="0">
              <a:lnSpc>
                <a:spcPct val="100000"/>
              </a:lnSpc>
              <a:spcBef>
                <a:spcPts val="560"/>
              </a:spcBef>
              <a:spcAft>
                <a:spcPts val="0"/>
              </a:spcAft>
              <a:buClr>
                <a:schemeClr val="dk1"/>
              </a:buClr>
              <a:buSzPts val="1800"/>
              <a:buChar char="▪"/>
            </a:pPr>
            <a:r>
              <a:rPr lang="en" sz="1800" dirty="0"/>
              <a:t>Survey Monkey	41 	47  	    8	        4</a:t>
            </a:r>
            <a:endParaRPr sz="1800" dirty="0"/>
          </a:p>
          <a:p>
            <a:pPr marL="342900" lvl="0" indent="-165100" algn="l" rtl="0">
              <a:lnSpc>
                <a:spcPct val="100000"/>
              </a:lnSpc>
              <a:spcBef>
                <a:spcPts val="560"/>
              </a:spcBef>
              <a:spcAft>
                <a:spcPts val="0"/>
              </a:spcAft>
              <a:buClr>
                <a:schemeClr val="dk1"/>
              </a:buClr>
              <a:buSzPts val="2800"/>
              <a:buNone/>
            </a:pPr>
            <a:endParaRPr sz="1800" dirty="0"/>
          </a:p>
        </p:txBody>
      </p:sp>
      <p:sp>
        <p:nvSpPr>
          <p:cNvPr id="811" name="Google Shape;811;p194"/>
          <p:cNvSpPr txBox="1">
            <a:spLocks noGrp="1"/>
          </p:cNvSpPr>
          <p:nvPr>
            <p:ph type="sldNum" idx="12"/>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p>
            <a:pPr>
              <a:buSzPts val="1000"/>
            </a:pPr>
            <a:fld id="{00000000-1234-1234-1234-123412341234}" type="slidenum">
              <a:rPr lang="en"/>
              <a:pPr>
                <a:buSzPts val="1000"/>
              </a:pPr>
              <a:t>3</a:t>
            </a:fld>
            <a:endParaRPr/>
          </a:p>
        </p:txBody>
      </p:sp>
    </p:spTree>
    <p:extLst>
      <p:ext uri="{BB962C8B-B14F-4D97-AF65-F5344CB8AC3E}">
        <p14:creationId xmlns:p14="http://schemas.microsoft.com/office/powerpoint/2010/main" val="3034345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23"/>
          <p:cNvPicPr preferRelativeResize="0"/>
          <p:nvPr/>
        </p:nvPicPr>
        <p:blipFill rotWithShape="1">
          <a:blip r:embed="rId3">
            <a:alphaModFix/>
          </a:blip>
          <a:srcRect/>
          <a:stretch/>
        </p:blipFill>
        <p:spPr>
          <a:xfrm>
            <a:off x="3205540" y="929849"/>
            <a:ext cx="2438400" cy="3714750"/>
          </a:xfrm>
          <a:prstGeom prst="rect">
            <a:avLst/>
          </a:prstGeom>
          <a:noFill/>
          <a:ln>
            <a:noFill/>
          </a:ln>
        </p:spPr>
      </p:pic>
      <p:sp>
        <p:nvSpPr>
          <p:cNvPr id="1265" name="Google Shape;1265;p223"/>
          <p:cNvSpPr txBox="1">
            <a:spLocks noGrp="1"/>
          </p:cNvSpPr>
          <p:nvPr>
            <p:ph type="title"/>
          </p:nvPr>
        </p:nvSpPr>
        <p:spPr>
          <a:xfrm>
            <a:off x="457200" y="60557"/>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66"/>
              </a:buClr>
              <a:buSzPts val="2000"/>
              <a:buFont typeface="Calibri"/>
              <a:buNone/>
            </a:pPr>
            <a:r>
              <a:rPr lang="en" sz="2000"/>
              <a:t>Attitudes about Donald Trump’s honesty related to the investigation Russian interference remain skeptical but unchanged.</a:t>
            </a:r>
            <a:endParaRPr sz="2000"/>
          </a:p>
        </p:txBody>
      </p:sp>
      <p:sp>
        <p:nvSpPr>
          <p:cNvPr id="1266" name="Google Shape;1266;p223"/>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p>
            <a:fld id="{00000000-1234-1234-1234-123412341234}" type="slidenum">
              <a:rPr lang="en"/>
              <a:pPr/>
              <a:t>30</a:t>
            </a:fld>
            <a:endParaRPr/>
          </a:p>
        </p:txBody>
      </p:sp>
      <p:pic>
        <p:nvPicPr>
          <p:cNvPr id="1267" name="Google Shape;1267;p223"/>
          <p:cNvPicPr preferRelativeResize="0"/>
          <p:nvPr/>
        </p:nvPicPr>
        <p:blipFill rotWithShape="1">
          <a:blip r:embed="rId4">
            <a:alphaModFix/>
          </a:blip>
          <a:srcRect/>
          <a:stretch/>
        </p:blipFill>
        <p:spPr>
          <a:xfrm>
            <a:off x="228600" y="914400"/>
            <a:ext cx="2438400" cy="3714750"/>
          </a:xfrm>
          <a:prstGeom prst="rect">
            <a:avLst/>
          </a:prstGeom>
          <a:noFill/>
          <a:ln>
            <a:noFill/>
          </a:ln>
        </p:spPr>
      </p:pic>
      <p:sp>
        <p:nvSpPr>
          <p:cNvPr id="1268" name="Google Shape;1268;p223"/>
          <p:cNvSpPr txBox="1"/>
          <p:nvPr/>
        </p:nvSpPr>
        <p:spPr>
          <a:xfrm>
            <a:off x="3127336" y="1331925"/>
            <a:ext cx="3443022" cy="95410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171450" indent="-171450">
              <a:buClr>
                <a:srgbClr val="000099"/>
              </a:buClr>
              <a:buSzPts val="1400"/>
              <a:buFont typeface="Noto Sans Symbols"/>
              <a:buChar char="▪"/>
            </a:pPr>
            <a:r>
              <a:rPr lang="en" dirty="0">
                <a:latin typeface="Calibri"/>
                <a:ea typeface="Calibri"/>
                <a:cs typeface="Calibri"/>
                <a:sym typeface="Calibri"/>
              </a:rPr>
              <a:t>Strongly agree</a:t>
            </a:r>
            <a:endParaRPr dirty="0">
              <a:latin typeface="Calibri"/>
              <a:ea typeface="Calibri"/>
              <a:cs typeface="Calibri"/>
              <a:sym typeface="Calibri"/>
            </a:endParaRPr>
          </a:p>
          <a:p>
            <a:pPr marL="171450" indent="-171450">
              <a:buClr>
                <a:srgbClr val="65A3FF"/>
              </a:buClr>
              <a:buSzPts val="1400"/>
              <a:buFont typeface="Noto Sans Symbols"/>
              <a:buChar char="▪"/>
            </a:pPr>
            <a:r>
              <a:rPr lang="en" dirty="0">
                <a:latin typeface="Calibri"/>
                <a:ea typeface="Calibri"/>
                <a:cs typeface="Calibri"/>
                <a:sym typeface="Calibri"/>
              </a:rPr>
              <a:t>Somewhat agree</a:t>
            </a:r>
            <a:endParaRPr dirty="0">
              <a:latin typeface="Calibri"/>
              <a:ea typeface="Calibri"/>
              <a:cs typeface="Calibri"/>
              <a:sym typeface="Calibri"/>
            </a:endParaRPr>
          </a:p>
          <a:p>
            <a:pPr marL="171450" indent="-171450">
              <a:buClr>
                <a:srgbClr val="FF8585"/>
              </a:buClr>
              <a:buSzPts val="1400"/>
              <a:buFont typeface="Noto Sans Symbols"/>
              <a:buChar char="▪"/>
            </a:pPr>
            <a:r>
              <a:rPr lang="en" dirty="0">
                <a:latin typeface="Calibri"/>
                <a:ea typeface="Calibri"/>
                <a:cs typeface="Calibri"/>
                <a:sym typeface="Calibri"/>
              </a:rPr>
              <a:t>Somewhat disagree</a:t>
            </a:r>
            <a:endParaRPr dirty="0"/>
          </a:p>
          <a:p>
            <a:pPr marL="171450" indent="-171450">
              <a:buClr>
                <a:srgbClr val="C00000"/>
              </a:buClr>
              <a:buSzPts val="1400"/>
              <a:buFont typeface="Noto Sans Symbols"/>
              <a:buChar char="▪"/>
            </a:pPr>
            <a:r>
              <a:rPr lang="en" dirty="0">
                <a:latin typeface="Calibri"/>
                <a:ea typeface="Calibri"/>
                <a:cs typeface="Calibri"/>
                <a:sym typeface="Calibri"/>
              </a:rPr>
              <a:t>Strongly disagree</a:t>
            </a:r>
            <a:endParaRPr dirty="0"/>
          </a:p>
        </p:txBody>
      </p:sp>
      <p:sp>
        <p:nvSpPr>
          <p:cNvPr id="1269" name="Google Shape;1269;p223"/>
          <p:cNvSpPr txBox="1"/>
          <p:nvPr/>
        </p:nvSpPr>
        <p:spPr>
          <a:xfrm>
            <a:off x="763674" y="4547834"/>
            <a:ext cx="1247457" cy="307777"/>
          </a:xfrm>
          <a:prstGeom prst="rect">
            <a:avLst/>
          </a:prstGeom>
          <a:noFill/>
          <a:ln>
            <a:noFill/>
          </a:ln>
        </p:spPr>
        <p:txBody>
          <a:bodyPr spcFirstLastPara="1" wrap="square" lIns="91425" tIns="45700" rIns="91425" bIns="45700" anchor="t" anchorCtr="0">
            <a:noAutofit/>
          </a:bodyPr>
          <a:lstStyle/>
          <a:p>
            <a:r>
              <a:rPr lang="en" b="1"/>
              <a:t>August 2018</a:t>
            </a:r>
            <a:endParaRPr/>
          </a:p>
        </p:txBody>
      </p:sp>
      <p:sp>
        <p:nvSpPr>
          <p:cNvPr id="1270" name="Google Shape;1270;p223"/>
          <p:cNvSpPr txBox="1"/>
          <p:nvPr/>
        </p:nvSpPr>
        <p:spPr>
          <a:xfrm>
            <a:off x="3581400" y="4506132"/>
            <a:ext cx="1499128" cy="307777"/>
          </a:xfrm>
          <a:prstGeom prst="rect">
            <a:avLst/>
          </a:prstGeom>
          <a:noFill/>
          <a:ln>
            <a:noFill/>
          </a:ln>
        </p:spPr>
        <p:txBody>
          <a:bodyPr spcFirstLastPara="1" wrap="square" lIns="91425" tIns="45700" rIns="91425" bIns="45700" anchor="t" anchorCtr="0">
            <a:noAutofit/>
          </a:bodyPr>
          <a:lstStyle/>
          <a:p>
            <a:r>
              <a:rPr lang="en" b="1"/>
              <a:t>December 2018</a:t>
            </a:r>
            <a:endParaRPr/>
          </a:p>
        </p:txBody>
      </p:sp>
      <p:sp>
        <p:nvSpPr>
          <p:cNvPr id="1271" name="Google Shape;1271;p223"/>
          <p:cNvSpPr txBox="1"/>
          <p:nvPr/>
        </p:nvSpPr>
        <p:spPr>
          <a:xfrm>
            <a:off x="881492" y="648141"/>
            <a:ext cx="7058023" cy="738664"/>
          </a:xfrm>
          <a:prstGeom prst="rect">
            <a:avLst/>
          </a:prstGeom>
          <a:noFill/>
          <a:ln>
            <a:noFill/>
          </a:ln>
        </p:spPr>
        <p:txBody>
          <a:bodyPr spcFirstLastPara="1" wrap="square" lIns="91425" tIns="45700" rIns="91425" bIns="45700" anchor="t" anchorCtr="0">
            <a:noAutofit/>
          </a:bodyPr>
          <a:lstStyle/>
          <a:p>
            <a:pPr algn="ctr"/>
            <a:r>
              <a:rPr lang="en" i="1"/>
              <a:t>“</a:t>
            </a:r>
            <a:endParaRPr/>
          </a:p>
          <a:p>
            <a:pPr algn="ctr"/>
            <a:r>
              <a:rPr lang="en" i="1"/>
              <a:t>Donald Trump has been honest and truthful when it comes to the investigation into Russian interference with the 2016 presidential election and related matters.”</a:t>
            </a:r>
            <a:endParaRPr/>
          </a:p>
        </p:txBody>
      </p:sp>
      <p:sp>
        <p:nvSpPr>
          <p:cNvPr id="1272" name="Google Shape;1272;p223"/>
          <p:cNvSpPr txBox="1"/>
          <p:nvPr/>
        </p:nvSpPr>
        <p:spPr>
          <a:xfrm>
            <a:off x="609612" y="3037733"/>
            <a:ext cx="543739" cy="307777"/>
          </a:xfrm>
          <a:prstGeom prst="rect">
            <a:avLst/>
          </a:prstGeom>
          <a:noFill/>
          <a:ln>
            <a:noFill/>
          </a:ln>
        </p:spPr>
        <p:txBody>
          <a:bodyPr spcFirstLastPara="1" wrap="square" lIns="91425" tIns="45700" rIns="91425" bIns="45700" anchor="t" anchorCtr="0">
            <a:noAutofit/>
          </a:bodyPr>
          <a:lstStyle/>
          <a:p>
            <a:r>
              <a:rPr lang="en" b="1"/>
              <a:t>38%</a:t>
            </a:r>
            <a:endParaRPr/>
          </a:p>
        </p:txBody>
      </p:sp>
      <p:sp>
        <p:nvSpPr>
          <p:cNvPr id="1273" name="Google Shape;1273;p223"/>
          <p:cNvSpPr txBox="1"/>
          <p:nvPr/>
        </p:nvSpPr>
        <p:spPr>
          <a:xfrm>
            <a:off x="1732337" y="2466215"/>
            <a:ext cx="543739" cy="307777"/>
          </a:xfrm>
          <a:prstGeom prst="rect">
            <a:avLst/>
          </a:prstGeom>
          <a:noFill/>
          <a:ln>
            <a:noFill/>
          </a:ln>
        </p:spPr>
        <p:txBody>
          <a:bodyPr spcFirstLastPara="1" wrap="square" lIns="91425" tIns="45700" rIns="91425" bIns="45700" anchor="t" anchorCtr="0">
            <a:noAutofit/>
          </a:bodyPr>
          <a:lstStyle/>
          <a:p>
            <a:r>
              <a:rPr lang="en" b="1"/>
              <a:t>56%</a:t>
            </a:r>
            <a:endParaRPr/>
          </a:p>
        </p:txBody>
      </p:sp>
      <p:sp>
        <p:nvSpPr>
          <p:cNvPr id="1274" name="Google Shape;1274;p223"/>
          <p:cNvSpPr txBox="1"/>
          <p:nvPr/>
        </p:nvSpPr>
        <p:spPr>
          <a:xfrm>
            <a:off x="3552829" y="3152034"/>
            <a:ext cx="543739" cy="307777"/>
          </a:xfrm>
          <a:prstGeom prst="rect">
            <a:avLst/>
          </a:prstGeom>
          <a:noFill/>
          <a:ln>
            <a:noFill/>
          </a:ln>
        </p:spPr>
        <p:txBody>
          <a:bodyPr spcFirstLastPara="1" wrap="square" lIns="91425" tIns="45700" rIns="91425" bIns="45700" anchor="t" anchorCtr="0">
            <a:noAutofit/>
          </a:bodyPr>
          <a:lstStyle/>
          <a:p>
            <a:r>
              <a:rPr lang="en" b="1"/>
              <a:t>34%</a:t>
            </a:r>
            <a:endParaRPr/>
          </a:p>
        </p:txBody>
      </p:sp>
      <p:sp>
        <p:nvSpPr>
          <p:cNvPr id="1275" name="Google Shape;1275;p223"/>
          <p:cNvSpPr txBox="1"/>
          <p:nvPr/>
        </p:nvSpPr>
        <p:spPr>
          <a:xfrm>
            <a:off x="4684287" y="2286033"/>
            <a:ext cx="543739" cy="307777"/>
          </a:xfrm>
          <a:prstGeom prst="rect">
            <a:avLst/>
          </a:prstGeom>
          <a:noFill/>
          <a:ln>
            <a:noFill/>
          </a:ln>
        </p:spPr>
        <p:txBody>
          <a:bodyPr spcFirstLastPara="1" wrap="square" lIns="91425" tIns="45700" rIns="91425" bIns="45700" anchor="t" anchorCtr="0">
            <a:noAutofit/>
          </a:bodyPr>
          <a:lstStyle/>
          <a:p>
            <a:r>
              <a:rPr lang="en" b="1"/>
              <a:t>62%</a:t>
            </a:r>
            <a:endParaRPr/>
          </a:p>
        </p:txBody>
      </p:sp>
      <p:pic>
        <p:nvPicPr>
          <p:cNvPr id="1276" name="Google Shape;1276;p223"/>
          <p:cNvPicPr preferRelativeResize="0"/>
          <p:nvPr/>
        </p:nvPicPr>
        <p:blipFill rotWithShape="1">
          <a:blip r:embed="rId5">
            <a:alphaModFix/>
          </a:blip>
          <a:srcRect/>
          <a:stretch/>
        </p:blipFill>
        <p:spPr>
          <a:xfrm>
            <a:off x="6265235" y="931946"/>
            <a:ext cx="2438400" cy="3714750"/>
          </a:xfrm>
          <a:prstGeom prst="rect">
            <a:avLst/>
          </a:prstGeom>
          <a:noFill/>
          <a:ln>
            <a:noFill/>
          </a:ln>
        </p:spPr>
      </p:pic>
      <p:sp>
        <p:nvSpPr>
          <p:cNvPr id="1277" name="Google Shape;1277;p223"/>
          <p:cNvSpPr txBox="1"/>
          <p:nvPr/>
        </p:nvSpPr>
        <p:spPr>
          <a:xfrm>
            <a:off x="6705601" y="4506132"/>
            <a:ext cx="1398140" cy="307777"/>
          </a:xfrm>
          <a:prstGeom prst="rect">
            <a:avLst/>
          </a:prstGeom>
          <a:noFill/>
          <a:ln>
            <a:noFill/>
          </a:ln>
        </p:spPr>
        <p:txBody>
          <a:bodyPr spcFirstLastPara="1" wrap="square" lIns="91425" tIns="45700" rIns="91425" bIns="45700" anchor="t" anchorCtr="0">
            <a:noAutofit/>
          </a:bodyPr>
          <a:lstStyle/>
          <a:p>
            <a:r>
              <a:rPr lang="en" b="1"/>
              <a:t>February 2019</a:t>
            </a:r>
            <a:endParaRPr/>
          </a:p>
        </p:txBody>
      </p:sp>
      <p:sp>
        <p:nvSpPr>
          <p:cNvPr id="1278" name="Google Shape;1278;p223"/>
          <p:cNvSpPr txBox="1"/>
          <p:nvPr/>
        </p:nvSpPr>
        <p:spPr>
          <a:xfrm>
            <a:off x="6655196" y="3094884"/>
            <a:ext cx="543739" cy="307777"/>
          </a:xfrm>
          <a:prstGeom prst="rect">
            <a:avLst/>
          </a:prstGeom>
          <a:noFill/>
          <a:ln>
            <a:noFill/>
          </a:ln>
        </p:spPr>
        <p:txBody>
          <a:bodyPr spcFirstLastPara="1" wrap="square" lIns="91425" tIns="45700" rIns="91425" bIns="45700" anchor="t" anchorCtr="0">
            <a:noAutofit/>
          </a:bodyPr>
          <a:lstStyle/>
          <a:p>
            <a:r>
              <a:rPr lang="en" b="1"/>
              <a:t>37%</a:t>
            </a:r>
            <a:endParaRPr/>
          </a:p>
        </p:txBody>
      </p:sp>
      <p:sp>
        <p:nvSpPr>
          <p:cNvPr id="1279" name="Google Shape;1279;p223"/>
          <p:cNvSpPr txBox="1"/>
          <p:nvPr/>
        </p:nvSpPr>
        <p:spPr>
          <a:xfrm>
            <a:off x="7795008" y="2409084"/>
            <a:ext cx="543739" cy="307777"/>
          </a:xfrm>
          <a:prstGeom prst="rect">
            <a:avLst/>
          </a:prstGeom>
          <a:noFill/>
          <a:ln>
            <a:noFill/>
          </a:ln>
        </p:spPr>
        <p:txBody>
          <a:bodyPr spcFirstLastPara="1" wrap="square" lIns="91425" tIns="45700" rIns="91425" bIns="45700" anchor="t" anchorCtr="0">
            <a:noAutofit/>
          </a:bodyPr>
          <a:lstStyle/>
          <a:p>
            <a:r>
              <a:rPr lang="en" b="1"/>
              <a:t>58%</a:t>
            </a:r>
            <a:endParaRPr/>
          </a:p>
        </p:txBody>
      </p:sp>
    </p:spTree>
    <p:extLst>
      <p:ext uri="{BB962C8B-B14F-4D97-AF65-F5344CB8AC3E}">
        <p14:creationId xmlns:p14="http://schemas.microsoft.com/office/powerpoint/2010/main" val="1870091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233"/>
          <p:cNvSpPr txBox="1">
            <a:spLocks noGrp="1"/>
          </p:cNvSpPr>
          <p:nvPr>
            <p:ph type="body" idx="1"/>
          </p:nvPr>
        </p:nvSpPr>
        <p:spPr>
          <a:xfrm>
            <a:off x="552295" y="114326"/>
            <a:ext cx="8039410" cy="1031031"/>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640"/>
              </a:spcBef>
              <a:spcAft>
                <a:spcPts val="0"/>
              </a:spcAft>
              <a:buSzPts val="3200"/>
              <a:buNone/>
            </a:pPr>
            <a:r>
              <a:rPr lang="en"/>
              <a:t>Reservations/Uncomfortable with a Candidate      Who is…</a:t>
            </a:r>
            <a:endParaRPr u="sng"/>
          </a:p>
        </p:txBody>
      </p:sp>
      <p:sp>
        <p:nvSpPr>
          <p:cNvPr id="1380" name="Google Shape;1380;p233"/>
          <p:cNvSpPr/>
          <p:nvPr/>
        </p:nvSpPr>
        <p:spPr>
          <a:xfrm>
            <a:off x="838200" y="971606"/>
            <a:ext cx="74676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1" u="sng" strike="noStrike" cap="none">
                <a:solidFill>
                  <a:srgbClr val="000000"/>
                </a:solidFill>
                <a:latin typeface="Arial"/>
                <a:ea typeface="Arial"/>
                <a:cs typeface="Arial"/>
                <a:sym typeface="Arial"/>
              </a:rPr>
              <a:t>Top Five Attributes Reservations/Uncomfortable by Party</a:t>
            </a:r>
            <a:endParaRPr/>
          </a:p>
        </p:txBody>
      </p:sp>
      <p:graphicFrame>
        <p:nvGraphicFramePr>
          <p:cNvPr id="1381" name="Google Shape;1381;p233"/>
          <p:cNvGraphicFramePr/>
          <p:nvPr>
            <p:extLst>
              <p:ext uri="{D42A27DB-BD31-4B8C-83A1-F6EECF244321}">
                <p14:modId xmlns:p14="http://schemas.microsoft.com/office/powerpoint/2010/main" val="4058074278"/>
              </p:ext>
            </p:extLst>
          </p:nvPr>
        </p:nvGraphicFramePr>
        <p:xfrm>
          <a:off x="438897" y="1371613"/>
          <a:ext cx="8266200" cy="3364265"/>
        </p:xfrm>
        <a:graphic>
          <a:graphicData uri="http://schemas.openxmlformats.org/drawingml/2006/table">
            <a:tbl>
              <a:tblPr firstRow="1" bandRow="1">
                <a:noFill/>
                <a:tableStyleId>{734DA4F2-3410-4558-8C38-8046A9908AC0}</a:tableStyleId>
              </a:tblPr>
              <a:tblGrid>
                <a:gridCol w="2755400">
                  <a:extLst>
                    <a:ext uri="{9D8B030D-6E8A-4147-A177-3AD203B41FA5}">
                      <a16:colId xmlns:a16="http://schemas.microsoft.com/office/drawing/2014/main" xmlns="" val="20000"/>
                    </a:ext>
                  </a:extLst>
                </a:gridCol>
                <a:gridCol w="2755400">
                  <a:extLst>
                    <a:ext uri="{9D8B030D-6E8A-4147-A177-3AD203B41FA5}">
                      <a16:colId xmlns:a16="http://schemas.microsoft.com/office/drawing/2014/main" xmlns="" val="20001"/>
                    </a:ext>
                  </a:extLst>
                </a:gridCol>
                <a:gridCol w="2755400">
                  <a:extLst>
                    <a:ext uri="{9D8B030D-6E8A-4147-A177-3AD203B41FA5}">
                      <a16:colId xmlns:a16="http://schemas.microsoft.com/office/drawing/2014/main" xmlns="" val="20002"/>
                    </a:ext>
                  </a:extLst>
                </a:gridCol>
              </a:tblGrid>
              <a:tr h="278125">
                <a:tc>
                  <a:txBody>
                    <a:bodyPr/>
                    <a:lstStyle/>
                    <a:p>
                      <a:pPr marL="0" marR="0" lvl="0" indent="0" algn="ctr" rtl="0">
                        <a:lnSpc>
                          <a:spcPct val="100000"/>
                        </a:lnSpc>
                        <a:spcBef>
                          <a:spcPts val="0"/>
                        </a:spcBef>
                        <a:spcAft>
                          <a:spcPts val="0"/>
                        </a:spcAft>
                        <a:buNone/>
                      </a:pPr>
                      <a:r>
                        <a:rPr lang="en" sz="1200" b="1" u="sng" strike="noStrike" cap="none" dirty="0">
                          <a:solidFill>
                            <a:schemeClr val="dk1"/>
                          </a:solidFill>
                        </a:rPr>
                        <a:t>Republicans</a:t>
                      </a:r>
                      <a:endParaRPr sz="1400" dirty="0"/>
                    </a:p>
                  </a:txBody>
                  <a:tcPr marL="91450" marR="91450" marT="34300" marB="34300"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b="1" u="sng" strike="noStrike" cap="none">
                          <a:solidFill>
                            <a:schemeClr val="dk1"/>
                          </a:solidFill>
                        </a:rPr>
                        <a:t>Independents</a:t>
                      </a:r>
                      <a:endParaRPr sz="14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b="1" u="sng" strike="noStrike" cap="none">
                          <a:solidFill>
                            <a:schemeClr val="dk1"/>
                          </a:solidFill>
                        </a:rPr>
                        <a:t>Democrats</a:t>
                      </a:r>
                      <a:endParaRPr sz="1400"/>
                    </a:p>
                  </a:txBody>
                  <a:tcPr marL="91450" marR="91450" marT="34300" marB="3430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xmlns="" val="10000"/>
                  </a:ext>
                </a:extLst>
              </a:tr>
              <a:tr h="617225">
                <a:tc>
                  <a:txBody>
                    <a:bodyPr/>
                    <a:lstStyle/>
                    <a:p>
                      <a:pPr marL="0" marR="0" lvl="0" indent="0" algn="ctr" rtl="0">
                        <a:lnSpc>
                          <a:spcPct val="100000"/>
                        </a:lnSpc>
                        <a:spcBef>
                          <a:spcPts val="0"/>
                        </a:spcBef>
                        <a:spcAft>
                          <a:spcPts val="0"/>
                        </a:spcAft>
                        <a:buNone/>
                      </a:pPr>
                      <a:r>
                        <a:rPr lang="en" sz="1200" b="1" u="none" strike="noStrike" cap="none">
                          <a:solidFill>
                            <a:schemeClr val="dk1"/>
                          </a:solidFill>
                        </a:rPr>
                        <a:t>A Socialist</a:t>
                      </a:r>
                      <a:endParaRPr sz="1400"/>
                    </a:p>
                    <a:p>
                      <a:pPr marL="0" marR="0" lvl="0" indent="0" algn="ctr" rtl="0">
                        <a:lnSpc>
                          <a:spcPct val="100000"/>
                        </a:lnSpc>
                        <a:spcBef>
                          <a:spcPts val="0"/>
                        </a:spcBef>
                        <a:spcAft>
                          <a:spcPts val="0"/>
                        </a:spcAft>
                        <a:buNone/>
                      </a:pPr>
                      <a:r>
                        <a:rPr lang="en" sz="1200" b="1" u="none" strike="noStrike" cap="none">
                          <a:solidFill>
                            <a:schemeClr val="dk1"/>
                          </a:solidFill>
                        </a:rPr>
                        <a:t>(93%)</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Socialist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(74%)</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Business Executive</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(68%)</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9B9B9B"/>
                    </a:solidFill>
                  </a:tcPr>
                </a:tc>
                <a:extLst>
                  <a:ext uri="{0D108BD9-81ED-4DB2-BD59-A6C34878D82A}">
                    <a16:rowId xmlns:a16="http://schemas.microsoft.com/office/drawing/2014/main" xmlns="" val="10001"/>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Muslim</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(70%)</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1D9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(61%)</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(67%)</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extLst>
                  <a:ext uri="{0D108BD9-81ED-4DB2-BD59-A6C34878D82A}">
                    <a16:rowId xmlns:a16="http://schemas.microsoft.com/office/drawing/2014/main" xmlns="" val="10002"/>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(57%)</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An Evangelical Christian</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(52%)</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E06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An Evangelical Christian</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(60%)</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E066"/>
                    </a:solidFill>
                  </a:tcPr>
                </a:tc>
                <a:extLst>
                  <a:ext uri="{0D108BD9-81ED-4DB2-BD59-A6C34878D82A}">
                    <a16:rowId xmlns:a16="http://schemas.microsoft.com/office/drawing/2014/main" xmlns="" val="10003"/>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Under Age 40</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(51%)</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848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Business Executive</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(48%)</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9B9B9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Socialist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(52%)</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extLst>
                  <a:ext uri="{0D108BD9-81ED-4DB2-BD59-A6C34878D82A}">
                    <a16:rowId xmlns:a16="http://schemas.microsoft.com/office/drawing/2014/main" xmlns="" val="10004"/>
                  </a:ext>
                </a:extLst>
              </a:tr>
              <a:tr h="617240">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Calibri"/>
                          <a:ea typeface="Calibri"/>
                          <a:cs typeface="Calibri"/>
                          <a:sym typeface="Calibri"/>
                        </a:rPr>
                        <a:t>A Person </a:t>
                      </a:r>
                      <a:r>
                        <a:rPr lang="en" sz="1200" b="1" i="0" u="none" strike="noStrike" cap="none" dirty="0">
                          <a:solidFill>
                            <a:schemeClr val="tx1"/>
                          </a:solidFill>
                          <a:latin typeface="Calibri"/>
                          <a:ea typeface="Calibri"/>
                          <a:cs typeface="Calibri"/>
                          <a:sym typeface="Calibri"/>
                        </a:rPr>
                        <a:t>Who</a:t>
                      </a:r>
                      <a:r>
                        <a:rPr lang="en" sz="1200" b="1" i="0" u="none" strike="noStrike" cap="none" dirty="0">
                          <a:solidFill>
                            <a:srgbClr val="000000"/>
                          </a:solidFill>
                          <a:latin typeface="Calibri"/>
                          <a:ea typeface="Calibri"/>
                          <a:cs typeface="Calibri"/>
                          <a:sym typeface="Calibri"/>
                        </a:rPr>
                        <a:t> is Gay or Lesbian</a:t>
                      </a:r>
                      <a:endParaRPr sz="1400" dirty="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Calibri"/>
                          <a:ea typeface="Calibri"/>
                          <a:cs typeface="Calibri"/>
                          <a:sym typeface="Calibri"/>
                        </a:rPr>
                        <a:t>(43%)</a:t>
                      </a:r>
                      <a:endParaRPr sz="1400" dirty="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Muslim</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(44%)</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1D9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Person Running as an Independent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(49%)</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AE496"/>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36076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225"/>
          <p:cNvSpPr txBox="1">
            <a:spLocks noGrp="1"/>
          </p:cNvSpPr>
          <p:nvPr>
            <p:ph type="title"/>
          </p:nvPr>
        </p:nvSpPr>
        <p:spPr>
          <a:xfrm>
            <a:off x="457200" y="194239"/>
            <a:ext cx="8229600" cy="49574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66"/>
              </a:buClr>
              <a:buSzPts val="1600"/>
              <a:buFont typeface="Calibri"/>
              <a:buNone/>
            </a:pPr>
            <a:r>
              <a:rPr lang="en" sz="1600"/>
              <a:t>But Americans are clear in their desire for the full Mueller Report to be released</a:t>
            </a:r>
            <a:r>
              <a:rPr lang="en" sz="2400"/>
              <a:t>.</a:t>
            </a:r>
            <a:endParaRPr/>
          </a:p>
        </p:txBody>
      </p:sp>
      <p:sp>
        <p:nvSpPr>
          <p:cNvPr id="1291" name="Google Shape;1291;p225"/>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fld id="{00000000-1234-1234-1234-123412341234}" type="slidenum">
              <a:rPr lang="en">
                <a:solidFill>
                  <a:srgbClr val="FFFFFF"/>
                </a:solidFill>
              </a:rPr>
              <a:t>32</a:t>
            </a:fld>
            <a:endParaRPr>
              <a:solidFill>
                <a:srgbClr val="FFFFFF"/>
              </a:solidFill>
            </a:endParaRPr>
          </a:p>
        </p:txBody>
      </p:sp>
      <p:graphicFrame>
        <p:nvGraphicFramePr>
          <p:cNvPr id="1292" name="Google Shape;1292;p225"/>
          <p:cNvGraphicFramePr/>
          <p:nvPr/>
        </p:nvGraphicFramePr>
        <p:xfrm>
          <a:off x="4850167" y="1771653"/>
          <a:ext cx="4141450" cy="1604050"/>
        </p:xfrm>
        <a:graphic>
          <a:graphicData uri="http://schemas.openxmlformats.org/drawingml/2006/table">
            <a:tbl>
              <a:tblPr>
                <a:noFill/>
                <a:tableStyleId>{734DA4F2-3410-4558-8C38-8046A9908AC0}</a:tableStyleId>
              </a:tblPr>
              <a:tblGrid>
                <a:gridCol w="1571425">
                  <a:extLst>
                    <a:ext uri="{9D8B030D-6E8A-4147-A177-3AD203B41FA5}">
                      <a16:colId xmlns:a16="http://schemas.microsoft.com/office/drawing/2014/main" xmlns="" val="20000"/>
                    </a:ext>
                  </a:extLst>
                </a:gridCol>
                <a:gridCol w="861650">
                  <a:extLst>
                    <a:ext uri="{9D8B030D-6E8A-4147-A177-3AD203B41FA5}">
                      <a16:colId xmlns:a16="http://schemas.microsoft.com/office/drawing/2014/main" xmlns="" val="20001"/>
                    </a:ext>
                  </a:extLst>
                </a:gridCol>
                <a:gridCol w="755375">
                  <a:extLst>
                    <a:ext uri="{9D8B030D-6E8A-4147-A177-3AD203B41FA5}">
                      <a16:colId xmlns:a16="http://schemas.microsoft.com/office/drawing/2014/main" xmlns="" val="20002"/>
                    </a:ext>
                  </a:extLst>
                </a:gridCol>
                <a:gridCol w="953000">
                  <a:extLst>
                    <a:ext uri="{9D8B030D-6E8A-4147-A177-3AD203B41FA5}">
                      <a16:colId xmlns:a16="http://schemas.microsoft.com/office/drawing/2014/main" xmlns="" val="20003"/>
                    </a:ext>
                  </a:extLst>
                </a:gridCol>
              </a:tblGrid>
              <a:tr h="393675">
                <a:tc>
                  <a:txBody>
                    <a:bodyPr/>
                    <a:lstStyle/>
                    <a:p>
                      <a:pPr marL="0" marR="0" lvl="0" indent="0" algn="l" rtl="0">
                        <a:spcBef>
                          <a:spcPts val="0"/>
                        </a:spcBef>
                        <a:spcAft>
                          <a:spcPts val="0"/>
                        </a:spcAft>
                        <a:buNone/>
                      </a:pPr>
                      <a:endParaRPr sz="900" b="1" i="0" u="none" strike="noStrike" cap="none">
                        <a:solidFill>
                          <a:srgbClr val="000000"/>
                        </a:solidFill>
                        <a:latin typeface="Calibri"/>
                        <a:ea typeface="Calibri"/>
                        <a:cs typeface="Calibri"/>
                        <a:sym typeface="Calibri"/>
                      </a:endParaRPr>
                    </a:p>
                  </a:txBody>
                  <a:tcPr marL="9525" marR="9525" marT="7150" marB="0" anchor="b">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1" i="0" u="none" strike="noStrike" cap="none">
                          <a:solidFill>
                            <a:schemeClr val="accent1"/>
                          </a:solidFill>
                          <a:latin typeface="Calibri"/>
                          <a:ea typeface="Calibri"/>
                          <a:cs typeface="Calibri"/>
                          <a:sym typeface="Calibri"/>
                        </a:rPr>
                        <a:t>Full Report</a:t>
                      </a:r>
                      <a:endParaRPr sz="1400"/>
                    </a:p>
                    <a:p>
                      <a:pPr marL="0" marR="0" lvl="0" indent="0" algn="ctr" rtl="0">
                        <a:spcBef>
                          <a:spcPts val="0"/>
                        </a:spcBef>
                        <a:spcAft>
                          <a:spcPts val="0"/>
                        </a:spcAft>
                        <a:buNone/>
                      </a:pPr>
                      <a:r>
                        <a:rPr lang="en" sz="900" b="1" i="0" u="sng" strike="noStrike" cap="none">
                          <a:solidFill>
                            <a:schemeClr val="accent1"/>
                          </a:solidFill>
                          <a:latin typeface="Calibri"/>
                          <a:ea typeface="Calibri"/>
                          <a:cs typeface="Calibri"/>
                          <a:sym typeface="Calibri"/>
                        </a:rPr>
                        <a:t>Released</a:t>
                      </a:r>
                      <a:endParaRPr sz="1400"/>
                    </a:p>
                  </a:txBody>
                  <a:tcPr marL="9525" marR="9525" marT="7150" marB="0" anchor="b">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1" i="0" u="sng" strike="noStrike" cap="none">
                          <a:solidFill>
                            <a:srgbClr val="C00000"/>
                          </a:solidFill>
                          <a:latin typeface="Calibri"/>
                          <a:ea typeface="Calibri"/>
                          <a:cs typeface="Calibri"/>
                          <a:sym typeface="Calibri"/>
                        </a:rPr>
                        <a:t>Summary</a:t>
                      </a:r>
                      <a:endParaRPr sz="1400"/>
                    </a:p>
                  </a:txBody>
                  <a:tcPr marL="9525" marR="9525" marT="7150" marB="0" anchor="b">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1" i="0" u="none" strike="noStrike" cap="none">
                          <a:solidFill>
                            <a:schemeClr val="dk1"/>
                          </a:solidFill>
                          <a:latin typeface="Calibri"/>
                          <a:ea typeface="Calibri"/>
                          <a:cs typeface="Calibri"/>
                          <a:sym typeface="Calibri"/>
                        </a:rPr>
                        <a:t>Kept</a:t>
                      </a:r>
                      <a:endParaRPr sz="1400"/>
                    </a:p>
                    <a:p>
                      <a:pPr marL="0" marR="0" lvl="0" indent="0" algn="ctr" rtl="0">
                        <a:spcBef>
                          <a:spcPts val="0"/>
                        </a:spcBef>
                        <a:spcAft>
                          <a:spcPts val="0"/>
                        </a:spcAft>
                        <a:buNone/>
                      </a:pPr>
                      <a:r>
                        <a:rPr lang="en" sz="900" b="1" i="0" u="sng" strike="noStrike" cap="none">
                          <a:solidFill>
                            <a:schemeClr val="dk1"/>
                          </a:solidFill>
                          <a:latin typeface="Calibri"/>
                          <a:ea typeface="Calibri"/>
                          <a:cs typeface="Calibri"/>
                          <a:sym typeface="Calibri"/>
                        </a:rPr>
                        <a:t>Confidential</a:t>
                      </a:r>
                      <a:endParaRPr sz="1400"/>
                    </a:p>
                  </a:txBody>
                  <a:tcPr marL="9525" marR="9525" marT="7150" marB="0" anchor="b">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r h="242075">
                <a:tc>
                  <a:txBody>
                    <a:bodyPr/>
                    <a:lstStyle/>
                    <a:p>
                      <a:pPr marL="0" marR="0" lvl="0" indent="0" algn="l" rtl="0">
                        <a:spcBef>
                          <a:spcPts val="0"/>
                        </a:spcBef>
                        <a:spcAft>
                          <a:spcPts val="0"/>
                        </a:spcAft>
                        <a:buNone/>
                      </a:pPr>
                      <a:r>
                        <a:rPr lang="en" sz="900" b="1" u="none" strike="noStrike" cap="none"/>
                        <a:t>Democrats</a:t>
                      </a:r>
                      <a:endParaRPr sz="900" b="1" i="0" u="none" strike="noStrike" cap="none">
                        <a:solidFill>
                          <a:srgbClr val="000000"/>
                        </a:solidFill>
                        <a:latin typeface="Calibri"/>
                        <a:ea typeface="Calibri"/>
                        <a:cs typeface="Calibri"/>
                        <a:sym typeface="Calibri"/>
                      </a:endParaRPr>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accent1"/>
                          </a:solidFill>
                          <a:latin typeface="Calibri"/>
                          <a:ea typeface="Calibri"/>
                          <a:cs typeface="Calibri"/>
                          <a:sym typeface="Calibri"/>
                        </a:rPr>
                        <a:t>80%</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rgbClr val="C00000"/>
                          </a:solidFill>
                          <a:latin typeface="Calibri"/>
                          <a:ea typeface="Calibri"/>
                          <a:cs typeface="Calibri"/>
                          <a:sym typeface="Calibri"/>
                        </a:rPr>
                        <a:t>14%</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dk1"/>
                          </a:solidFill>
                          <a:latin typeface="Calibri"/>
                          <a:ea typeface="Calibri"/>
                          <a:cs typeface="Calibri"/>
                          <a:sym typeface="Calibri"/>
                        </a:rPr>
                        <a:t>5%</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242075">
                <a:tc>
                  <a:txBody>
                    <a:bodyPr/>
                    <a:lstStyle/>
                    <a:p>
                      <a:pPr marL="0" marR="0" lvl="0" indent="0" algn="l" rtl="0">
                        <a:spcBef>
                          <a:spcPts val="0"/>
                        </a:spcBef>
                        <a:spcAft>
                          <a:spcPts val="0"/>
                        </a:spcAft>
                        <a:buNone/>
                      </a:pPr>
                      <a:r>
                        <a:rPr lang="en" sz="900" b="1" u="none" strike="noStrike" cap="none"/>
                        <a:t>Independents</a:t>
                      </a:r>
                      <a:endParaRPr sz="900" b="1" i="0" u="none" strike="noStrike" cap="none">
                        <a:solidFill>
                          <a:srgbClr val="000000"/>
                        </a:solidFill>
                        <a:latin typeface="Calibri"/>
                        <a:ea typeface="Calibri"/>
                        <a:cs typeface="Calibri"/>
                        <a:sym typeface="Calibri"/>
                      </a:endParaRPr>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accent1"/>
                          </a:solidFill>
                          <a:latin typeface="Calibri"/>
                          <a:ea typeface="Calibri"/>
                          <a:cs typeface="Calibri"/>
                          <a:sym typeface="Calibri"/>
                        </a:rPr>
                        <a:t>69%</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rgbClr val="C00000"/>
                          </a:solidFill>
                          <a:latin typeface="Calibri"/>
                          <a:ea typeface="Calibri"/>
                          <a:cs typeface="Calibri"/>
                          <a:sym typeface="Calibri"/>
                        </a:rPr>
                        <a:t>19%</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dk1"/>
                          </a:solidFill>
                          <a:latin typeface="Calibri"/>
                          <a:ea typeface="Calibri"/>
                          <a:cs typeface="Calibri"/>
                          <a:sym typeface="Calibri"/>
                        </a:rPr>
                        <a:t>8%</a:t>
                      </a:r>
                      <a:endParaRPr sz="1400"/>
                    </a:p>
                  </a:txBody>
                  <a:tcPr marL="9525" marR="9525" marT="7150" marB="0" anchor="b">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242075">
                <a:tc>
                  <a:txBody>
                    <a:bodyPr/>
                    <a:lstStyle/>
                    <a:p>
                      <a:pPr marL="0" marR="0" lvl="0" indent="0" algn="l" rtl="0">
                        <a:spcBef>
                          <a:spcPts val="0"/>
                        </a:spcBef>
                        <a:spcAft>
                          <a:spcPts val="0"/>
                        </a:spcAft>
                        <a:buNone/>
                      </a:pPr>
                      <a:r>
                        <a:rPr lang="en" sz="900" b="1" u="none" strike="noStrike" cap="none"/>
                        <a:t>Republicans</a:t>
                      </a:r>
                      <a:endParaRPr sz="900" b="1" i="0" u="none" strike="noStrike" cap="none">
                        <a:solidFill>
                          <a:srgbClr val="000000"/>
                        </a:solidFill>
                        <a:latin typeface="Calibri"/>
                        <a:ea typeface="Calibri"/>
                        <a:cs typeface="Calibri"/>
                        <a:sym typeface="Calibri"/>
                      </a:endParaRPr>
                    </a:p>
                  </a:txBody>
                  <a:tcPr marL="9525" marR="9525" marT="7150" marB="0" anchor="b">
                    <a:lnT w="9525" cap="flat" cmpd="sng">
                      <a:solidFill>
                        <a:srgbClr val="000000">
                          <a:alpha val="0"/>
                        </a:srgbClr>
                      </a:solidFill>
                      <a:prstDash val="solid"/>
                      <a:round/>
                      <a:headEnd type="none" w="sm" len="sm"/>
                      <a:tailEnd type="none" w="sm" len="sm"/>
                    </a:lnT>
                    <a:lnB w="12700" cap="flat" cmpd="sng">
                      <a:solidFill>
                        <a:schemeClr val="lt2"/>
                      </a:solidFill>
                      <a:prstDash val="dot"/>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accent1"/>
                          </a:solidFill>
                          <a:latin typeface="Calibri"/>
                          <a:ea typeface="Calibri"/>
                          <a:cs typeface="Calibri"/>
                          <a:sym typeface="Calibri"/>
                        </a:rPr>
                        <a:t>52%</a:t>
                      </a:r>
                      <a:endParaRPr sz="1400"/>
                    </a:p>
                  </a:txBody>
                  <a:tcPr marL="9525" marR="9525" marT="7150" marB="0" anchor="b">
                    <a:lnT w="9525" cap="flat" cmpd="sng">
                      <a:solidFill>
                        <a:srgbClr val="000000">
                          <a:alpha val="0"/>
                        </a:srgbClr>
                      </a:solidFill>
                      <a:prstDash val="solid"/>
                      <a:round/>
                      <a:headEnd type="none" w="sm" len="sm"/>
                      <a:tailEnd type="none" w="sm" len="sm"/>
                    </a:lnT>
                    <a:lnB w="12700" cap="flat" cmpd="sng">
                      <a:solidFill>
                        <a:schemeClr val="lt2"/>
                      </a:solidFill>
                      <a:prstDash val="dot"/>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rgbClr val="C00000"/>
                          </a:solidFill>
                          <a:latin typeface="Calibri"/>
                          <a:ea typeface="Calibri"/>
                          <a:cs typeface="Calibri"/>
                          <a:sym typeface="Calibri"/>
                        </a:rPr>
                        <a:t>28%</a:t>
                      </a:r>
                      <a:endParaRPr sz="1400"/>
                    </a:p>
                  </a:txBody>
                  <a:tcPr marL="9525" marR="9525" marT="7150" marB="0" anchor="b">
                    <a:lnT w="9525" cap="flat" cmpd="sng">
                      <a:solidFill>
                        <a:srgbClr val="000000">
                          <a:alpha val="0"/>
                        </a:srgbClr>
                      </a:solidFill>
                      <a:prstDash val="solid"/>
                      <a:round/>
                      <a:headEnd type="none" w="sm" len="sm"/>
                      <a:tailEnd type="none" w="sm" len="sm"/>
                    </a:lnT>
                    <a:lnB w="12700" cap="flat" cmpd="sng">
                      <a:solidFill>
                        <a:schemeClr val="lt2"/>
                      </a:solidFill>
                      <a:prstDash val="dot"/>
                      <a:round/>
                      <a:headEnd type="none" w="sm" len="sm"/>
                      <a:tailEnd type="none" w="sm" len="sm"/>
                    </a:lnB>
                  </a:tcPr>
                </a:tc>
                <a:tc>
                  <a:txBody>
                    <a:bodyPr/>
                    <a:lstStyle/>
                    <a:p>
                      <a:pPr marL="0" marR="0" lvl="0" indent="0" algn="ctr" rtl="0">
                        <a:spcBef>
                          <a:spcPts val="0"/>
                        </a:spcBef>
                        <a:spcAft>
                          <a:spcPts val="0"/>
                        </a:spcAft>
                        <a:buNone/>
                      </a:pPr>
                      <a:r>
                        <a:rPr lang="en" sz="900" b="0" i="0" u="none" strike="noStrike" cap="none">
                          <a:solidFill>
                            <a:schemeClr val="dk1"/>
                          </a:solidFill>
                          <a:latin typeface="Calibri"/>
                          <a:ea typeface="Calibri"/>
                          <a:cs typeface="Calibri"/>
                          <a:sym typeface="Calibri"/>
                        </a:rPr>
                        <a:t>14%</a:t>
                      </a:r>
                      <a:endParaRPr sz="1400"/>
                    </a:p>
                  </a:txBody>
                  <a:tcPr marL="9525" marR="9525" marT="7150" marB="0" anchor="b">
                    <a:lnT w="9525" cap="flat" cmpd="sng">
                      <a:solidFill>
                        <a:srgbClr val="000000">
                          <a:alpha val="0"/>
                        </a:srgbClr>
                      </a:solidFill>
                      <a:prstDash val="solid"/>
                      <a:round/>
                      <a:headEnd type="none" w="sm" len="sm"/>
                      <a:tailEnd type="none" w="sm" len="sm"/>
                    </a:lnT>
                    <a:lnB w="12700" cap="flat" cmpd="sng">
                      <a:solidFill>
                        <a:schemeClr val="lt2"/>
                      </a:solidFill>
                      <a:prstDash val="dot"/>
                      <a:round/>
                      <a:headEnd type="none" w="sm" len="sm"/>
                      <a:tailEnd type="none" w="sm" len="sm"/>
                    </a:lnB>
                  </a:tcPr>
                </a:tc>
                <a:extLst>
                  <a:ext uri="{0D108BD9-81ED-4DB2-BD59-A6C34878D82A}">
                    <a16:rowId xmlns:a16="http://schemas.microsoft.com/office/drawing/2014/main" xmlns="" val="10003"/>
                  </a:ext>
                </a:extLst>
              </a:tr>
              <a:tr h="242075">
                <a:tc>
                  <a:txBody>
                    <a:bodyPr/>
                    <a:lstStyle/>
                    <a:p>
                      <a:pPr marL="0" marR="0" lvl="0" indent="0" algn="l" rtl="0">
                        <a:spcBef>
                          <a:spcPts val="0"/>
                        </a:spcBef>
                        <a:spcAft>
                          <a:spcPts val="0"/>
                        </a:spcAft>
                        <a:buNone/>
                      </a:pPr>
                      <a:r>
                        <a:rPr lang="en" sz="900" b="1" i="0" u="none" strike="noStrike" cap="none">
                          <a:solidFill>
                            <a:srgbClr val="000000"/>
                          </a:solidFill>
                          <a:latin typeface="Calibri"/>
                          <a:ea typeface="Calibri"/>
                          <a:cs typeface="Calibri"/>
                          <a:sym typeface="Calibri"/>
                        </a:rPr>
                        <a:t>GOP: Support Trump</a:t>
                      </a:r>
                      <a:endParaRPr sz="900" b="1" i="0" u="none" strike="noStrike" cap="none">
                        <a:solidFill>
                          <a:srgbClr val="000000"/>
                        </a:solidFill>
                        <a:latin typeface="Calibri"/>
                        <a:ea typeface="Calibri"/>
                        <a:cs typeface="Calibri"/>
                        <a:sym typeface="Calibri"/>
                      </a:endParaRPr>
                    </a:p>
                  </a:txBody>
                  <a:tcPr marL="9525" marR="9525" marT="7150" marB="0" anchor="b">
                    <a:lnT w="12700" cap="flat" cmpd="sng">
                      <a:solidFill>
                        <a:schemeClr val="lt2"/>
                      </a:solidFill>
                      <a:prstDash val="dot"/>
                      <a:round/>
                      <a:headEnd type="none" w="sm" len="sm"/>
                      <a:tailEnd type="none" w="sm" len="sm"/>
                    </a:lnT>
                  </a:tcPr>
                </a:tc>
                <a:tc>
                  <a:txBody>
                    <a:bodyPr/>
                    <a:lstStyle/>
                    <a:p>
                      <a:pPr marL="0" marR="0" lvl="0" indent="0" algn="ctr" rtl="0">
                        <a:spcBef>
                          <a:spcPts val="0"/>
                        </a:spcBef>
                        <a:spcAft>
                          <a:spcPts val="0"/>
                        </a:spcAft>
                        <a:buNone/>
                      </a:pPr>
                      <a:r>
                        <a:rPr lang="en" sz="900" b="0" i="0" u="none" strike="noStrike" cap="none">
                          <a:solidFill>
                            <a:schemeClr val="accent1"/>
                          </a:solidFill>
                          <a:latin typeface="Calibri"/>
                          <a:ea typeface="Calibri"/>
                          <a:cs typeface="Calibri"/>
                          <a:sym typeface="Calibri"/>
                        </a:rPr>
                        <a:t>54%</a:t>
                      </a:r>
                      <a:endParaRPr sz="1400"/>
                    </a:p>
                  </a:txBody>
                  <a:tcPr marL="9525" marR="9525" marT="7150" marB="0" anchor="b">
                    <a:lnT w="12700" cap="flat" cmpd="sng">
                      <a:solidFill>
                        <a:schemeClr val="lt2"/>
                      </a:solidFill>
                      <a:prstDash val="dot"/>
                      <a:round/>
                      <a:headEnd type="none" w="sm" len="sm"/>
                      <a:tailEnd type="none" w="sm" len="sm"/>
                    </a:lnT>
                  </a:tcPr>
                </a:tc>
                <a:tc>
                  <a:txBody>
                    <a:bodyPr/>
                    <a:lstStyle/>
                    <a:p>
                      <a:pPr marL="0" marR="0" lvl="0" indent="0" algn="ctr" rtl="0">
                        <a:spcBef>
                          <a:spcPts val="0"/>
                        </a:spcBef>
                        <a:spcAft>
                          <a:spcPts val="0"/>
                        </a:spcAft>
                        <a:buNone/>
                      </a:pPr>
                      <a:r>
                        <a:rPr lang="en" sz="900" b="0" i="0" u="none" strike="noStrike" cap="none">
                          <a:solidFill>
                            <a:srgbClr val="C00000"/>
                          </a:solidFill>
                          <a:latin typeface="Calibri"/>
                          <a:ea typeface="Calibri"/>
                          <a:cs typeface="Calibri"/>
                          <a:sym typeface="Calibri"/>
                        </a:rPr>
                        <a:t>25%</a:t>
                      </a:r>
                      <a:endParaRPr sz="1400"/>
                    </a:p>
                  </a:txBody>
                  <a:tcPr marL="9525" marR="9525" marT="7150" marB="0" anchor="b">
                    <a:lnT w="12700" cap="flat" cmpd="sng">
                      <a:solidFill>
                        <a:schemeClr val="lt2"/>
                      </a:solidFill>
                      <a:prstDash val="dot"/>
                      <a:round/>
                      <a:headEnd type="none" w="sm" len="sm"/>
                      <a:tailEnd type="none" w="sm" len="sm"/>
                    </a:lnT>
                  </a:tcPr>
                </a:tc>
                <a:tc>
                  <a:txBody>
                    <a:bodyPr/>
                    <a:lstStyle/>
                    <a:p>
                      <a:pPr marL="0" marR="0" lvl="0" indent="0" algn="ctr" rtl="0">
                        <a:spcBef>
                          <a:spcPts val="0"/>
                        </a:spcBef>
                        <a:spcAft>
                          <a:spcPts val="0"/>
                        </a:spcAft>
                        <a:buNone/>
                      </a:pPr>
                      <a:r>
                        <a:rPr lang="en" sz="900" b="0" i="0" u="none" strike="noStrike" cap="none">
                          <a:solidFill>
                            <a:schemeClr val="dk1"/>
                          </a:solidFill>
                          <a:latin typeface="Calibri"/>
                          <a:ea typeface="Calibri"/>
                          <a:cs typeface="Calibri"/>
                          <a:sym typeface="Calibri"/>
                        </a:rPr>
                        <a:t>15%</a:t>
                      </a:r>
                      <a:endParaRPr sz="1400"/>
                    </a:p>
                  </a:txBody>
                  <a:tcPr marL="9525" marR="9525" marT="7150" marB="0" anchor="b">
                    <a:lnT w="12700" cap="flat" cmpd="sng">
                      <a:solidFill>
                        <a:schemeClr val="lt2"/>
                      </a:solidFill>
                      <a:prstDash val="dot"/>
                      <a:round/>
                      <a:headEnd type="none" w="sm" len="sm"/>
                      <a:tailEnd type="none" w="sm" len="sm"/>
                    </a:lnT>
                  </a:tcPr>
                </a:tc>
                <a:extLst>
                  <a:ext uri="{0D108BD9-81ED-4DB2-BD59-A6C34878D82A}">
                    <a16:rowId xmlns:a16="http://schemas.microsoft.com/office/drawing/2014/main" xmlns="" val="10004"/>
                  </a:ext>
                </a:extLst>
              </a:tr>
              <a:tr h="242075">
                <a:tc>
                  <a:txBody>
                    <a:bodyPr/>
                    <a:lstStyle/>
                    <a:p>
                      <a:pPr marL="0" marR="0" lvl="0" indent="0" algn="l" rtl="0">
                        <a:spcBef>
                          <a:spcPts val="0"/>
                        </a:spcBef>
                        <a:spcAft>
                          <a:spcPts val="0"/>
                        </a:spcAft>
                        <a:buNone/>
                      </a:pPr>
                      <a:r>
                        <a:rPr lang="en" sz="900" b="1" i="0" u="none" strike="noStrike" cap="none">
                          <a:solidFill>
                            <a:srgbClr val="000000"/>
                          </a:solidFill>
                          <a:latin typeface="Calibri"/>
                          <a:ea typeface="Calibri"/>
                          <a:cs typeface="Calibri"/>
                          <a:sym typeface="Calibri"/>
                        </a:rPr>
                        <a:t>GOP: Support Party</a:t>
                      </a:r>
                      <a:endParaRPr sz="900" b="1" i="0" u="none" strike="noStrike" cap="none">
                        <a:solidFill>
                          <a:srgbClr val="000000"/>
                        </a:solidFill>
                        <a:latin typeface="Calibri"/>
                        <a:ea typeface="Calibri"/>
                        <a:cs typeface="Calibri"/>
                        <a:sym typeface="Calibri"/>
                      </a:endParaRPr>
                    </a:p>
                  </a:txBody>
                  <a:tcPr marL="9525" marR="9525" marT="7150" marB="0" anchor="b"/>
                </a:tc>
                <a:tc>
                  <a:txBody>
                    <a:bodyPr/>
                    <a:lstStyle/>
                    <a:p>
                      <a:pPr marL="0" marR="0" lvl="0" indent="0" algn="ctr" rtl="0">
                        <a:spcBef>
                          <a:spcPts val="0"/>
                        </a:spcBef>
                        <a:spcAft>
                          <a:spcPts val="0"/>
                        </a:spcAft>
                        <a:buNone/>
                      </a:pPr>
                      <a:r>
                        <a:rPr lang="en" sz="900" b="0" i="0" u="none" strike="noStrike" cap="none">
                          <a:solidFill>
                            <a:schemeClr val="accent1"/>
                          </a:solidFill>
                          <a:latin typeface="Calibri"/>
                          <a:ea typeface="Calibri"/>
                          <a:cs typeface="Calibri"/>
                          <a:sym typeface="Calibri"/>
                        </a:rPr>
                        <a:t>52%</a:t>
                      </a:r>
                      <a:endParaRPr sz="1400"/>
                    </a:p>
                  </a:txBody>
                  <a:tcPr marL="9525" marR="9525" marT="7150" marB="0" anchor="b"/>
                </a:tc>
                <a:tc>
                  <a:txBody>
                    <a:bodyPr/>
                    <a:lstStyle/>
                    <a:p>
                      <a:pPr marL="0" marR="0" lvl="0" indent="0" algn="ctr" rtl="0">
                        <a:spcBef>
                          <a:spcPts val="0"/>
                        </a:spcBef>
                        <a:spcAft>
                          <a:spcPts val="0"/>
                        </a:spcAft>
                        <a:buNone/>
                      </a:pPr>
                      <a:r>
                        <a:rPr lang="en" sz="900" b="0" i="0" u="none" strike="noStrike" cap="none">
                          <a:solidFill>
                            <a:srgbClr val="C00000"/>
                          </a:solidFill>
                          <a:latin typeface="Calibri"/>
                          <a:ea typeface="Calibri"/>
                          <a:cs typeface="Calibri"/>
                          <a:sym typeface="Calibri"/>
                        </a:rPr>
                        <a:t>33%</a:t>
                      </a:r>
                      <a:endParaRPr sz="1400"/>
                    </a:p>
                  </a:txBody>
                  <a:tcPr marL="9525" marR="9525" marT="7150" marB="0" anchor="b"/>
                </a:tc>
                <a:tc>
                  <a:txBody>
                    <a:bodyPr/>
                    <a:lstStyle/>
                    <a:p>
                      <a:pPr marL="0" marR="0" lvl="0" indent="0" algn="ctr" rtl="0">
                        <a:spcBef>
                          <a:spcPts val="0"/>
                        </a:spcBef>
                        <a:spcAft>
                          <a:spcPts val="0"/>
                        </a:spcAft>
                        <a:buNone/>
                      </a:pPr>
                      <a:r>
                        <a:rPr lang="en" sz="900" b="0" i="0" u="none" strike="noStrike" cap="none">
                          <a:solidFill>
                            <a:schemeClr val="dk1"/>
                          </a:solidFill>
                          <a:latin typeface="Calibri"/>
                          <a:ea typeface="Calibri"/>
                          <a:cs typeface="Calibri"/>
                          <a:sym typeface="Calibri"/>
                        </a:rPr>
                        <a:t>11%</a:t>
                      </a:r>
                      <a:endParaRPr sz="1400"/>
                    </a:p>
                  </a:txBody>
                  <a:tcPr marL="9525" marR="9525" marT="7150" marB="0" anchor="b"/>
                </a:tc>
                <a:extLst>
                  <a:ext uri="{0D108BD9-81ED-4DB2-BD59-A6C34878D82A}">
                    <a16:rowId xmlns:a16="http://schemas.microsoft.com/office/drawing/2014/main" xmlns="" val="10005"/>
                  </a:ext>
                </a:extLst>
              </a:tr>
            </a:tbl>
          </a:graphicData>
        </a:graphic>
      </p:graphicFrame>
      <p:pic>
        <p:nvPicPr>
          <p:cNvPr id="1293" name="Google Shape;1293;p225"/>
          <p:cNvPicPr preferRelativeResize="0"/>
          <p:nvPr/>
        </p:nvPicPr>
        <p:blipFill rotWithShape="1">
          <a:blip r:embed="rId3">
            <a:alphaModFix/>
          </a:blip>
          <a:srcRect/>
          <a:stretch/>
        </p:blipFill>
        <p:spPr>
          <a:xfrm>
            <a:off x="-2097" y="1771650"/>
            <a:ext cx="4724400" cy="2914650"/>
          </a:xfrm>
          <a:prstGeom prst="rect">
            <a:avLst/>
          </a:prstGeom>
          <a:noFill/>
          <a:ln>
            <a:noFill/>
          </a:ln>
        </p:spPr>
      </p:pic>
      <p:sp>
        <p:nvSpPr>
          <p:cNvPr id="1294" name="Google Shape;1294;p225"/>
          <p:cNvSpPr txBox="1"/>
          <p:nvPr/>
        </p:nvSpPr>
        <p:spPr>
          <a:xfrm>
            <a:off x="292916" y="566479"/>
            <a:ext cx="8229600" cy="6001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100" b="0" i="1" u="none" strike="noStrike" cap="none">
                <a:solidFill>
                  <a:srgbClr val="000000"/>
                </a:solidFill>
                <a:latin typeface="Arial"/>
                <a:ea typeface="Arial"/>
                <a:cs typeface="Arial"/>
                <a:sym typeface="Arial"/>
              </a:rPr>
              <a:t>When Special Counsel Robert Mueller finishes the investigation into Russian interference with the 2016 presidential election and related matters, he is required to submit his findings to the U.S. Attorney General, who is a member of President Trump’s cabinet.  Do you think …</a:t>
            </a:r>
            <a:endParaRPr/>
          </a:p>
        </p:txBody>
      </p:sp>
      <p:sp>
        <p:nvSpPr>
          <p:cNvPr id="1295" name="Google Shape;1295;p225"/>
          <p:cNvSpPr txBox="1"/>
          <p:nvPr/>
        </p:nvSpPr>
        <p:spPr>
          <a:xfrm>
            <a:off x="292916" y="1257332"/>
            <a:ext cx="3886200" cy="1169551"/>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99"/>
              </a:buClr>
              <a:buSzPts val="1200"/>
              <a:buFont typeface="Noto Sans Symbols"/>
              <a:buChar char="▪"/>
            </a:pPr>
            <a:r>
              <a:rPr lang="en" sz="1200" b="0" i="0" u="none" strike="noStrike" cap="none">
                <a:solidFill>
                  <a:srgbClr val="000000"/>
                </a:solidFill>
                <a:latin typeface="Calibri"/>
                <a:ea typeface="Calibri"/>
                <a:cs typeface="Calibri"/>
                <a:sym typeface="Calibri"/>
              </a:rPr>
              <a:t>Mueller’s full report should be released to the public </a:t>
            </a:r>
            <a:endParaRPr/>
          </a:p>
          <a:p>
            <a:pPr marL="171450" marR="0" lvl="0" indent="-171450" algn="l" rtl="0">
              <a:lnSpc>
                <a:spcPct val="100000"/>
              </a:lnSpc>
              <a:spcBef>
                <a:spcPts val="600"/>
              </a:spcBef>
              <a:spcAft>
                <a:spcPts val="0"/>
              </a:spcAft>
              <a:buClr>
                <a:srgbClr val="CC0000"/>
              </a:buClr>
              <a:buSzPts val="1200"/>
              <a:buFont typeface="Noto Sans Symbols"/>
              <a:buChar char="▪"/>
            </a:pPr>
            <a:r>
              <a:rPr lang="en" sz="1200" b="0" i="0" u="none" strike="noStrike" cap="none">
                <a:solidFill>
                  <a:srgbClr val="000000"/>
                </a:solidFill>
                <a:latin typeface="Calibri"/>
                <a:ea typeface="Calibri"/>
                <a:cs typeface="Calibri"/>
                <a:sym typeface="Calibri"/>
              </a:rPr>
              <a:t>A summary of Mueller’s report prepared by the Attorney General should be released to the public</a:t>
            </a:r>
            <a:endParaRPr/>
          </a:p>
          <a:p>
            <a:pPr marL="171450" marR="0" lvl="0" indent="-171450" algn="l" rtl="0">
              <a:lnSpc>
                <a:spcPct val="100000"/>
              </a:lnSpc>
              <a:spcBef>
                <a:spcPts val="600"/>
              </a:spcBef>
              <a:spcAft>
                <a:spcPts val="0"/>
              </a:spcAft>
              <a:buClr>
                <a:srgbClr val="000000"/>
              </a:buClr>
              <a:buSzPts val="1200"/>
              <a:buFont typeface="Noto Sans Symbols"/>
              <a:buChar char="▪"/>
            </a:pPr>
            <a:r>
              <a:rPr lang="en" sz="1200" b="0" i="0" u="none" strike="noStrike" cap="none">
                <a:solidFill>
                  <a:srgbClr val="000000"/>
                </a:solidFill>
                <a:latin typeface="Calibri"/>
                <a:ea typeface="Calibri"/>
                <a:cs typeface="Calibri"/>
                <a:sym typeface="Calibri"/>
              </a:rPr>
              <a:t>Report should not be released to the public and be kept confidential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226"/>
          <p:cNvSpPr txBox="1">
            <a:spLocks noGrp="1"/>
          </p:cNvSpPr>
          <p:nvPr>
            <p:ph type="title"/>
          </p:nvPr>
        </p:nvSpPr>
        <p:spPr>
          <a:xfrm>
            <a:off x="311700" y="215152"/>
            <a:ext cx="8520600" cy="635231"/>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1C4587"/>
              </a:buClr>
              <a:buSzPts val="2800"/>
              <a:buFont typeface="Calibri"/>
              <a:buNone/>
            </a:pPr>
            <a:r>
              <a:rPr lang="en" b="1" dirty="0">
                <a:solidFill>
                  <a:srgbClr val="1C4587"/>
                </a:solidFill>
              </a:rPr>
              <a:t>The Impeachment Factor </a:t>
            </a:r>
            <a:br>
              <a:rPr lang="en" b="1" dirty="0">
                <a:solidFill>
                  <a:srgbClr val="1C4587"/>
                </a:solidFill>
              </a:rPr>
            </a:br>
            <a:r>
              <a:rPr lang="en" b="1" dirty="0">
                <a:solidFill>
                  <a:srgbClr val="1C4587"/>
                </a:solidFill>
              </a:rPr>
              <a:t>Nixon &amp; Clinton</a:t>
            </a:r>
            <a:endParaRPr b="1" dirty="0">
              <a:solidFill>
                <a:srgbClr val="1C4587"/>
              </a:solidFill>
            </a:endParaRPr>
          </a:p>
        </p:txBody>
      </p:sp>
      <p:graphicFrame>
        <p:nvGraphicFramePr>
          <p:cNvPr id="1301" name="Google Shape;1301;p226"/>
          <p:cNvGraphicFramePr/>
          <p:nvPr/>
        </p:nvGraphicFramePr>
        <p:xfrm>
          <a:off x="534100" y="1566580"/>
          <a:ext cx="8222000" cy="3241700"/>
        </p:xfrm>
        <a:graphic>
          <a:graphicData uri="http://schemas.openxmlformats.org/drawingml/2006/table">
            <a:tbl>
              <a:tblPr>
                <a:noFill/>
                <a:tableStyleId>{734DA4F2-3410-4558-8C38-8046A9908AC0}</a:tableStyleId>
              </a:tblPr>
              <a:tblGrid>
                <a:gridCol w="3961700">
                  <a:extLst>
                    <a:ext uri="{9D8B030D-6E8A-4147-A177-3AD203B41FA5}">
                      <a16:colId xmlns:a16="http://schemas.microsoft.com/office/drawing/2014/main" xmlns="" val="20000"/>
                    </a:ext>
                  </a:extLst>
                </a:gridCol>
                <a:gridCol w="4260300">
                  <a:extLst>
                    <a:ext uri="{9D8B030D-6E8A-4147-A177-3AD203B41FA5}">
                      <a16:colId xmlns:a16="http://schemas.microsoft.com/office/drawing/2014/main" xmlns="" val="20001"/>
                    </a:ext>
                  </a:extLst>
                </a:gridCol>
              </a:tblGrid>
              <a:tr h="235455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Q:</a:t>
                      </a:r>
                      <a:r>
                        <a:rPr lang="en" sz="1400" u="none" strike="noStrike" cap="none"/>
                        <a:t> </a:t>
                      </a:r>
                      <a:r>
                        <a:rPr lang="en" sz="1400" i="1" u="none" strike="noStrike" cap="none">
                          <a:solidFill>
                            <a:schemeClr val="dk1"/>
                          </a:solidFill>
                        </a:rPr>
                        <a:t>Do you think President Nixon should be impeached and compelled to leave the presidency, or not?</a:t>
                      </a:r>
                      <a:endParaRPr sz="1400" i="1" u="none" strike="noStrike" cap="none"/>
                    </a:p>
                  </a:txBody>
                  <a:tcPr marL="91425" marR="91425" marT="91425" marB="91425">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Q:</a:t>
                      </a:r>
                      <a:r>
                        <a:rPr lang="en" sz="1400" u="none" strike="noStrike" cap="none"/>
                        <a:t> </a:t>
                      </a:r>
                      <a:r>
                        <a:rPr lang="en" sz="1400" i="1" u="none" strike="noStrike" cap="none">
                          <a:solidFill>
                            <a:schemeClr val="dk1"/>
                          </a:solidFill>
                        </a:rPr>
                        <a:t>As you may know, removing a president from office involves two major steps in Congress. First, the House of Representatives must vote on whether there is enough evidence to bring a president to trial before the Senate. This step is called impeachment. Next, the Senate must vote on whether to remove the president from office or not.</a:t>
                      </a:r>
                      <a:endParaRPr sz="1400" u="none" strike="noStrike" cap="none"/>
                    </a:p>
                  </a:txBody>
                  <a:tcPr marL="91425" marR="91425" marT="91425" marB="91425">
                    <a:solidFill>
                      <a:srgbClr val="EFEFEF"/>
                    </a:solidFill>
                  </a:tcPr>
                </a:tc>
                <a:extLst>
                  <a:ext uri="{0D108BD9-81ED-4DB2-BD59-A6C34878D82A}">
                    <a16:rowId xmlns:a16="http://schemas.microsoft.com/office/drawing/2014/main" xmlns="" val="10000"/>
                  </a:ext>
                </a:extLst>
              </a:tr>
              <a:tr h="44357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June 1973</a:t>
                      </a:r>
                      <a:endParaRPr sz="1400" b="1" u="none" strike="noStrike" cap="none"/>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t>December 1998</a:t>
                      </a:r>
                      <a:endParaRPr sz="1400" b="1" u="none" strike="noStrike" cap="none"/>
                    </a:p>
                  </a:txBody>
                  <a:tcPr marL="91425" marR="91425" marT="91425" marB="91425">
                    <a:solidFill>
                      <a:srgbClr val="CFE2F3"/>
                    </a:solidFill>
                  </a:tcPr>
                </a:tc>
                <a:extLst>
                  <a:ext uri="{0D108BD9-81ED-4DB2-BD59-A6C34878D82A}">
                    <a16:rowId xmlns:a16="http://schemas.microsoft.com/office/drawing/2014/main" xmlns="" val="10001"/>
                  </a:ext>
                </a:extLst>
              </a:tr>
              <a:tr h="4435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19%</a:t>
                      </a:r>
                      <a:endParaRPr sz="1400" u="none" strike="noStrike" cap="none"/>
                    </a:p>
                  </a:txBody>
                  <a:tcPr marL="91425" marR="91425" marT="91425" marB="91425">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35%</a:t>
                      </a:r>
                      <a:endParaRPr sz="1400" u="none" strike="noStrike" cap="none"/>
                    </a:p>
                  </a:txBody>
                  <a:tcPr marL="91425" marR="91425" marT="91425" marB="91425">
                    <a:solidFill>
                      <a:srgbClr val="FFF2CC"/>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1306" name="Google Shape;1306;p227"/>
          <p:cNvPicPr preferRelativeResize="0"/>
          <p:nvPr/>
        </p:nvPicPr>
        <p:blipFill rotWithShape="1">
          <a:blip r:embed="rId3">
            <a:alphaModFix/>
          </a:blip>
          <a:srcRect/>
          <a:stretch/>
        </p:blipFill>
        <p:spPr>
          <a:xfrm>
            <a:off x="152400" y="857250"/>
            <a:ext cx="4495800" cy="4114800"/>
          </a:xfrm>
          <a:prstGeom prst="rect">
            <a:avLst/>
          </a:prstGeom>
          <a:noFill/>
          <a:ln>
            <a:noFill/>
          </a:ln>
        </p:spPr>
      </p:pic>
      <p:sp>
        <p:nvSpPr>
          <p:cNvPr id="1307" name="Google Shape;1307;p227"/>
          <p:cNvSpPr txBox="1">
            <a:spLocks noGrp="1"/>
          </p:cNvSpPr>
          <p:nvPr>
            <p:ph type="body" idx="1"/>
          </p:nvPr>
        </p:nvSpPr>
        <p:spPr>
          <a:xfrm>
            <a:off x="552295" y="121937"/>
            <a:ext cx="8039410" cy="39241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2800"/>
              <a:buNone/>
            </a:pPr>
            <a:r>
              <a:rPr lang="en"/>
              <a:t>Southern Border Immigrants</a:t>
            </a:r>
            <a:endParaRPr/>
          </a:p>
        </p:txBody>
      </p:sp>
      <p:sp>
        <p:nvSpPr>
          <p:cNvPr id="1308" name="Google Shape;1308;p227"/>
          <p:cNvSpPr/>
          <p:nvPr/>
        </p:nvSpPr>
        <p:spPr>
          <a:xfrm>
            <a:off x="590550" y="742950"/>
            <a:ext cx="3619500"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0" i="1" u="sng" strike="noStrike" cap="none">
                <a:solidFill>
                  <a:srgbClr val="000000"/>
                </a:solidFill>
                <a:latin typeface="Calibri"/>
                <a:ea typeface="Calibri"/>
                <a:cs typeface="Calibri"/>
                <a:sym typeface="Calibri"/>
              </a:rPr>
              <a:t>In general, when it comes to America’s values and character, do you think the people coming to our Southern border with Mexico who want to immigrate to America will….</a:t>
            </a:r>
            <a:endParaRPr sz="1400" b="0" i="0" u="none" strike="noStrike" cap="none">
              <a:solidFill>
                <a:srgbClr val="000000"/>
              </a:solidFill>
              <a:latin typeface="Arial"/>
              <a:ea typeface="Arial"/>
              <a:cs typeface="Arial"/>
              <a:sym typeface="Arial"/>
            </a:endParaRPr>
          </a:p>
        </p:txBody>
      </p:sp>
      <p:graphicFrame>
        <p:nvGraphicFramePr>
          <p:cNvPr id="1309" name="Google Shape;1309;p227"/>
          <p:cNvGraphicFramePr/>
          <p:nvPr/>
        </p:nvGraphicFramePr>
        <p:xfrm>
          <a:off x="4599755" y="631190"/>
          <a:ext cx="4181550" cy="4701975"/>
        </p:xfrm>
        <a:graphic>
          <a:graphicData uri="http://schemas.openxmlformats.org/drawingml/2006/table">
            <a:tbl>
              <a:tblPr firstRow="1" bandRow="1">
                <a:noFill/>
                <a:tableStyleId>{7E8A742A-0D01-40B7-BEC4-5E1EDC9CC667}</a:tableStyleId>
              </a:tblPr>
              <a:tblGrid>
                <a:gridCol w="1393850">
                  <a:extLst>
                    <a:ext uri="{9D8B030D-6E8A-4147-A177-3AD203B41FA5}">
                      <a16:colId xmlns:a16="http://schemas.microsoft.com/office/drawing/2014/main" xmlns="" val="20000"/>
                    </a:ext>
                  </a:extLst>
                </a:gridCol>
                <a:gridCol w="1393850">
                  <a:extLst>
                    <a:ext uri="{9D8B030D-6E8A-4147-A177-3AD203B41FA5}">
                      <a16:colId xmlns:a16="http://schemas.microsoft.com/office/drawing/2014/main" xmlns="" val="20001"/>
                    </a:ext>
                  </a:extLst>
                </a:gridCol>
                <a:gridCol w="1393850">
                  <a:extLst>
                    <a:ext uri="{9D8B030D-6E8A-4147-A177-3AD203B41FA5}">
                      <a16:colId xmlns:a16="http://schemas.microsoft.com/office/drawing/2014/main" xmlns="" val="20002"/>
                    </a:ext>
                  </a:extLst>
                </a:gridCol>
              </a:tblGrid>
              <a:tr h="175280">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91450" marR="91450" marT="34300" marB="34300" anchor="ctr">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lt1"/>
                          </a:solidFill>
                        </a:rPr>
                        <a:t>Strengthen America</a:t>
                      </a:r>
                      <a:endParaRPr sz="1100" u="none" strike="noStrike" cap="none"/>
                    </a:p>
                  </a:txBody>
                  <a:tcPr marL="91450" marR="91450" marT="34300" marB="34300" anchor="ctr">
                    <a:solidFill>
                      <a:schemeClr val="dk2"/>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lt1"/>
                          </a:solidFill>
                        </a:rPr>
                        <a:t>Weaken America</a:t>
                      </a:r>
                      <a:endParaRPr sz="1100" u="none" strike="noStrike" cap="none"/>
                    </a:p>
                  </a:txBody>
                  <a:tcPr marL="91450" marR="91450" marT="34300" marB="34300" anchor="ctr">
                    <a:solidFill>
                      <a:srgbClr val="C00000"/>
                    </a:solidFill>
                  </a:tcPr>
                </a:tc>
                <a:extLst>
                  <a:ext uri="{0D108BD9-81ED-4DB2-BD59-A6C34878D82A}">
                    <a16:rowId xmlns:a16="http://schemas.microsoft.com/office/drawing/2014/main" xmlns="" val="10000"/>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18-34</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52%</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24%</a:t>
                      </a: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01"/>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35-49</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44%</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34%</a:t>
                      </a: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02"/>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50-64</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38%</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42%</a:t>
                      </a:r>
                      <a:endParaRPr sz="900" u="none" strike="noStrike" cap="none"/>
                    </a:p>
                  </a:txBody>
                  <a:tcPr marL="91450" marR="91450" marT="34300" marB="34300" anchor="ctr">
                    <a:solidFill>
                      <a:srgbClr val="FFFFCC"/>
                    </a:solidFill>
                  </a:tcPr>
                </a:tc>
                <a:extLst>
                  <a:ext uri="{0D108BD9-81ED-4DB2-BD59-A6C34878D82A}">
                    <a16:rowId xmlns:a16="http://schemas.microsoft.com/office/drawing/2014/main" xmlns="" val="10003"/>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65+</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37%</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42%</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xmlns="" val="10004"/>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Republicans</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18%</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61%</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rgbClr val="FFFFCC"/>
                    </a:solidFill>
                  </a:tcPr>
                </a:tc>
                <a:extLst>
                  <a:ext uri="{0D108BD9-81ED-4DB2-BD59-A6C34878D82A}">
                    <a16:rowId xmlns:a16="http://schemas.microsoft.com/office/drawing/2014/main" xmlns="" val="10005"/>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Independents</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46%</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34%</a:t>
                      </a: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06"/>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Democrats</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67%</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12%</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7"/>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2016 Trump Voters</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15%</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66%</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rgbClr val="FFFFCC"/>
                    </a:solidFill>
                  </a:tcPr>
                </a:tc>
                <a:extLst>
                  <a:ext uri="{0D108BD9-81ED-4DB2-BD59-A6C34878D82A}">
                    <a16:rowId xmlns:a16="http://schemas.microsoft.com/office/drawing/2014/main" xmlns="" val="10008"/>
                  </a:ext>
                </a:extLst>
              </a:tr>
              <a:tr h="34292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2016 Clinton Voters</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69%</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9%</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9"/>
                  </a:ext>
                </a:extLst>
              </a:tr>
              <a:tr h="34292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GOP Support Trump</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11%</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70%</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rgbClr val="FFFFCC"/>
                    </a:solidFill>
                  </a:tcPr>
                </a:tc>
                <a:extLst>
                  <a:ext uri="{0D108BD9-81ED-4DB2-BD59-A6C34878D82A}">
                    <a16:rowId xmlns:a16="http://schemas.microsoft.com/office/drawing/2014/main" xmlns="" val="10010"/>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GOP Support Party</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28%</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51%</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xmlns="" val="10011"/>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Broadcast News</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48%</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32%</a:t>
                      </a: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xmlns="" val="10012"/>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Fox</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28%</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52%</a:t>
                      </a:r>
                      <a:endParaRPr sz="900" u="none" strike="noStrike" cap="none"/>
                    </a:p>
                  </a:txBody>
                  <a:tcPr marL="91450" marR="91450" marT="34300" marB="34300" anchor="ctr">
                    <a:solidFill>
                      <a:srgbClr val="FFFFCC"/>
                    </a:solidFill>
                  </a:tcPr>
                </a:tc>
                <a:extLst>
                  <a:ext uri="{0D108BD9-81ED-4DB2-BD59-A6C34878D82A}">
                    <a16:rowId xmlns:a16="http://schemas.microsoft.com/office/drawing/2014/main" xmlns="" val="10013"/>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CNN</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54%</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24%</a:t>
                      </a: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14"/>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MSNBC</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58%</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21%</a:t>
                      </a: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15"/>
                  </a:ext>
                </a:extLst>
              </a:tr>
              <a:tr h="34292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Conservative Media</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12%</a:t>
                      </a: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71%</a:t>
                      </a:r>
                      <a:endParaRPr sz="900" u="none" strike="noStrike" cap="none"/>
                    </a:p>
                  </a:txBody>
                  <a:tcPr marL="91450" marR="91450" marT="34300" marB="34300" anchor="ctr">
                    <a:solidFill>
                      <a:srgbClr val="FFFFCC"/>
                    </a:solidFill>
                  </a:tcPr>
                </a:tc>
                <a:extLst>
                  <a:ext uri="{0D108BD9-81ED-4DB2-BD59-A6C34878D82A}">
                    <a16:rowId xmlns:a16="http://schemas.microsoft.com/office/drawing/2014/main" xmlns="" val="10016"/>
                  </a:ext>
                </a:extLst>
              </a:tr>
              <a:tr h="20576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t>Liberal Media</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chemeClr val="dk2"/>
                          </a:solidFill>
                        </a:rPr>
                        <a:t>67%</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r>
                        <a:rPr lang="en" sz="900" b="1" u="none" strike="noStrike" cap="none">
                          <a:solidFill>
                            <a:srgbClr val="C00000"/>
                          </a:solidFill>
                        </a:rPr>
                        <a:t>12%</a:t>
                      </a:r>
                      <a:endParaRPr sz="900" u="none" strike="noStrike" cap="none"/>
                    </a:p>
                  </a:txBody>
                  <a:tcPr marL="91450" marR="91450" marT="34300" marB="34300" anchor="ctr">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17"/>
                  </a:ext>
                </a:extLst>
              </a:tr>
              <a:tr h="205760">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endParaRPr sz="900" u="none" strike="noStrike" cap="none"/>
                    </a:p>
                  </a:txBody>
                  <a:tcPr marL="91450" marR="91450" marT="34300" marB="34300" anchor="ctr">
                    <a:lnT w="28575"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xmlns="" val="10018"/>
                  </a:ext>
                </a:extLst>
              </a:tr>
              <a:tr h="205760">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endParaRPr sz="900" u="none" strike="noStrike" cap="none"/>
                    </a:p>
                  </a:txBody>
                  <a:tcPr marL="91450" marR="91450" marT="34300" marB="34300" anchor="ctr">
                    <a:solidFill>
                      <a:schemeClr val="lt1"/>
                    </a:solidFill>
                  </a:tcPr>
                </a:tc>
                <a:extLst>
                  <a:ext uri="{0D108BD9-81ED-4DB2-BD59-A6C34878D82A}">
                    <a16:rowId xmlns:a16="http://schemas.microsoft.com/office/drawing/2014/main" xmlns="" val="10019"/>
                  </a:ext>
                </a:extLst>
              </a:tr>
              <a:tr h="205760">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34300" marB="34300" anchor="ctr">
                    <a:solidFill>
                      <a:schemeClr val="lt1"/>
                    </a:solidFill>
                  </a:tcPr>
                </a:tc>
                <a:tc>
                  <a:txBody>
                    <a:bodyPr/>
                    <a:lstStyle/>
                    <a:p>
                      <a:pPr marL="0" marR="0" lvl="0" indent="0" algn="ctr" rtl="0">
                        <a:lnSpc>
                          <a:spcPct val="100000"/>
                        </a:lnSpc>
                        <a:spcBef>
                          <a:spcPts val="0"/>
                        </a:spcBef>
                        <a:spcAft>
                          <a:spcPts val="0"/>
                        </a:spcAft>
                        <a:buClr>
                          <a:srgbClr val="C00000"/>
                        </a:buClr>
                        <a:buSzPts val="700"/>
                        <a:buFont typeface="Calibri"/>
                        <a:buNone/>
                      </a:pPr>
                      <a:endParaRPr sz="900" u="none" strike="noStrike" cap="none"/>
                    </a:p>
                  </a:txBody>
                  <a:tcPr marL="91450" marR="91450" marT="34300" marB="34300" anchor="ctr">
                    <a:solidFill>
                      <a:srgbClr val="FFFFCC"/>
                    </a:solidFill>
                  </a:tcPr>
                </a:tc>
                <a:extLst>
                  <a:ext uri="{0D108BD9-81ED-4DB2-BD59-A6C34878D82A}">
                    <a16:rowId xmlns:a16="http://schemas.microsoft.com/office/drawing/2014/main" xmlns="" val="10020"/>
                  </a:ext>
                </a:extLst>
              </a:tr>
            </a:tbl>
          </a:graphicData>
        </a:graphic>
      </p:graphicFrame>
      <p:sp>
        <p:nvSpPr>
          <p:cNvPr id="1310" name="Google Shape;1310;p227"/>
          <p:cNvSpPr txBox="1"/>
          <p:nvPr/>
        </p:nvSpPr>
        <p:spPr>
          <a:xfrm>
            <a:off x="2104788" y="2079548"/>
            <a:ext cx="58541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sng" strike="noStrike" cap="none">
                <a:solidFill>
                  <a:srgbClr val="000000"/>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228"/>
          <p:cNvSpPr txBox="1">
            <a:spLocks noGrp="1"/>
          </p:cNvSpPr>
          <p:nvPr>
            <p:ph type="body" idx="1"/>
          </p:nvPr>
        </p:nvSpPr>
        <p:spPr>
          <a:xfrm>
            <a:off x="552295" y="121937"/>
            <a:ext cx="8039410" cy="39241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2800"/>
              <a:buNone/>
            </a:pPr>
            <a:r>
              <a:rPr lang="en"/>
              <a:t>Doubts about Trump from Investigation</a:t>
            </a:r>
            <a:endParaRPr/>
          </a:p>
        </p:txBody>
      </p:sp>
      <p:pic>
        <p:nvPicPr>
          <p:cNvPr id="1316" name="Google Shape;1316;p228"/>
          <p:cNvPicPr preferRelativeResize="0"/>
          <p:nvPr/>
        </p:nvPicPr>
        <p:blipFill rotWithShape="1">
          <a:blip r:embed="rId3">
            <a:alphaModFix/>
          </a:blip>
          <a:srcRect/>
          <a:stretch/>
        </p:blipFill>
        <p:spPr>
          <a:xfrm>
            <a:off x="91440" y="1143000"/>
            <a:ext cx="8961120" cy="3657600"/>
          </a:xfrm>
          <a:prstGeom prst="rect">
            <a:avLst/>
          </a:prstGeom>
          <a:noFill/>
          <a:ln>
            <a:noFill/>
          </a:ln>
        </p:spPr>
      </p:pic>
      <p:sp>
        <p:nvSpPr>
          <p:cNvPr id="1317" name="Google Shape;1317;p228"/>
          <p:cNvSpPr/>
          <p:nvPr/>
        </p:nvSpPr>
        <p:spPr>
          <a:xfrm>
            <a:off x="91440" y="886852"/>
            <a:ext cx="8961120" cy="4847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1" u="sng" strike="noStrike" cap="none">
                <a:solidFill>
                  <a:schemeClr val="dk1"/>
                </a:solidFill>
                <a:latin typeface="Calibri"/>
                <a:ea typeface="Calibri"/>
                <a:cs typeface="Calibri"/>
                <a:sym typeface="Calibri"/>
              </a:rPr>
              <a:t>Based on what you have been seen, read, or heard about Special Prosecutor Robert Mueller’s investigation, has it given you more doubts about Donald Trump's presidency or not? </a:t>
            </a:r>
            <a:endParaRPr sz="1400" b="0" i="0" u="none" strike="noStrike" cap="none">
              <a:solidFill>
                <a:srgbClr val="000000"/>
              </a:solidFill>
              <a:latin typeface="Arial"/>
              <a:ea typeface="Arial"/>
              <a:cs typeface="Arial"/>
              <a:sym typeface="Arial"/>
            </a:endParaRPr>
          </a:p>
        </p:txBody>
      </p:sp>
      <p:cxnSp>
        <p:nvCxnSpPr>
          <p:cNvPr id="1318" name="Google Shape;1318;p228"/>
          <p:cNvCxnSpPr/>
          <p:nvPr/>
        </p:nvCxnSpPr>
        <p:spPr>
          <a:xfrm>
            <a:off x="4572000" y="1771650"/>
            <a:ext cx="0" cy="2532648"/>
          </a:xfrm>
          <a:prstGeom prst="straightConnector1">
            <a:avLst/>
          </a:prstGeom>
          <a:noFill/>
          <a:ln w="28575" cap="flat" cmpd="sng">
            <a:solidFill>
              <a:schemeClr val="dk1"/>
            </a:solidFill>
            <a:prstDash val="solid"/>
            <a:round/>
            <a:headEnd type="none" w="sm" len="sm"/>
            <a:tailEnd type="none" w="sm" len="sm"/>
          </a:ln>
        </p:spPr>
      </p:cxnSp>
      <p:graphicFrame>
        <p:nvGraphicFramePr>
          <p:cNvPr id="1319" name="Google Shape;1319;p228"/>
          <p:cNvGraphicFramePr/>
          <p:nvPr/>
        </p:nvGraphicFramePr>
        <p:xfrm>
          <a:off x="91438" y="2103121"/>
          <a:ext cx="8961100" cy="297200"/>
        </p:xfrm>
        <a:graphic>
          <a:graphicData uri="http://schemas.openxmlformats.org/drawingml/2006/table">
            <a:tbl>
              <a:tblPr firstRow="1" bandRow="1">
                <a:noFill/>
                <a:tableStyleId>{7E8A742A-0D01-40B7-BEC4-5E1EDC9CC667}</a:tableStyleId>
              </a:tblPr>
              <a:tblGrid>
                <a:gridCol w="4480550">
                  <a:extLst>
                    <a:ext uri="{9D8B030D-6E8A-4147-A177-3AD203B41FA5}">
                      <a16:colId xmlns:a16="http://schemas.microsoft.com/office/drawing/2014/main" xmlns="" val="20000"/>
                    </a:ext>
                  </a:extLst>
                </a:gridCol>
                <a:gridCol w="4480550">
                  <a:extLst>
                    <a:ext uri="{9D8B030D-6E8A-4147-A177-3AD203B41FA5}">
                      <a16:colId xmlns:a16="http://schemas.microsoft.com/office/drawing/2014/main" xmlns="" val="20001"/>
                    </a:ext>
                  </a:extLst>
                </a:gridCol>
              </a:tblGrid>
              <a:tr h="297200">
                <a:tc>
                  <a:txBody>
                    <a:bodyPr/>
                    <a:lstStyle/>
                    <a:p>
                      <a:pPr marL="0" marR="0" lvl="0" indent="0" algn="ctr" rtl="0">
                        <a:lnSpc>
                          <a:spcPct val="100000"/>
                        </a:lnSpc>
                        <a:spcBef>
                          <a:spcPts val="0"/>
                        </a:spcBef>
                        <a:spcAft>
                          <a:spcPts val="0"/>
                        </a:spcAft>
                        <a:buClr>
                          <a:srgbClr val="C00000"/>
                        </a:buClr>
                        <a:buSzPts val="1500"/>
                        <a:buFont typeface="Calibri"/>
                        <a:buNone/>
                      </a:pPr>
                      <a:r>
                        <a:rPr lang="en" sz="1500" b="1" i="1" u="sng" strike="noStrike" cap="none">
                          <a:solidFill>
                            <a:schemeClr val="lt1"/>
                          </a:solidFill>
                          <a:latin typeface="Calibri"/>
                          <a:ea typeface="Calibri"/>
                          <a:cs typeface="Calibri"/>
                          <a:sym typeface="Calibri"/>
                        </a:rPr>
                        <a:t>-6%</a:t>
                      </a:r>
                      <a:endParaRPr sz="1100" u="none" strike="noStrike" cap="none">
                        <a:solidFill>
                          <a:schemeClr val="lt1"/>
                        </a:solidFill>
                      </a:endParaRPr>
                    </a:p>
                  </a:txBody>
                  <a:tcPr marL="91450" marR="91450" marT="34300" marB="34300"/>
                </a:tc>
                <a:tc>
                  <a:txBody>
                    <a:bodyPr/>
                    <a:lstStyle/>
                    <a:p>
                      <a:pPr marL="0" marR="0" lvl="0" indent="0" algn="ctr" rtl="0">
                        <a:lnSpc>
                          <a:spcPct val="100000"/>
                        </a:lnSpc>
                        <a:spcBef>
                          <a:spcPts val="0"/>
                        </a:spcBef>
                        <a:spcAft>
                          <a:spcPts val="0"/>
                        </a:spcAft>
                        <a:buClr>
                          <a:srgbClr val="595959"/>
                        </a:buClr>
                        <a:buSzPts val="1500"/>
                        <a:buFont typeface="Calibri"/>
                        <a:buNone/>
                      </a:pPr>
                      <a:r>
                        <a:rPr lang="en" sz="1500" b="1" i="1" u="sng" strike="noStrike" cap="none">
                          <a:solidFill>
                            <a:schemeClr val="lt1"/>
                          </a:solidFill>
                          <a:latin typeface="Calibri"/>
                          <a:ea typeface="Calibri"/>
                          <a:cs typeface="Calibri"/>
                          <a:sym typeface="Calibri"/>
                        </a:rPr>
                        <a:t>+3%</a:t>
                      </a:r>
                      <a:endParaRPr sz="1100" u="none" strike="noStrike" cap="none">
                        <a:solidFill>
                          <a:schemeClr val="lt1"/>
                        </a:solidFill>
                      </a:endParaRPr>
                    </a:p>
                  </a:txBody>
                  <a:tcPr marL="91450" marR="91450" marT="34300" marB="34300"/>
                </a:tc>
                <a:extLst>
                  <a:ext uri="{0D108BD9-81ED-4DB2-BD59-A6C34878D82A}">
                    <a16:rowId xmlns:a16="http://schemas.microsoft.com/office/drawing/2014/main" xmlns="" val="10000"/>
                  </a:ext>
                </a:extLst>
              </a:tr>
            </a:tbl>
          </a:graphicData>
        </a:graphic>
      </p:graphicFrame>
      <p:sp>
        <p:nvSpPr>
          <p:cNvPr id="1320" name="Google Shape;1320;p228"/>
          <p:cNvSpPr txBox="1"/>
          <p:nvPr/>
        </p:nvSpPr>
        <p:spPr>
          <a:xfrm>
            <a:off x="5254126" y="3631423"/>
            <a:ext cx="1505096" cy="3808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27%</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Calibri"/>
                <a:ea typeface="Calibri"/>
                <a:cs typeface="Calibri"/>
                <a:sym typeface="Calibri"/>
              </a:rPr>
              <a:t>Very Major Doubts</a:t>
            </a:r>
            <a:endParaRPr sz="1400" b="0" i="0" u="none" strike="noStrike" cap="none">
              <a:solidFill>
                <a:srgbClr val="000000"/>
              </a:solidFill>
              <a:latin typeface="Arial"/>
              <a:ea typeface="Arial"/>
              <a:cs typeface="Arial"/>
              <a:sym typeface="Arial"/>
            </a:endParaRPr>
          </a:p>
        </p:txBody>
      </p:sp>
      <p:sp>
        <p:nvSpPr>
          <p:cNvPr id="1321" name="Google Shape;1321;p228"/>
          <p:cNvSpPr txBox="1"/>
          <p:nvPr/>
        </p:nvSpPr>
        <p:spPr>
          <a:xfrm>
            <a:off x="773289" y="3631423"/>
            <a:ext cx="1505096" cy="3808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31%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Calibri"/>
                <a:ea typeface="Calibri"/>
                <a:cs typeface="Calibri"/>
                <a:sym typeface="Calibri"/>
              </a:rPr>
              <a:t>Very Major Doubts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31"/>
          <p:cNvSpPr txBox="1">
            <a:spLocks noGrp="1"/>
          </p:cNvSpPr>
          <p:nvPr>
            <p:ph type="title"/>
          </p:nvPr>
        </p:nvSpPr>
        <p:spPr>
          <a:xfrm>
            <a:off x="457200" y="15289"/>
            <a:ext cx="8229600" cy="61337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4000"/>
              <a:buFont typeface="Calibri"/>
              <a:buNone/>
            </a:pPr>
            <a:r>
              <a:rPr lang="en"/>
              <a:t>Confidence in Donald Trump</a:t>
            </a:r>
            <a:endParaRPr/>
          </a:p>
        </p:txBody>
      </p:sp>
      <p:sp>
        <p:nvSpPr>
          <p:cNvPr id="1349" name="Google Shape;1349;p231"/>
          <p:cNvSpPr txBox="1">
            <a:spLocks noGrp="1"/>
          </p:cNvSpPr>
          <p:nvPr>
            <p:ph type="sldNum" idx="12"/>
          </p:nvPr>
        </p:nvSpPr>
        <p:spPr>
          <a:xfrm>
            <a:off x="149740" y="4869681"/>
            <a:ext cx="2133600" cy="273844"/>
          </a:xfrm>
          <a:prstGeom prst="rect">
            <a:avLst/>
          </a:prstGeom>
          <a:noFill/>
          <a:ln>
            <a:noFill/>
          </a:ln>
        </p:spPr>
        <p:txBody>
          <a:bodyPr spcFirstLastPara="1" wrap="square" lIns="91425" tIns="45700" rIns="91425" bIns="45700" anchor="ctr" anchorCtr="0">
            <a:noAutofit/>
          </a:bodyPr>
          <a:lstStyle/>
          <a:p>
            <a:pPr>
              <a:buSzPts val="1000"/>
            </a:pPr>
            <a:fld id="{00000000-1234-1234-1234-123412341234}" type="slidenum">
              <a:rPr lang="en"/>
              <a:pPr>
                <a:buSzPts val="1000"/>
              </a:pPr>
              <a:t>36</a:t>
            </a:fld>
            <a:endParaRPr/>
          </a:p>
        </p:txBody>
      </p:sp>
      <p:pic>
        <p:nvPicPr>
          <p:cNvPr id="1350" name="Google Shape;1350;p231"/>
          <p:cNvPicPr preferRelativeResize="0"/>
          <p:nvPr/>
        </p:nvPicPr>
        <p:blipFill rotWithShape="1">
          <a:blip r:embed="rId3">
            <a:alphaModFix/>
          </a:blip>
          <a:srcRect/>
          <a:stretch/>
        </p:blipFill>
        <p:spPr>
          <a:xfrm>
            <a:off x="124319" y="1604667"/>
            <a:ext cx="8839200" cy="2885986"/>
          </a:xfrm>
          <a:prstGeom prst="rect">
            <a:avLst/>
          </a:prstGeom>
          <a:noFill/>
          <a:ln>
            <a:noFill/>
          </a:ln>
        </p:spPr>
      </p:pic>
      <p:sp>
        <p:nvSpPr>
          <p:cNvPr id="1351" name="Google Shape;1351;p231"/>
          <p:cNvSpPr txBox="1"/>
          <p:nvPr/>
        </p:nvSpPr>
        <p:spPr>
          <a:xfrm>
            <a:off x="3532044" y="1085850"/>
            <a:ext cx="2195262" cy="669414"/>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171450" indent="-171450">
              <a:buClr>
                <a:srgbClr val="000099"/>
              </a:buClr>
              <a:buSzPts val="1300"/>
              <a:buFont typeface="Noto Sans Symbols"/>
              <a:buChar char="▪"/>
            </a:pPr>
            <a:r>
              <a:rPr lang="en" sz="1000">
                <a:latin typeface="Calibri"/>
                <a:ea typeface="Calibri"/>
                <a:cs typeface="Calibri"/>
                <a:sym typeface="Calibri"/>
              </a:rPr>
              <a:t>Extremely confident</a:t>
            </a:r>
            <a:endParaRPr sz="1000"/>
          </a:p>
          <a:p>
            <a:pPr marL="171450" indent="-171450">
              <a:buClr>
                <a:srgbClr val="65A3FF"/>
              </a:buClr>
              <a:buSzPts val="1300"/>
              <a:buFont typeface="Noto Sans Symbols"/>
              <a:buChar char="▪"/>
            </a:pPr>
            <a:r>
              <a:rPr lang="en" sz="1000">
                <a:latin typeface="Calibri"/>
                <a:ea typeface="Calibri"/>
                <a:cs typeface="Calibri"/>
                <a:sym typeface="Calibri"/>
              </a:rPr>
              <a:t>Quite confident</a:t>
            </a:r>
            <a:endParaRPr sz="1000"/>
          </a:p>
          <a:p>
            <a:pPr marL="171450" indent="-171450">
              <a:buClr>
                <a:srgbClr val="FF8585"/>
              </a:buClr>
              <a:buSzPts val="1300"/>
              <a:buFont typeface="Noto Sans Symbols"/>
              <a:buChar char="▪"/>
            </a:pPr>
            <a:r>
              <a:rPr lang="en" sz="1000">
                <a:latin typeface="Calibri"/>
                <a:ea typeface="Calibri"/>
                <a:cs typeface="Calibri"/>
                <a:sym typeface="Calibri"/>
              </a:rPr>
              <a:t>Only somewhat confident</a:t>
            </a:r>
            <a:endParaRPr sz="1000"/>
          </a:p>
          <a:p>
            <a:pPr marL="171450" indent="-171450">
              <a:buClr>
                <a:srgbClr val="C00000"/>
              </a:buClr>
              <a:buSzPts val="1300"/>
              <a:buFont typeface="Noto Sans Symbols"/>
              <a:buChar char="▪"/>
            </a:pPr>
            <a:r>
              <a:rPr lang="en" sz="1000">
                <a:latin typeface="Calibri"/>
                <a:ea typeface="Calibri"/>
                <a:cs typeface="Calibri"/>
                <a:sym typeface="Calibri"/>
              </a:rPr>
              <a:t>Not at all confident</a:t>
            </a:r>
            <a:endParaRPr sz="1000">
              <a:latin typeface="Calibri"/>
              <a:ea typeface="Calibri"/>
              <a:cs typeface="Calibri"/>
              <a:sym typeface="Calibri"/>
            </a:endParaRPr>
          </a:p>
        </p:txBody>
      </p:sp>
      <p:sp>
        <p:nvSpPr>
          <p:cNvPr id="1352" name="Google Shape;1352;p231"/>
          <p:cNvSpPr txBox="1"/>
          <p:nvPr/>
        </p:nvSpPr>
        <p:spPr>
          <a:xfrm>
            <a:off x="637453" y="693459"/>
            <a:ext cx="7691593" cy="230833"/>
          </a:xfrm>
          <a:prstGeom prst="rect">
            <a:avLst/>
          </a:prstGeom>
          <a:noFill/>
          <a:ln>
            <a:noFill/>
          </a:ln>
        </p:spPr>
        <p:txBody>
          <a:bodyPr spcFirstLastPara="1" wrap="square" lIns="91425" tIns="45700" rIns="91425" bIns="45700" anchor="t" anchorCtr="0">
            <a:noAutofit/>
          </a:bodyPr>
          <a:lstStyle/>
          <a:p>
            <a:pPr>
              <a:buSzPts val="1400"/>
            </a:pPr>
            <a:r>
              <a:rPr lang="en" i="1">
                <a:latin typeface="Calibri"/>
                <a:ea typeface="Calibri"/>
                <a:cs typeface="Calibri"/>
                <a:sym typeface="Calibri"/>
              </a:rPr>
              <a:t>“How confident are you that Donald Trump has the right set of  …  to be president of the United States?”</a:t>
            </a:r>
            <a:endParaRPr i="1">
              <a:latin typeface="Calibri"/>
              <a:ea typeface="Calibri"/>
              <a:cs typeface="Calibri"/>
              <a:sym typeface="Calibri"/>
            </a:endParaRPr>
          </a:p>
        </p:txBody>
      </p:sp>
      <p:sp>
        <p:nvSpPr>
          <p:cNvPr id="1353" name="Google Shape;1353;p231"/>
          <p:cNvSpPr txBox="1"/>
          <p:nvPr/>
        </p:nvSpPr>
        <p:spPr>
          <a:xfrm>
            <a:off x="1324102" y="1282058"/>
            <a:ext cx="1901483"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Goals and policies</a:t>
            </a:r>
            <a:endParaRPr sz="1800" b="1">
              <a:latin typeface="Calibri"/>
              <a:ea typeface="Calibri"/>
              <a:cs typeface="Calibri"/>
              <a:sym typeface="Calibri"/>
            </a:endParaRPr>
          </a:p>
        </p:txBody>
      </p:sp>
      <p:sp>
        <p:nvSpPr>
          <p:cNvPr id="1354" name="Google Shape;1354;p231"/>
          <p:cNvSpPr txBox="1"/>
          <p:nvPr/>
        </p:nvSpPr>
        <p:spPr>
          <a:xfrm>
            <a:off x="5937631" y="1282058"/>
            <a:ext cx="2423099"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Personal characteristics</a:t>
            </a:r>
            <a:endParaRPr sz="1800" b="1">
              <a:latin typeface="Calibri"/>
              <a:ea typeface="Calibri"/>
              <a:cs typeface="Calibri"/>
              <a:sym typeface="Calibri"/>
            </a:endParaRPr>
          </a:p>
        </p:txBody>
      </p:sp>
      <p:cxnSp>
        <p:nvCxnSpPr>
          <p:cNvPr id="1355" name="Google Shape;1355;p231"/>
          <p:cNvCxnSpPr/>
          <p:nvPr/>
        </p:nvCxnSpPr>
        <p:spPr>
          <a:xfrm>
            <a:off x="4703253" y="1692911"/>
            <a:ext cx="0" cy="2914650"/>
          </a:xfrm>
          <a:prstGeom prst="straightConnector1">
            <a:avLst/>
          </a:prstGeom>
          <a:noFill/>
          <a:ln w="19050" cap="flat" cmpd="sng">
            <a:solidFill>
              <a:srgbClr val="BFBFBF"/>
            </a:solidFill>
            <a:prstDash val="dash"/>
            <a:round/>
            <a:headEnd type="none" w="sm" len="sm"/>
            <a:tailEnd type="none" w="sm" len="sm"/>
          </a:ln>
        </p:spPr>
      </p:cxnSp>
      <p:sp>
        <p:nvSpPr>
          <p:cNvPr id="1356" name="Google Shape;1356;p231"/>
          <p:cNvSpPr txBox="1"/>
          <p:nvPr/>
        </p:nvSpPr>
        <p:spPr>
          <a:xfrm>
            <a:off x="304800" y="4490651"/>
            <a:ext cx="1448858"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January 2017</a:t>
            </a:r>
            <a:endParaRPr sz="1800" b="1">
              <a:latin typeface="Calibri"/>
              <a:ea typeface="Calibri"/>
              <a:cs typeface="Calibri"/>
              <a:sym typeface="Calibri"/>
            </a:endParaRPr>
          </a:p>
        </p:txBody>
      </p:sp>
      <p:sp>
        <p:nvSpPr>
          <p:cNvPr id="1357" name="Google Shape;1357;p231"/>
          <p:cNvSpPr txBox="1"/>
          <p:nvPr/>
        </p:nvSpPr>
        <p:spPr>
          <a:xfrm>
            <a:off x="2667000" y="4490651"/>
            <a:ext cx="1448858"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January 2019</a:t>
            </a:r>
            <a:endParaRPr sz="1800" b="1">
              <a:latin typeface="Calibri"/>
              <a:ea typeface="Calibri"/>
              <a:cs typeface="Calibri"/>
              <a:sym typeface="Calibri"/>
            </a:endParaRPr>
          </a:p>
        </p:txBody>
      </p:sp>
      <p:sp>
        <p:nvSpPr>
          <p:cNvPr id="1358" name="Google Shape;1358;p231"/>
          <p:cNvSpPr txBox="1"/>
          <p:nvPr/>
        </p:nvSpPr>
        <p:spPr>
          <a:xfrm>
            <a:off x="5105400" y="4490651"/>
            <a:ext cx="1448858"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January 2017</a:t>
            </a:r>
            <a:endParaRPr sz="1800" b="1">
              <a:latin typeface="Calibri"/>
              <a:ea typeface="Calibri"/>
              <a:cs typeface="Calibri"/>
              <a:sym typeface="Calibri"/>
            </a:endParaRPr>
          </a:p>
        </p:txBody>
      </p:sp>
      <p:sp>
        <p:nvSpPr>
          <p:cNvPr id="1359" name="Google Shape;1359;p231"/>
          <p:cNvSpPr txBox="1"/>
          <p:nvPr/>
        </p:nvSpPr>
        <p:spPr>
          <a:xfrm>
            <a:off x="7467600" y="4490651"/>
            <a:ext cx="1448858"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January 2019</a:t>
            </a:r>
            <a:endParaRPr sz="1800" b="1">
              <a:latin typeface="Calibri"/>
              <a:ea typeface="Calibri"/>
              <a:cs typeface="Calibri"/>
              <a:sym typeface="Calibri"/>
            </a:endParaRPr>
          </a:p>
        </p:txBody>
      </p:sp>
      <p:sp>
        <p:nvSpPr>
          <p:cNvPr id="1360" name="Google Shape;1360;p231"/>
          <p:cNvSpPr txBox="1"/>
          <p:nvPr/>
        </p:nvSpPr>
        <p:spPr>
          <a:xfrm>
            <a:off x="345523" y="3202229"/>
            <a:ext cx="583814"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30%</a:t>
            </a:r>
            <a:endParaRPr sz="1800" b="1">
              <a:latin typeface="Calibri"/>
              <a:ea typeface="Calibri"/>
              <a:cs typeface="Calibri"/>
              <a:sym typeface="Calibri"/>
            </a:endParaRPr>
          </a:p>
        </p:txBody>
      </p:sp>
      <p:sp>
        <p:nvSpPr>
          <p:cNvPr id="1361" name="Google Shape;1361;p231"/>
          <p:cNvSpPr txBox="1"/>
          <p:nvPr/>
        </p:nvSpPr>
        <p:spPr>
          <a:xfrm>
            <a:off x="1166638" y="2080298"/>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70%</a:t>
            </a:r>
            <a:endParaRPr sz="1800" b="1">
              <a:latin typeface="Calibri"/>
              <a:ea typeface="Calibri"/>
              <a:cs typeface="Calibri"/>
              <a:sym typeface="Calibri"/>
            </a:endParaRPr>
          </a:p>
        </p:txBody>
      </p:sp>
      <p:sp>
        <p:nvSpPr>
          <p:cNvPr id="1362" name="Google Shape;1362;p231"/>
          <p:cNvSpPr txBox="1"/>
          <p:nvPr/>
        </p:nvSpPr>
        <p:spPr>
          <a:xfrm>
            <a:off x="2945024" y="3150236"/>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33%</a:t>
            </a:r>
            <a:endParaRPr sz="1800" b="1">
              <a:latin typeface="Calibri"/>
              <a:ea typeface="Calibri"/>
              <a:cs typeface="Calibri"/>
              <a:sym typeface="Calibri"/>
            </a:endParaRPr>
          </a:p>
        </p:txBody>
      </p:sp>
      <p:sp>
        <p:nvSpPr>
          <p:cNvPr id="1363" name="Google Shape;1363;p231"/>
          <p:cNvSpPr txBox="1"/>
          <p:nvPr/>
        </p:nvSpPr>
        <p:spPr>
          <a:xfrm>
            <a:off x="3532044" y="2237603"/>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66%</a:t>
            </a:r>
            <a:endParaRPr sz="1800" b="1">
              <a:latin typeface="Calibri"/>
              <a:ea typeface="Calibri"/>
              <a:cs typeface="Calibri"/>
              <a:sym typeface="Calibri"/>
            </a:endParaRPr>
          </a:p>
        </p:txBody>
      </p:sp>
      <p:sp>
        <p:nvSpPr>
          <p:cNvPr id="1364" name="Google Shape;1364;p231"/>
          <p:cNvSpPr txBox="1"/>
          <p:nvPr/>
        </p:nvSpPr>
        <p:spPr>
          <a:xfrm>
            <a:off x="5536319" y="3202229"/>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32%</a:t>
            </a:r>
            <a:endParaRPr sz="1800" b="1">
              <a:latin typeface="Calibri"/>
              <a:ea typeface="Calibri"/>
              <a:cs typeface="Calibri"/>
              <a:sym typeface="Calibri"/>
            </a:endParaRPr>
          </a:p>
        </p:txBody>
      </p:sp>
      <p:sp>
        <p:nvSpPr>
          <p:cNvPr id="1365" name="Google Shape;1365;p231"/>
          <p:cNvSpPr txBox="1"/>
          <p:nvPr/>
        </p:nvSpPr>
        <p:spPr>
          <a:xfrm>
            <a:off x="5915732" y="2171702"/>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67%</a:t>
            </a:r>
            <a:endParaRPr sz="1800" b="1">
              <a:latin typeface="Calibri"/>
              <a:ea typeface="Calibri"/>
              <a:cs typeface="Calibri"/>
              <a:sym typeface="Calibri"/>
            </a:endParaRPr>
          </a:p>
        </p:txBody>
      </p:sp>
      <p:sp>
        <p:nvSpPr>
          <p:cNvPr id="1366" name="Google Shape;1366;p231"/>
          <p:cNvSpPr txBox="1"/>
          <p:nvPr/>
        </p:nvSpPr>
        <p:spPr>
          <a:xfrm>
            <a:off x="8078035" y="3298088"/>
            <a:ext cx="700791" cy="276999"/>
          </a:xfrm>
          <a:prstGeom prst="rect">
            <a:avLst/>
          </a:prstGeom>
          <a:noFill/>
          <a:ln>
            <a:noFill/>
          </a:ln>
        </p:spPr>
        <p:txBody>
          <a:bodyPr spcFirstLastPara="1" wrap="square" lIns="91425" tIns="45700" rIns="91425" bIns="45700" anchor="t" anchorCtr="0">
            <a:noAutofit/>
          </a:bodyPr>
          <a:lstStyle/>
          <a:p>
            <a:pPr algn="ctr">
              <a:buSzPts val="1800"/>
            </a:pPr>
            <a:r>
              <a:rPr lang="en" sz="1800" b="1">
                <a:latin typeface="Calibri"/>
                <a:ea typeface="Calibri"/>
                <a:cs typeface="Calibri"/>
                <a:sym typeface="Calibri"/>
              </a:rPr>
              <a:t>28%</a:t>
            </a:r>
            <a:endParaRPr sz="1800" b="1">
              <a:latin typeface="Calibri"/>
              <a:ea typeface="Calibri"/>
              <a:cs typeface="Calibri"/>
              <a:sym typeface="Calibri"/>
            </a:endParaRPr>
          </a:p>
        </p:txBody>
      </p:sp>
      <p:sp>
        <p:nvSpPr>
          <p:cNvPr id="1367" name="Google Shape;1367;p231"/>
          <p:cNvSpPr txBox="1"/>
          <p:nvPr/>
        </p:nvSpPr>
        <p:spPr>
          <a:xfrm>
            <a:off x="8305800" y="2057402"/>
            <a:ext cx="587020" cy="276999"/>
          </a:xfrm>
          <a:prstGeom prst="rect">
            <a:avLst/>
          </a:prstGeom>
          <a:noFill/>
          <a:ln>
            <a:noFill/>
          </a:ln>
        </p:spPr>
        <p:txBody>
          <a:bodyPr spcFirstLastPara="1" wrap="square" lIns="91425" tIns="45700" rIns="91425" bIns="45700" anchor="t" anchorCtr="0">
            <a:noAutofit/>
          </a:bodyPr>
          <a:lstStyle/>
          <a:p>
            <a:pPr>
              <a:buSzPts val="1800"/>
            </a:pPr>
            <a:r>
              <a:rPr lang="en" sz="1800" b="1">
                <a:latin typeface="Calibri"/>
                <a:ea typeface="Calibri"/>
                <a:cs typeface="Calibri"/>
                <a:sym typeface="Calibri"/>
              </a:rPr>
              <a:t>71%</a:t>
            </a:r>
            <a:endParaRPr sz="1800" b="1">
              <a:latin typeface="Calibri"/>
              <a:ea typeface="Calibri"/>
              <a:cs typeface="Calibri"/>
              <a:sym typeface="Calibri"/>
            </a:endParaRPr>
          </a:p>
        </p:txBody>
      </p:sp>
    </p:spTree>
    <p:extLst>
      <p:ext uri="{BB962C8B-B14F-4D97-AF65-F5344CB8AC3E}">
        <p14:creationId xmlns:p14="http://schemas.microsoft.com/office/powerpoint/2010/main" val="2822219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233"/>
          <p:cNvSpPr txBox="1">
            <a:spLocks noGrp="1"/>
          </p:cNvSpPr>
          <p:nvPr>
            <p:ph type="body" idx="1"/>
          </p:nvPr>
        </p:nvSpPr>
        <p:spPr>
          <a:xfrm>
            <a:off x="552295" y="114326"/>
            <a:ext cx="8039410" cy="1031031"/>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640"/>
              </a:spcBef>
              <a:spcAft>
                <a:spcPts val="0"/>
              </a:spcAft>
              <a:buSzPts val="3200"/>
              <a:buNone/>
            </a:pPr>
            <a:r>
              <a:rPr lang="en"/>
              <a:t>Reservations/Uncomfortable with a Candidate      Who is…</a:t>
            </a:r>
            <a:endParaRPr u="sng"/>
          </a:p>
        </p:txBody>
      </p:sp>
      <p:sp>
        <p:nvSpPr>
          <p:cNvPr id="1380" name="Google Shape;1380;p233"/>
          <p:cNvSpPr/>
          <p:nvPr/>
        </p:nvSpPr>
        <p:spPr>
          <a:xfrm>
            <a:off x="838200" y="971606"/>
            <a:ext cx="74676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1" u="sng" strike="noStrike" cap="none">
                <a:solidFill>
                  <a:srgbClr val="000000"/>
                </a:solidFill>
                <a:latin typeface="Arial"/>
                <a:ea typeface="Arial"/>
                <a:cs typeface="Arial"/>
                <a:sym typeface="Arial"/>
              </a:rPr>
              <a:t>Top Five Attributes Reservations/Uncomfortable by Party</a:t>
            </a:r>
            <a:endParaRPr/>
          </a:p>
        </p:txBody>
      </p:sp>
      <p:graphicFrame>
        <p:nvGraphicFramePr>
          <p:cNvPr id="1381" name="Google Shape;1381;p233"/>
          <p:cNvGraphicFramePr/>
          <p:nvPr>
            <p:extLst>
              <p:ext uri="{D42A27DB-BD31-4B8C-83A1-F6EECF244321}">
                <p14:modId xmlns:p14="http://schemas.microsoft.com/office/powerpoint/2010/main" val="4079181029"/>
              </p:ext>
            </p:extLst>
          </p:nvPr>
        </p:nvGraphicFramePr>
        <p:xfrm>
          <a:off x="438897" y="1371613"/>
          <a:ext cx="8266200" cy="3364265"/>
        </p:xfrm>
        <a:graphic>
          <a:graphicData uri="http://schemas.openxmlformats.org/drawingml/2006/table">
            <a:tbl>
              <a:tblPr firstRow="1" bandRow="1">
                <a:noFill/>
                <a:tableStyleId>{734DA4F2-3410-4558-8C38-8046A9908AC0}</a:tableStyleId>
              </a:tblPr>
              <a:tblGrid>
                <a:gridCol w="2755400">
                  <a:extLst>
                    <a:ext uri="{9D8B030D-6E8A-4147-A177-3AD203B41FA5}">
                      <a16:colId xmlns:a16="http://schemas.microsoft.com/office/drawing/2014/main" xmlns="" val="20000"/>
                    </a:ext>
                  </a:extLst>
                </a:gridCol>
                <a:gridCol w="2755400">
                  <a:extLst>
                    <a:ext uri="{9D8B030D-6E8A-4147-A177-3AD203B41FA5}">
                      <a16:colId xmlns:a16="http://schemas.microsoft.com/office/drawing/2014/main" xmlns="" val="20001"/>
                    </a:ext>
                  </a:extLst>
                </a:gridCol>
                <a:gridCol w="2755400">
                  <a:extLst>
                    <a:ext uri="{9D8B030D-6E8A-4147-A177-3AD203B41FA5}">
                      <a16:colId xmlns:a16="http://schemas.microsoft.com/office/drawing/2014/main" xmlns="" val="20002"/>
                    </a:ext>
                  </a:extLst>
                </a:gridCol>
              </a:tblGrid>
              <a:tr h="278125">
                <a:tc>
                  <a:txBody>
                    <a:bodyPr/>
                    <a:lstStyle/>
                    <a:p>
                      <a:pPr marL="0" marR="0" lvl="0" indent="0" algn="ctr" rtl="0">
                        <a:lnSpc>
                          <a:spcPct val="100000"/>
                        </a:lnSpc>
                        <a:spcBef>
                          <a:spcPts val="0"/>
                        </a:spcBef>
                        <a:spcAft>
                          <a:spcPts val="0"/>
                        </a:spcAft>
                        <a:buNone/>
                      </a:pPr>
                      <a:r>
                        <a:rPr lang="en" sz="1200" b="1" u="sng" strike="noStrike" cap="none" dirty="0">
                          <a:solidFill>
                            <a:schemeClr val="dk1"/>
                          </a:solidFill>
                        </a:rPr>
                        <a:t>Republicans</a:t>
                      </a:r>
                      <a:endParaRPr sz="1400" dirty="0"/>
                    </a:p>
                  </a:txBody>
                  <a:tcPr marL="91450" marR="91450" marT="34300" marB="34300" anchor="ctr">
                    <a:lnL w="762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b="1" u="sng" strike="noStrike" cap="none">
                          <a:solidFill>
                            <a:schemeClr val="dk1"/>
                          </a:solidFill>
                        </a:rPr>
                        <a:t>Independents</a:t>
                      </a:r>
                      <a:endParaRPr sz="1400"/>
                    </a:p>
                  </a:txBody>
                  <a:tcPr marL="91450" marR="9145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b="1" u="sng" strike="noStrike" cap="none">
                          <a:solidFill>
                            <a:schemeClr val="dk1"/>
                          </a:solidFill>
                        </a:rPr>
                        <a:t>Democrats</a:t>
                      </a:r>
                      <a:endParaRPr sz="1400"/>
                    </a:p>
                  </a:txBody>
                  <a:tcPr marL="91450" marR="91450" marT="34300" marB="3430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xmlns="" val="10000"/>
                  </a:ext>
                </a:extLst>
              </a:tr>
              <a:tr h="617225">
                <a:tc>
                  <a:txBody>
                    <a:bodyPr/>
                    <a:lstStyle/>
                    <a:p>
                      <a:pPr marL="0" marR="0" lvl="0" indent="0" algn="ctr" rtl="0">
                        <a:lnSpc>
                          <a:spcPct val="100000"/>
                        </a:lnSpc>
                        <a:spcBef>
                          <a:spcPts val="0"/>
                        </a:spcBef>
                        <a:spcAft>
                          <a:spcPts val="0"/>
                        </a:spcAft>
                        <a:buNone/>
                      </a:pPr>
                      <a:r>
                        <a:rPr lang="en" sz="1200" b="1" u="none" strike="noStrike" cap="none">
                          <a:solidFill>
                            <a:schemeClr val="dk1"/>
                          </a:solidFill>
                        </a:rPr>
                        <a:t>A Socialist</a:t>
                      </a:r>
                      <a:endParaRPr sz="1400"/>
                    </a:p>
                    <a:p>
                      <a:pPr marL="0" marR="0" lvl="0" indent="0" algn="ctr" rtl="0">
                        <a:lnSpc>
                          <a:spcPct val="100000"/>
                        </a:lnSpc>
                        <a:spcBef>
                          <a:spcPts val="0"/>
                        </a:spcBef>
                        <a:spcAft>
                          <a:spcPts val="0"/>
                        </a:spcAft>
                        <a:buNone/>
                      </a:pPr>
                      <a:r>
                        <a:rPr lang="en" sz="1200" b="1" u="none" strike="noStrike" cap="none">
                          <a:solidFill>
                            <a:schemeClr val="dk1"/>
                          </a:solidFill>
                        </a:rPr>
                        <a:t>(93%)</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Socialist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(74%)</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Business Executive</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(68%)</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9B9B9B"/>
                    </a:solidFill>
                  </a:tcPr>
                </a:tc>
                <a:extLst>
                  <a:ext uri="{0D108BD9-81ED-4DB2-BD59-A6C34878D82A}">
                    <a16:rowId xmlns:a16="http://schemas.microsoft.com/office/drawing/2014/main" xmlns="" val="10001"/>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Muslim</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(70%)</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1D9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(61%)</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(67%)</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extLst>
                  <a:ext uri="{0D108BD9-81ED-4DB2-BD59-A6C34878D82A}">
                    <a16:rowId xmlns:a16="http://schemas.microsoft.com/office/drawing/2014/main" xmlns="" val="10002"/>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Over Age 75</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(57%)</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5E5E5"/>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An Evangelical Christian</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(52%)</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E066"/>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An Evangelical Christian</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(60%)</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E066"/>
                    </a:solidFill>
                  </a:tcPr>
                </a:tc>
                <a:extLst>
                  <a:ext uri="{0D108BD9-81ED-4DB2-BD59-A6C34878D82A}">
                    <a16:rowId xmlns:a16="http://schemas.microsoft.com/office/drawing/2014/main" xmlns="" val="10003"/>
                  </a:ext>
                </a:extLst>
              </a:tr>
              <a:tr h="617225">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Someone Under Age 40</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(51%)</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848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Business Executive</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(48%)</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9B9B9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Socialist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(52%)</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DCDC"/>
                    </a:solidFill>
                  </a:tcPr>
                </a:tc>
                <a:extLst>
                  <a:ext uri="{0D108BD9-81ED-4DB2-BD59-A6C34878D82A}">
                    <a16:rowId xmlns:a16="http://schemas.microsoft.com/office/drawing/2014/main" xmlns="" val="10004"/>
                  </a:ext>
                </a:extLst>
              </a:tr>
              <a:tr h="617240">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Calibri"/>
                          <a:ea typeface="Calibri"/>
                          <a:cs typeface="Calibri"/>
                          <a:sym typeface="Calibri"/>
                        </a:rPr>
                        <a:t>A Person is Gay or Lesbian</a:t>
                      </a:r>
                      <a:endParaRPr sz="1400" dirty="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Calibri"/>
                          <a:ea typeface="Calibri"/>
                          <a:cs typeface="Calibri"/>
                          <a:sym typeface="Calibri"/>
                        </a:rPr>
                        <a:t>(43%)</a:t>
                      </a:r>
                      <a:endParaRPr sz="1400" dirty="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Muslim</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(44%)</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C1D9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A Person Running as an Independent</a:t>
                      </a:r>
                      <a:endParaRPr sz="1400"/>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(49%)</a:t>
                      </a:r>
                      <a:endParaRPr sz="1400"/>
                    </a:p>
                  </a:txBody>
                  <a:tcPr marL="91450" marR="91450" marT="34300" marB="3430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AE496"/>
                    </a:solidFill>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215"/>
          <p:cNvSpPr txBox="1">
            <a:spLocks noGrp="1"/>
          </p:cNvSpPr>
          <p:nvPr>
            <p:ph type="sldNum" idx="4294967295"/>
          </p:nvPr>
        </p:nvSpPr>
        <p:spPr>
          <a:xfrm>
            <a:off x="149740" y="4869672"/>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00"/>
              <a:buNone/>
            </a:pPr>
            <a:r>
              <a:rPr lang="en">
                <a:solidFill>
                  <a:srgbClr val="FFFFFF"/>
                </a:solidFill>
              </a:rPr>
              <a:t> </a:t>
            </a:r>
            <a:endParaRPr/>
          </a:p>
        </p:txBody>
      </p:sp>
      <p:sp>
        <p:nvSpPr>
          <p:cNvPr id="1050" name="Google Shape;1050;p215"/>
          <p:cNvSpPr txBox="1">
            <a:spLocks noGrp="1"/>
          </p:cNvSpPr>
          <p:nvPr>
            <p:ph type="body" idx="1"/>
          </p:nvPr>
        </p:nvSpPr>
        <p:spPr>
          <a:xfrm>
            <a:off x="552295" y="121937"/>
            <a:ext cx="8039410" cy="39241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2800"/>
              <a:buNone/>
            </a:pPr>
            <a:r>
              <a:rPr lang="en"/>
              <a:t>Trump’s Relationship with Putin</a:t>
            </a:r>
            <a:endParaRPr/>
          </a:p>
        </p:txBody>
      </p:sp>
      <p:sp>
        <p:nvSpPr>
          <p:cNvPr id="1051" name="Google Shape;1051;p215"/>
          <p:cNvSpPr/>
          <p:nvPr/>
        </p:nvSpPr>
        <p:spPr>
          <a:xfrm>
            <a:off x="511846" y="679116"/>
            <a:ext cx="8120333" cy="6924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400" b="0" i="1" u="sng" strike="noStrike" cap="none">
                <a:solidFill>
                  <a:schemeClr val="dk1"/>
                </a:solidFill>
                <a:latin typeface="Calibri"/>
                <a:ea typeface="Calibri"/>
                <a:cs typeface="Calibri"/>
                <a:sym typeface="Calibri"/>
              </a:rPr>
              <a:t>In general, do you believe that Donald Trump has a relationship with Vladimir Putin that is too friendly   therefore not appropriate, not too friendly with the president of Russia or do you not have an opinion on this? </a:t>
            </a:r>
            <a:endParaRPr sz="1400" b="0" i="0" u="none" strike="noStrike" cap="none">
              <a:solidFill>
                <a:srgbClr val="000000"/>
              </a:solidFill>
              <a:latin typeface="Arial"/>
              <a:ea typeface="Arial"/>
              <a:cs typeface="Arial"/>
              <a:sym typeface="Arial"/>
            </a:endParaRPr>
          </a:p>
        </p:txBody>
      </p:sp>
      <p:pic>
        <p:nvPicPr>
          <p:cNvPr id="1052" name="Google Shape;1052;p215"/>
          <p:cNvPicPr preferRelativeResize="0"/>
          <p:nvPr/>
        </p:nvPicPr>
        <p:blipFill rotWithShape="1">
          <a:blip r:embed="rId3">
            <a:alphaModFix/>
          </a:blip>
          <a:srcRect/>
          <a:stretch/>
        </p:blipFill>
        <p:spPr>
          <a:xfrm>
            <a:off x="182880" y="1192029"/>
            <a:ext cx="8961120" cy="3657600"/>
          </a:xfrm>
          <a:prstGeom prst="rect">
            <a:avLst/>
          </a:prstGeom>
          <a:noFill/>
          <a:ln>
            <a:noFill/>
          </a:ln>
        </p:spPr>
      </p:pic>
      <p:cxnSp>
        <p:nvCxnSpPr>
          <p:cNvPr id="1053" name="Google Shape;1053;p215"/>
          <p:cNvCxnSpPr/>
          <p:nvPr/>
        </p:nvCxnSpPr>
        <p:spPr>
          <a:xfrm>
            <a:off x="3092604" y="1623060"/>
            <a:ext cx="0" cy="2795538"/>
          </a:xfrm>
          <a:prstGeom prst="straightConnector1">
            <a:avLst/>
          </a:prstGeom>
          <a:noFill/>
          <a:ln w="28575" cap="flat" cmpd="sng">
            <a:solidFill>
              <a:schemeClr val="dk1"/>
            </a:solidFill>
            <a:prstDash val="solid"/>
            <a:round/>
            <a:headEnd type="none" w="sm" len="sm"/>
            <a:tailEnd type="none" w="sm" len="sm"/>
          </a:ln>
        </p:spPr>
      </p:cxnSp>
      <p:cxnSp>
        <p:nvCxnSpPr>
          <p:cNvPr id="1054" name="Google Shape;1054;p215"/>
          <p:cNvCxnSpPr/>
          <p:nvPr/>
        </p:nvCxnSpPr>
        <p:spPr>
          <a:xfrm>
            <a:off x="6096000" y="1623060"/>
            <a:ext cx="0" cy="2795538"/>
          </a:xfrm>
          <a:prstGeom prst="straightConnector1">
            <a:avLst/>
          </a:prstGeom>
          <a:noFill/>
          <a:ln w="28575" cap="flat" cmpd="sng">
            <a:solidFill>
              <a:schemeClr val="dk1"/>
            </a:solidFill>
            <a:prstDash val="solid"/>
            <a:round/>
            <a:headEnd type="none" w="sm" len="sm"/>
            <a:tailEnd type="none" w="sm" len="sm"/>
          </a:ln>
        </p:spPr>
      </p:cxnSp>
      <p:graphicFrame>
        <p:nvGraphicFramePr>
          <p:cNvPr id="1055" name="Google Shape;1055;p215"/>
          <p:cNvGraphicFramePr/>
          <p:nvPr/>
        </p:nvGraphicFramePr>
        <p:xfrm>
          <a:off x="91439" y="2503171"/>
          <a:ext cx="8519150" cy="297200"/>
        </p:xfrm>
        <a:graphic>
          <a:graphicData uri="http://schemas.openxmlformats.org/drawingml/2006/table">
            <a:tbl>
              <a:tblPr firstRow="1" bandRow="1">
                <a:noFill/>
                <a:tableStyleId>{7E8A742A-0D01-40B7-BEC4-5E1EDC9CC667}</a:tableStyleId>
              </a:tblPr>
              <a:tblGrid>
                <a:gridCol w="2346950">
                  <a:extLst>
                    <a:ext uri="{9D8B030D-6E8A-4147-A177-3AD203B41FA5}">
                      <a16:colId xmlns:a16="http://schemas.microsoft.com/office/drawing/2014/main" xmlns="" val="20000"/>
                    </a:ext>
                  </a:extLst>
                </a:gridCol>
                <a:gridCol w="34290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297200">
                <a:tc>
                  <a:txBody>
                    <a:bodyPr/>
                    <a:lstStyle/>
                    <a:p>
                      <a:pPr marL="0" marR="0" lvl="0" indent="0" algn="ctr" rtl="0">
                        <a:lnSpc>
                          <a:spcPct val="100000"/>
                        </a:lnSpc>
                        <a:spcBef>
                          <a:spcPts val="0"/>
                        </a:spcBef>
                        <a:spcAft>
                          <a:spcPts val="0"/>
                        </a:spcAft>
                        <a:buClr>
                          <a:srgbClr val="C00000"/>
                        </a:buClr>
                        <a:buSzPts val="1500"/>
                        <a:buFont typeface="Calibri"/>
                        <a:buNone/>
                      </a:pPr>
                      <a:r>
                        <a:rPr lang="en" sz="1500" b="1" i="1" u="sng" strike="noStrike" cap="none">
                          <a:solidFill>
                            <a:srgbClr val="C00000"/>
                          </a:solidFill>
                          <a:latin typeface="Calibri"/>
                          <a:ea typeface="Calibri"/>
                          <a:cs typeface="Calibri"/>
                          <a:sym typeface="Calibri"/>
                        </a:rPr>
                        <a:t>-9%</a:t>
                      </a:r>
                      <a:endParaRPr sz="1100" u="none" strike="noStrike" cap="none"/>
                    </a:p>
                  </a:txBody>
                  <a:tcPr marL="91450" marR="91450" marT="34300" marB="34300"/>
                </a:tc>
                <a:tc>
                  <a:txBody>
                    <a:bodyPr/>
                    <a:lstStyle/>
                    <a:p>
                      <a:pPr marL="0" marR="0" lvl="0" indent="0" algn="ctr" rtl="0">
                        <a:lnSpc>
                          <a:spcPct val="100000"/>
                        </a:lnSpc>
                        <a:spcBef>
                          <a:spcPts val="0"/>
                        </a:spcBef>
                        <a:spcAft>
                          <a:spcPts val="0"/>
                        </a:spcAft>
                        <a:buClr>
                          <a:srgbClr val="C00000"/>
                        </a:buClr>
                        <a:buSzPts val="1500"/>
                        <a:buFont typeface="Calibri"/>
                        <a:buNone/>
                      </a:pPr>
                      <a:r>
                        <a:rPr lang="en" sz="1500" b="1" i="1" u="sng" strike="noStrike" cap="none">
                          <a:solidFill>
                            <a:srgbClr val="C00000"/>
                          </a:solidFill>
                          <a:latin typeface="Calibri"/>
                          <a:ea typeface="Calibri"/>
                          <a:cs typeface="Calibri"/>
                          <a:sym typeface="Calibri"/>
                        </a:rPr>
                        <a:t>-16%</a:t>
                      </a:r>
                      <a:endParaRPr sz="1100" u="none" strike="noStrike" cap="none"/>
                    </a:p>
                  </a:txBody>
                  <a:tcPr marL="91450" marR="91450" marT="34300" marB="34300"/>
                </a:tc>
                <a:tc>
                  <a:txBody>
                    <a:bodyPr/>
                    <a:lstStyle/>
                    <a:p>
                      <a:pPr marL="0" marR="0" lvl="0" indent="0" algn="ctr" rtl="0">
                        <a:lnSpc>
                          <a:spcPct val="100000"/>
                        </a:lnSpc>
                        <a:spcBef>
                          <a:spcPts val="0"/>
                        </a:spcBef>
                        <a:spcAft>
                          <a:spcPts val="0"/>
                        </a:spcAft>
                        <a:buClr>
                          <a:srgbClr val="000000"/>
                        </a:buClr>
                        <a:buSzPts val="1500"/>
                        <a:buFont typeface="Arial"/>
                        <a:buNone/>
                      </a:pPr>
                      <a:r>
                        <a:rPr lang="en" sz="1500" b="1" i="1" u="sng" strike="noStrike" cap="none">
                          <a:solidFill>
                            <a:srgbClr val="C00000"/>
                          </a:solidFill>
                        </a:rPr>
                        <a:t>-6%</a:t>
                      </a:r>
                      <a:endParaRPr sz="1100" u="none" strike="noStrike" cap="none"/>
                    </a:p>
                  </a:txBody>
                  <a:tcPr marL="91450" marR="91450" marT="34300" marB="34300"/>
                </a:tc>
                <a:extLst>
                  <a:ext uri="{0D108BD9-81ED-4DB2-BD59-A6C34878D82A}">
                    <a16:rowId xmlns:a16="http://schemas.microsoft.com/office/drawing/2014/main" xmlns="" val="10000"/>
                  </a:ext>
                </a:extLst>
              </a:tr>
            </a:tbl>
          </a:graphicData>
        </a:graphic>
      </p:graphicFrame>
      <p:graphicFrame>
        <p:nvGraphicFramePr>
          <p:cNvPr id="1056" name="Google Shape;1056;p215"/>
          <p:cNvGraphicFramePr/>
          <p:nvPr/>
        </p:nvGraphicFramePr>
        <p:xfrm>
          <a:off x="563455" y="1601894"/>
          <a:ext cx="2100050" cy="1234500"/>
        </p:xfrm>
        <a:graphic>
          <a:graphicData uri="http://schemas.openxmlformats.org/drawingml/2006/table">
            <a:tbl>
              <a:tblPr firstRow="1" bandRow="1">
                <a:noFill/>
                <a:tableStyleId>{7E8A742A-0D01-40B7-BEC4-5E1EDC9CC667}</a:tableStyleId>
              </a:tblPr>
              <a:tblGrid>
                <a:gridCol w="617675">
                  <a:extLst>
                    <a:ext uri="{9D8B030D-6E8A-4147-A177-3AD203B41FA5}">
                      <a16:colId xmlns:a16="http://schemas.microsoft.com/office/drawing/2014/main" xmlns="" val="20000"/>
                    </a:ext>
                  </a:extLst>
                </a:gridCol>
                <a:gridCol w="494125">
                  <a:extLst>
                    <a:ext uri="{9D8B030D-6E8A-4147-A177-3AD203B41FA5}">
                      <a16:colId xmlns:a16="http://schemas.microsoft.com/office/drawing/2014/main" xmlns="" val="20001"/>
                    </a:ext>
                  </a:extLst>
                </a:gridCol>
                <a:gridCol w="494125">
                  <a:extLst>
                    <a:ext uri="{9D8B030D-6E8A-4147-A177-3AD203B41FA5}">
                      <a16:colId xmlns:a16="http://schemas.microsoft.com/office/drawing/2014/main" xmlns="" val="20002"/>
                    </a:ext>
                  </a:extLst>
                </a:gridCol>
                <a:gridCol w="494125">
                  <a:extLst>
                    <a:ext uri="{9D8B030D-6E8A-4147-A177-3AD203B41FA5}">
                      <a16:colId xmlns:a16="http://schemas.microsoft.com/office/drawing/2014/main" xmlns="" val="20003"/>
                    </a:ext>
                  </a:extLst>
                </a:gridCol>
              </a:tblGrid>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GOP</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7%</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44%</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46%</a:t>
                      </a:r>
                      <a:endParaRPr sz="1100" u="none" strike="noStrike" cap="none">
                        <a:solidFill>
                          <a:schemeClr val="lt1"/>
                        </a:solidFill>
                      </a:endParaRPr>
                    </a:p>
                  </a:txBody>
                  <a:tcPr marL="91450" marR="91450" marT="34300" marB="34300" anchor="ctr"/>
                </a:tc>
                <a:extLst>
                  <a:ext uri="{0D108BD9-81ED-4DB2-BD59-A6C34878D82A}">
                    <a16:rowId xmlns:a16="http://schemas.microsoft.com/office/drawing/2014/main" xmlns="" val="10000"/>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IND</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20%</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25%</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53%</a:t>
                      </a:r>
                      <a:endParaRPr sz="1100" u="none" strike="noStrike" cap="none"/>
                    </a:p>
                  </a:txBody>
                  <a:tcPr marL="91450" marR="91450" marT="34300" marB="34300" anchor="ctr"/>
                </a:tc>
                <a:extLst>
                  <a:ext uri="{0D108BD9-81ED-4DB2-BD59-A6C34878D82A}">
                    <a16:rowId xmlns:a16="http://schemas.microsoft.com/office/drawing/2014/main" xmlns="" val="10001"/>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DEM</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63%</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7%</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29%</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graphicFrame>
        <p:nvGraphicFramePr>
          <p:cNvPr id="1057" name="Google Shape;1057;p215"/>
          <p:cNvGraphicFramePr/>
          <p:nvPr/>
        </p:nvGraphicFramePr>
        <p:xfrm>
          <a:off x="3564619" y="1601894"/>
          <a:ext cx="2100050" cy="1234500"/>
        </p:xfrm>
        <a:graphic>
          <a:graphicData uri="http://schemas.openxmlformats.org/drawingml/2006/table">
            <a:tbl>
              <a:tblPr firstRow="1" bandRow="1">
                <a:noFill/>
                <a:tableStyleId>{7E8A742A-0D01-40B7-BEC4-5E1EDC9CC667}</a:tableStyleId>
              </a:tblPr>
              <a:tblGrid>
                <a:gridCol w="617675">
                  <a:extLst>
                    <a:ext uri="{9D8B030D-6E8A-4147-A177-3AD203B41FA5}">
                      <a16:colId xmlns:a16="http://schemas.microsoft.com/office/drawing/2014/main" xmlns="" val="20000"/>
                    </a:ext>
                  </a:extLst>
                </a:gridCol>
                <a:gridCol w="494125">
                  <a:extLst>
                    <a:ext uri="{9D8B030D-6E8A-4147-A177-3AD203B41FA5}">
                      <a16:colId xmlns:a16="http://schemas.microsoft.com/office/drawing/2014/main" xmlns="" val="20001"/>
                    </a:ext>
                  </a:extLst>
                </a:gridCol>
                <a:gridCol w="494125">
                  <a:extLst>
                    <a:ext uri="{9D8B030D-6E8A-4147-A177-3AD203B41FA5}">
                      <a16:colId xmlns:a16="http://schemas.microsoft.com/office/drawing/2014/main" xmlns="" val="20002"/>
                    </a:ext>
                  </a:extLst>
                </a:gridCol>
                <a:gridCol w="494125">
                  <a:extLst>
                    <a:ext uri="{9D8B030D-6E8A-4147-A177-3AD203B41FA5}">
                      <a16:colId xmlns:a16="http://schemas.microsoft.com/office/drawing/2014/main" xmlns="" val="20003"/>
                    </a:ext>
                  </a:extLst>
                </a:gridCol>
              </a:tblGrid>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GOP</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11%</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58%</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30%</a:t>
                      </a:r>
                      <a:endParaRPr sz="1100" u="none" strike="noStrike" cap="none">
                        <a:solidFill>
                          <a:schemeClr val="lt1"/>
                        </a:solidFill>
                      </a:endParaRPr>
                    </a:p>
                  </a:txBody>
                  <a:tcPr marL="91450" marR="91450" marT="34300" marB="34300" anchor="ctr"/>
                </a:tc>
                <a:extLst>
                  <a:ext uri="{0D108BD9-81ED-4DB2-BD59-A6C34878D82A}">
                    <a16:rowId xmlns:a16="http://schemas.microsoft.com/office/drawing/2014/main" xmlns="" val="10000"/>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IND</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47%</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19%</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33%</a:t>
                      </a:r>
                      <a:endParaRPr sz="1100" u="none" strike="noStrike" cap="none"/>
                    </a:p>
                  </a:txBody>
                  <a:tcPr marL="91450" marR="91450" marT="34300" marB="34300" anchor="ctr"/>
                </a:tc>
                <a:extLst>
                  <a:ext uri="{0D108BD9-81ED-4DB2-BD59-A6C34878D82A}">
                    <a16:rowId xmlns:a16="http://schemas.microsoft.com/office/drawing/2014/main" xmlns="" val="10001"/>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DEM</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79%</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6%</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17%</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graphicFrame>
        <p:nvGraphicFramePr>
          <p:cNvPr id="1058" name="Google Shape;1058;p215"/>
          <p:cNvGraphicFramePr/>
          <p:nvPr/>
        </p:nvGraphicFramePr>
        <p:xfrm>
          <a:off x="6514352" y="1601894"/>
          <a:ext cx="2100050" cy="1234500"/>
        </p:xfrm>
        <a:graphic>
          <a:graphicData uri="http://schemas.openxmlformats.org/drawingml/2006/table">
            <a:tbl>
              <a:tblPr firstRow="1" bandRow="1">
                <a:noFill/>
                <a:tableStyleId>{7E8A742A-0D01-40B7-BEC4-5E1EDC9CC667}</a:tableStyleId>
              </a:tblPr>
              <a:tblGrid>
                <a:gridCol w="617675">
                  <a:extLst>
                    <a:ext uri="{9D8B030D-6E8A-4147-A177-3AD203B41FA5}">
                      <a16:colId xmlns:a16="http://schemas.microsoft.com/office/drawing/2014/main" xmlns="" val="20000"/>
                    </a:ext>
                  </a:extLst>
                </a:gridCol>
                <a:gridCol w="494125">
                  <a:extLst>
                    <a:ext uri="{9D8B030D-6E8A-4147-A177-3AD203B41FA5}">
                      <a16:colId xmlns:a16="http://schemas.microsoft.com/office/drawing/2014/main" xmlns="" val="20001"/>
                    </a:ext>
                  </a:extLst>
                </a:gridCol>
                <a:gridCol w="494125">
                  <a:extLst>
                    <a:ext uri="{9D8B030D-6E8A-4147-A177-3AD203B41FA5}">
                      <a16:colId xmlns:a16="http://schemas.microsoft.com/office/drawing/2014/main" xmlns="" val="20002"/>
                    </a:ext>
                  </a:extLst>
                </a:gridCol>
                <a:gridCol w="494125">
                  <a:extLst>
                    <a:ext uri="{9D8B030D-6E8A-4147-A177-3AD203B41FA5}">
                      <a16:colId xmlns:a16="http://schemas.microsoft.com/office/drawing/2014/main" xmlns="" val="20003"/>
                    </a:ext>
                  </a:extLst>
                </a:gridCol>
              </a:tblGrid>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GOP</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7%</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58%</a:t>
                      </a:r>
                      <a:endParaRPr sz="1100" u="none" strike="noStrike" cap="none">
                        <a:solidFill>
                          <a:schemeClr val="lt1"/>
                        </a:solidFill>
                      </a:endParaRPr>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lt1"/>
                          </a:solidFill>
                        </a:rPr>
                        <a:t>34%</a:t>
                      </a:r>
                      <a:endParaRPr sz="1100" u="none" strike="noStrike" cap="none">
                        <a:solidFill>
                          <a:schemeClr val="lt1"/>
                        </a:solidFill>
                      </a:endParaRPr>
                    </a:p>
                  </a:txBody>
                  <a:tcPr marL="91450" marR="91450" marT="34300" marB="34300" anchor="ctr"/>
                </a:tc>
                <a:extLst>
                  <a:ext uri="{0D108BD9-81ED-4DB2-BD59-A6C34878D82A}">
                    <a16:rowId xmlns:a16="http://schemas.microsoft.com/office/drawing/2014/main" xmlns="" val="10000"/>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IND</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25%</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26%</a:t>
                      </a:r>
                      <a:endParaRPr sz="1100" u="none" strike="noStrike" cap="none"/>
                    </a:p>
                  </a:txBody>
                  <a:tcPr marL="91450" marR="91450" marT="34300" marB="34300"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47%</a:t>
                      </a:r>
                      <a:endParaRPr sz="1100" u="none" strike="noStrike" cap="none"/>
                    </a:p>
                  </a:txBody>
                  <a:tcPr marL="91450" marR="91450" marT="34300" marB="34300" anchor="ctr"/>
                </a:tc>
                <a:extLst>
                  <a:ext uri="{0D108BD9-81ED-4DB2-BD59-A6C34878D82A}">
                    <a16:rowId xmlns:a16="http://schemas.microsoft.com/office/drawing/2014/main" xmlns="" val="10001"/>
                  </a:ext>
                </a:extLst>
              </a:tr>
              <a:tr h="4115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DEM</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C00000"/>
                          </a:solidFill>
                        </a:rPr>
                        <a:t>68%</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2"/>
                          </a:solidFill>
                        </a:rPr>
                        <a:t>6%</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rgbClr val="595959"/>
                          </a:solidFill>
                        </a:rPr>
                        <a:t>26%</a:t>
                      </a:r>
                      <a:endParaRPr sz="1100" u="none" strike="noStrike" cap="none"/>
                    </a:p>
                  </a:txBody>
                  <a:tcPr marL="91450" marR="91450" marT="34300" marB="34300"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1059" name="Google Shape;1059;p215"/>
          <p:cNvSpPr txBox="1"/>
          <p:nvPr/>
        </p:nvSpPr>
        <p:spPr>
          <a:xfrm>
            <a:off x="3994639" y="4319392"/>
            <a:ext cx="1237437" cy="230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chemeClr val="dk1"/>
                </a:solidFill>
                <a:latin typeface="Calibri"/>
                <a:ea typeface="Calibri"/>
                <a:cs typeface="Calibri"/>
                <a:sym typeface="Calibri"/>
              </a:rPr>
              <a:t>*Among RVs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49689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32637121"/>
              </p:ext>
            </p:extLst>
          </p:nvPr>
        </p:nvGraphicFramePr>
        <p:xfrm>
          <a:off x="712797" y="1121569"/>
          <a:ext cx="7718431" cy="2983230"/>
        </p:xfrm>
        <a:graphic>
          <a:graphicData uri="http://schemas.openxmlformats.org/drawingml/2006/table">
            <a:tbl>
              <a:tblPr firstRow="1" bandRow="1">
                <a:effectLst/>
                <a:tableStyleId>{5C22544A-7EE6-4342-B048-85BDC9FD1C3A}</a:tableStyleId>
              </a:tblPr>
              <a:tblGrid>
                <a:gridCol w="4107675">
                  <a:extLst>
                    <a:ext uri="{9D8B030D-6E8A-4147-A177-3AD203B41FA5}">
                      <a16:colId xmlns:a16="http://schemas.microsoft.com/office/drawing/2014/main" xmlns="" val="20000"/>
                    </a:ext>
                  </a:extLst>
                </a:gridCol>
                <a:gridCol w="998274">
                  <a:extLst>
                    <a:ext uri="{9D8B030D-6E8A-4147-A177-3AD203B41FA5}">
                      <a16:colId xmlns:a16="http://schemas.microsoft.com/office/drawing/2014/main" xmlns="" val="20001"/>
                    </a:ext>
                  </a:extLst>
                </a:gridCol>
                <a:gridCol w="1244156">
                  <a:extLst>
                    <a:ext uri="{9D8B030D-6E8A-4147-A177-3AD203B41FA5}">
                      <a16:colId xmlns:a16="http://schemas.microsoft.com/office/drawing/2014/main" xmlns="" val="20002"/>
                    </a:ext>
                  </a:extLst>
                </a:gridCol>
                <a:gridCol w="684163">
                  <a:extLst>
                    <a:ext uri="{9D8B030D-6E8A-4147-A177-3AD203B41FA5}">
                      <a16:colId xmlns:a16="http://schemas.microsoft.com/office/drawing/2014/main" xmlns="" val="20003"/>
                    </a:ext>
                  </a:extLst>
                </a:gridCol>
                <a:gridCol w="684163">
                  <a:extLst>
                    <a:ext uri="{9D8B030D-6E8A-4147-A177-3AD203B41FA5}">
                      <a16:colId xmlns:a16="http://schemas.microsoft.com/office/drawing/2014/main" xmlns="" val="20004"/>
                    </a:ext>
                  </a:extLst>
                </a:gridCol>
              </a:tblGrid>
              <a:tr h="240030">
                <a:tc>
                  <a:txBody>
                    <a:bodyPr/>
                    <a:lstStyle/>
                    <a:p>
                      <a:pPr algn="ctr"/>
                      <a:r>
                        <a:rPr lang="en-US" sz="1100" dirty="0"/>
                        <a:t>Seen, Read, or Heard (S/R/H)</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Poll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Date</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Total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100" dirty="0"/>
                        <a:t>A Lot</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xmlns="" val="10000"/>
                  </a:ext>
                </a:extLst>
              </a:tr>
              <a:tr h="137160">
                <a:tc>
                  <a:txBody>
                    <a:bodyPr/>
                    <a:lstStyle/>
                    <a:p>
                      <a:r>
                        <a:rPr lang="en-US" sz="900" kern="1200" baseline="0" dirty="0">
                          <a:solidFill>
                            <a:schemeClr val="dk1"/>
                          </a:solidFill>
                          <a:latin typeface="+mn-lt"/>
                          <a:ea typeface="+mn-ea"/>
                          <a:cs typeface="+mn-cs"/>
                        </a:rPr>
                        <a:t>Terrorist Attack at Orlando Nightclub</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June</a:t>
                      </a:r>
                      <a:r>
                        <a:rPr lang="en-US" sz="900" baseline="0" dirty="0"/>
                        <a:t> </a:t>
                      </a:r>
                      <a:r>
                        <a:rPr lang="en-US" sz="900" dirty="0"/>
                        <a:t>2016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76%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7160">
                <a:tc>
                  <a:txBody>
                    <a:bodyPr/>
                    <a:lstStyle/>
                    <a:p>
                      <a:r>
                        <a:rPr lang="en-US" sz="900" kern="1200" baseline="0" dirty="0">
                          <a:solidFill>
                            <a:schemeClr val="dk1"/>
                          </a:solidFill>
                          <a:latin typeface="+mn-lt"/>
                          <a:ea typeface="+mn-ea"/>
                          <a:cs typeface="+mn-cs"/>
                        </a:rPr>
                        <a:t>Spread of Ebola in West Africa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70%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37160">
                <a:tc>
                  <a:txBody>
                    <a:bodyPr/>
                    <a:lstStyle/>
                    <a:p>
                      <a:r>
                        <a:rPr lang="en-US" sz="900" kern="1200" baseline="0" dirty="0">
                          <a:solidFill>
                            <a:schemeClr val="dk1"/>
                          </a:solidFill>
                          <a:latin typeface="+mn-lt"/>
                          <a:ea typeface="+mn-ea"/>
                          <a:cs typeface="+mn-cs"/>
                        </a:rPr>
                        <a:t>Ebola Patient in Dallas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97%</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68%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37160">
                <a:tc>
                  <a:txBody>
                    <a:bodyPr/>
                    <a:lstStyle/>
                    <a:p>
                      <a:r>
                        <a:rPr lang="en-US" sz="900" kern="1200" baseline="0" dirty="0">
                          <a:solidFill>
                            <a:schemeClr val="dk1"/>
                          </a:solidFill>
                          <a:latin typeface="+mn-lt"/>
                          <a:ea typeface="+mn-ea"/>
                          <a:cs typeface="+mn-cs"/>
                        </a:rPr>
                        <a:t>Trump Access Hollywood Videotape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Mid-Oct</a:t>
                      </a:r>
                      <a:r>
                        <a:rPr lang="en-US" sz="900" baseline="0" dirty="0"/>
                        <a:t> </a:t>
                      </a:r>
                      <a:r>
                        <a:rPr lang="en-US" sz="900" dirty="0"/>
                        <a:t>2016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66%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4"/>
                  </a:ext>
                </a:extLst>
              </a:tr>
              <a:tr h="137160">
                <a:tc>
                  <a:txBody>
                    <a:bodyPr/>
                    <a:lstStyle/>
                    <a:p>
                      <a:r>
                        <a:rPr lang="en-US" sz="900" dirty="0"/>
                        <a:t>ISIS Beheadings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Sept.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94%</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37160">
                <a:tc>
                  <a:txBody>
                    <a:bodyPr/>
                    <a:lstStyle/>
                    <a:p>
                      <a:r>
                        <a:rPr lang="en-US" sz="900" dirty="0"/>
                        <a:t>Trump</a:t>
                      </a:r>
                      <a:r>
                        <a:rPr lang="en-US" sz="900" baseline="0" dirty="0"/>
                        <a:t> decision to fire Comey</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May 2017</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6"/>
                  </a:ext>
                </a:extLst>
              </a:tr>
              <a:tr h="137160">
                <a:tc>
                  <a:txBody>
                    <a:bodyPr/>
                    <a:lstStyle/>
                    <a:p>
                      <a:r>
                        <a:rPr lang="en-US" sz="900" dirty="0"/>
                        <a:t>Trayvon Martin Shooting</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Apr.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91%</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N/A</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37160">
                <a:tc>
                  <a:txBody>
                    <a:bodyPr/>
                    <a:lstStyle/>
                    <a:p>
                      <a:r>
                        <a:rPr lang="en-US" sz="900" dirty="0"/>
                        <a:t>Town Hall Protests Against ACA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Aug. 2009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N/A</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74320">
                <a:tc>
                  <a:txBody>
                    <a:bodyPr/>
                    <a:lstStyle/>
                    <a:p>
                      <a:r>
                        <a:rPr lang="en-US" sz="900" dirty="0"/>
                        <a:t>Paul Manafort being found guilty of tax/ bank fraud charges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Aug. 2018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84%</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4039828585"/>
                  </a:ext>
                </a:extLst>
              </a:tr>
              <a:tr h="137160">
                <a:tc>
                  <a:txBody>
                    <a:bodyPr/>
                    <a:lstStyle/>
                    <a:p>
                      <a:r>
                        <a:rPr lang="en-US" sz="900" dirty="0"/>
                        <a:t>Healthcare.gov Problems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2013</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59%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74320">
                <a:tc>
                  <a:txBody>
                    <a:bodyPr/>
                    <a:lstStyle/>
                    <a:p>
                      <a:r>
                        <a:rPr lang="en-US" sz="900" dirty="0"/>
                        <a:t>Michael Cohen pleading guilty to campaign finance charges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Aug. 2018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46%</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3542261681"/>
                  </a:ext>
                </a:extLst>
              </a:tr>
              <a:tr h="137160">
                <a:tc>
                  <a:txBody>
                    <a:bodyPr/>
                    <a:lstStyle/>
                    <a:p>
                      <a:r>
                        <a:rPr lang="en-US" sz="900" dirty="0"/>
                        <a:t>Occupy Wall Street</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Oct. 2011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80%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40%</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37160">
                <a:tc>
                  <a:txBody>
                    <a:bodyPr/>
                    <a:lstStyle/>
                    <a:p>
                      <a:r>
                        <a:rPr lang="en-US" sz="900" dirty="0"/>
                        <a:t>Christie Staff Bridge Allegations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Jan. 2014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37160">
                <a:tc>
                  <a:txBody>
                    <a:bodyPr/>
                    <a:lstStyle/>
                    <a:p>
                      <a:r>
                        <a:rPr lang="en-US" sz="900" dirty="0"/>
                        <a:t>Obama Immigration Policy</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June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38%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137160">
                <a:tc>
                  <a:txBody>
                    <a:bodyPr/>
                    <a:lstStyle/>
                    <a:p>
                      <a:r>
                        <a:rPr lang="en-US" sz="900" dirty="0"/>
                        <a:t>Reported Syrian</a:t>
                      </a:r>
                      <a:r>
                        <a:rPr lang="en-US" sz="900" baseline="0" dirty="0"/>
                        <a:t> Chem. Weapon Use</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Aug.</a:t>
                      </a:r>
                      <a:r>
                        <a:rPr lang="en-US" sz="900" baseline="0" dirty="0"/>
                        <a:t> 2013</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79%</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35%</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37160">
                <a:tc>
                  <a:txBody>
                    <a:bodyPr/>
                    <a:lstStyle/>
                    <a:p>
                      <a:r>
                        <a:rPr lang="en-US" sz="900" dirty="0"/>
                        <a:t>SCOTUS Healthcare Decision </a:t>
                      </a:r>
                      <a:r>
                        <a:rPr lang="en-US" sz="900" baseline="0" dirty="0"/>
                        <a:t>(</a:t>
                      </a:r>
                      <a:r>
                        <a:rPr lang="en-US" sz="900" i="1" baseline="0" dirty="0"/>
                        <a:t>NFIB v. Sebelius</a:t>
                      </a:r>
                      <a:r>
                        <a:rPr lang="en-US" sz="900" baseline="0" dirty="0"/>
                        <a:t>)</a:t>
                      </a:r>
                      <a:endParaRPr lang="en-US" sz="900" dirty="0"/>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July 2012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1"/>
                          </a:solidFill>
                          <a:latin typeface="+mn-lt"/>
                          <a:ea typeface="+mn-ea"/>
                          <a:cs typeface="+mn-cs"/>
                        </a:rPr>
                        <a:t>78%</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900" b="1" kern="1200" dirty="0">
                          <a:solidFill>
                            <a:schemeClr val="accent3"/>
                          </a:solidFill>
                          <a:latin typeface="+mn-lt"/>
                          <a:ea typeface="+mn-ea"/>
                          <a:cs typeface="+mn-cs"/>
                        </a:rPr>
                        <a:t>43%</a:t>
                      </a:r>
                    </a:p>
                  </a:txBody>
                  <a:tcPr marL="9525" marR="95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274320">
                <a:tc>
                  <a:txBody>
                    <a:bodyPr/>
                    <a:lstStyle/>
                    <a:p>
                      <a:r>
                        <a:rPr lang="en-US" sz="900" kern="1200" dirty="0">
                          <a:solidFill>
                            <a:schemeClr val="dk1"/>
                          </a:solidFill>
                          <a:latin typeface="+mn-lt"/>
                          <a:ea typeface="+mn-ea"/>
                          <a:cs typeface="+mn-cs"/>
                        </a:rPr>
                        <a:t>Robert Mueller submitting final report on Russia’s interference in 2016 elections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NBC/WSJ</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en-US" sz="900" dirty="0"/>
                        <a:t>March 2019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900" b="1" dirty="0">
                          <a:solidFill>
                            <a:schemeClr val="accent1"/>
                          </a:solidFill>
                        </a:rPr>
                        <a:t>78%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900" b="1" dirty="0">
                          <a:solidFill>
                            <a:schemeClr val="accent3"/>
                          </a:solidFill>
                        </a:rPr>
                        <a:t>39%</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17"/>
                  </a:ext>
                </a:extLst>
              </a:tr>
            </a:tbl>
          </a:graphicData>
        </a:graphic>
      </p:graphicFrame>
      <p:sp>
        <p:nvSpPr>
          <p:cNvPr id="4" name="Title 3"/>
          <p:cNvSpPr txBox="1">
            <a:spLocks/>
          </p:cNvSpPr>
          <p:nvPr/>
        </p:nvSpPr>
        <p:spPr>
          <a:xfrm>
            <a:off x="0" y="201037"/>
            <a:ext cx="9144000" cy="656225"/>
          </a:xfrm>
          <a:prstGeom prst="rect">
            <a:avLst/>
          </a:prstGeom>
        </p:spPr>
        <p:txBody>
          <a:bodyPr>
            <a:normAutofit/>
          </a:bodyPr>
          <a:lstStyle>
            <a:lvl1pPr algn="ctr" defTabSz="914400" rtl="0" eaLnBrk="1" latinLnBrk="0" hangingPunct="1">
              <a:spcBef>
                <a:spcPct val="0"/>
              </a:spcBef>
              <a:buNone/>
              <a:defRPr sz="4000" b="1" kern="1200">
                <a:solidFill>
                  <a:srgbClr val="000066"/>
                </a:solidFill>
                <a:latin typeface="+mj-lt"/>
                <a:ea typeface="+mj-ea"/>
                <a:cs typeface="+mj-cs"/>
              </a:defRPr>
            </a:lvl1pPr>
          </a:lstStyle>
          <a:p>
            <a:r>
              <a:rPr lang="en-US" sz="3600" dirty="0">
                <a:solidFill>
                  <a:srgbClr val="002060"/>
                </a:solidFill>
              </a:rPr>
              <a:t>Seen, Read, or Heard Over Time</a:t>
            </a:r>
          </a:p>
        </p:txBody>
      </p:sp>
      <p:sp>
        <p:nvSpPr>
          <p:cNvPr id="5" name="Slide Number Placeholder 3">
            <a:extLst>
              <a:ext uri="{FF2B5EF4-FFF2-40B4-BE49-F238E27FC236}">
                <a16:creationId xmlns:a16="http://schemas.microsoft.com/office/drawing/2014/main" xmlns="" id="{18AF6832-1C69-438B-A1B8-3CBC80106F65}"/>
              </a:ext>
            </a:extLst>
          </p:cNvPr>
          <p:cNvSpPr>
            <a:spLocks noGrp="1"/>
          </p:cNvSpPr>
          <p:nvPr>
            <p:ph type="sldNum" sz="quarter" idx="12"/>
          </p:nvPr>
        </p:nvSpPr>
        <p:spPr>
          <a:xfrm>
            <a:off x="149740" y="4869669"/>
            <a:ext cx="2133600" cy="273844"/>
          </a:xfrm>
        </p:spPr>
        <p:txBody>
          <a:bodyPr/>
          <a:lstStyle/>
          <a:p>
            <a:fld id="{5CCC494E-1650-4889-838F-0A11B974C64B}" type="slidenum">
              <a:rPr lang="en-US" smtClean="0">
                <a:solidFill>
                  <a:srgbClr val="FFFFFF"/>
                </a:solidFill>
              </a:rPr>
              <a:pPr/>
              <a:t>39</a:t>
            </a:fld>
            <a:endParaRPr lang="en-US" dirty="0">
              <a:solidFill>
                <a:srgbClr val="FFFFFF"/>
              </a:solidFill>
            </a:endParaRPr>
          </a:p>
        </p:txBody>
      </p:sp>
    </p:spTree>
    <p:extLst>
      <p:ext uri="{BB962C8B-B14F-4D97-AF65-F5344CB8AC3E}">
        <p14:creationId xmlns:p14="http://schemas.microsoft.com/office/powerpoint/2010/main" val="370266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95"/>
          <p:cNvSpPr txBox="1">
            <a:spLocks noGrp="1"/>
          </p:cNvSpPr>
          <p:nvPr>
            <p:ph type="sldNum" idx="4294967295"/>
          </p:nvPr>
        </p:nvSpPr>
        <p:spPr>
          <a:xfrm>
            <a:off x="84056" y="4898938"/>
            <a:ext cx="2133600" cy="2446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000"/>
              <a:buNone/>
            </a:pPr>
            <a:fld id="{00000000-1234-1234-1234-123412341234}" type="slidenum">
              <a:rPr lang="en"/>
              <a:t>4</a:t>
            </a:fld>
            <a:endParaRPr/>
          </a:p>
        </p:txBody>
      </p:sp>
      <p:sp>
        <p:nvSpPr>
          <p:cNvPr id="818" name="Google Shape;818;p195"/>
          <p:cNvSpPr txBox="1"/>
          <p:nvPr/>
        </p:nvSpPr>
        <p:spPr>
          <a:xfrm>
            <a:off x="2090534" y="1286121"/>
            <a:ext cx="675186"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June</a:t>
            </a:r>
            <a:endParaRPr sz="2000" b="1" i="0" u="sng" strike="noStrike" cap="none">
              <a:solidFill>
                <a:srgbClr val="000000"/>
              </a:solidFill>
              <a:latin typeface="Calibri"/>
              <a:ea typeface="Calibri"/>
              <a:cs typeface="Calibri"/>
              <a:sym typeface="Calibri"/>
            </a:endParaRPr>
          </a:p>
        </p:txBody>
      </p:sp>
      <p:sp>
        <p:nvSpPr>
          <p:cNvPr id="819" name="Google Shape;819;p195"/>
          <p:cNvSpPr txBox="1"/>
          <p:nvPr/>
        </p:nvSpPr>
        <p:spPr>
          <a:xfrm>
            <a:off x="175696" y="1743267"/>
            <a:ext cx="1785232"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 of electorate</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Clinton</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Trump</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Johnson/Stein</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14A30D"/>
                </a:solidFill>
                <a:latin typeface="Calibri"/>
                <a:ea typeface="Calibri"/>
                <a:cs typeface="Calibri"/>
                <a:sym typeface="Calibri"/>
              </a:rPr>
              <a:t>DIFFERENTIAL					</a:t>
            </a:r>
            <a:endParaRPr sz="2000" b="1" i="0" u="none" strike="noStrike" cap="none">
              <a:solidFill>
                <a:srgbClr val="14A30D"/>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DIFFERENTIAL</a:t>
            </a:r>
            <a:endParaRPr sz="2000" b="1" i="0" u="none" strike="noStrike" cap="none">
              <a:solidFill>
                <a:srgbClr val="000000"/>
              </a:solidFill>
              <a:latin typeface="Calibri"/>
              <a:ea typeface="Calibri"/>
              <a:cs typeface="Calibri"/>
              <a:sym typeface="Calibri"/>
            </a:endParaRPr>
          </a:p>
        </p:txBody>
      </p:sp>
      <p:sp>
        <p:nvSpPr>
          <p:cNvPr id="820" name="Google Shape;820;p195"/>
          <p:cNvSpPr txBox="1"/>
          <p:nvPr/>
        </p:nvSpPr>
        <p:spPr>
          <a:xfrm>
            <a:off x="2058137" y="1787169"/>
            <a:ext cx="631904" cy="3185488"/>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20%</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19%</a:t>
            </a:r>
            <a:endParaRPr sz="2000" b="1" i="0" u="none" strike="noStrike" cap="none">
              <a:solidFill>
                <a:srgbClr val="00206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19%</a:t>
            </a:r>
            <a:r>
              <a:rPr lang="en" sz="2000" b="1" i="0" u="none" strike="noStrike" cap="none">
                <a:solidFill>
                  <a:srgbClr val="FF0000"/>
                </a:solidFill>
                <a:latin typeface="Calibri"/>
                <a:ea typeface="Calibri"/>
                <a:cs typeface="Calibri"/>
                <a:sym typeface="Calibri"/>
              </a:rPr>
              <a:t>44%</a:t>
            </a:r>
            <a:r>
              <a:rPr lang="en" sz="2000" b="1" i="0" u="none" strike="noStrike" cap="none">
                <a:solidFill>
                  <a:srgbClr val="000000"/>
                </a:solidFill>
                <a:latin typeface="Calibri"/>
                <a:ea typeface="Calibri"/>
                <a:cs typeface="Calibri"/>
                <a:sym typeface="Calibri"/>
              </a:rPr>
              <a:t>0			</a:t>
            </a:r>
            <a:endParaRPr sz="2000" b="1" i="0" u="none" strike="noStrike" cap="none">
              <a:solidFill>
                <a:srgbClr val="000000"/>
              </a:solidFill>
              <a:latin typeface="Calibri"/>
              <a:ea typeface="Calibri"/>
              <a:cs typeface="Calibri"/>
              <a:sym typeface="Calibri"/>
            </a:endParaRPr>
          </a:p>
        </p:txBody>
      </p:sp>
      <p:sp>
        <p:nvSpPr>
          <p:cNvPr id="821" name="Google Shape;821;p195"/>
          <p:cNvSpPr txBox="1"/>
          <p:nvPr/>
        </p:nvSpPr>
        <p:spPr>
          <a:xfrm>
            <a:off x="457200" y="139617"/>
            <a:ext cx="8229600" cy="857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4000"/>
              <a:buFont typeface="Calibri"/>
              <a:buNone/>
            </a:pPr>
            <a:r>
              <a:rPr lang="en" sz="4000" b="1" i="0" u="none" strike="noStrike" cap="none">
                <a:solidFill>
                  <a:srgbClr val="002060"/>
                </a:solidFill>
                <a:latin typeface="Calibri"/>
                <a:ea typeface="Calibri"/>
                <a:cs typeface="Calibri"/>
                <a:sym typeface="Calibri"/>
              </a:rPr>
              <a:t>Vote Choice Over Time</a:t>
            </a:r>
            <a:endParaRPr sz="4400" b="1" i="0" u="none" strike="noStrike" cap="none">
              <a:solidFill>
                <a:srgbClr val="000066"/>
              </a:solidFill>
              <a:latin typeface="Calibri"/>
              <a:ea typeface="Calibri"/>
              <a:cs typeface="Calibri"/>
              <a:sym typeface="Calibri"/>
            </a:endParaRPr>
          </a:p>
        </p:txBody>
      </p:sp>
      <p:sp>
        <p:nvSpPr>
          <p:cNvPr id="822" name="Google Shape;822;p195"/>
          <p:cNvSpPr/>
          <p:nvPr/>
        </p:nvSpPr>
        <p:spPr>
          <a:xfrm>
            <a:off x="2036258" y="742951"/>
            <a:ext cx="52578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dirty="0">
                <a:solidFill>
                  <a:srgbClr val="FF0000"/>
                </a:solidFill>
                <a:latin typeface="Calibri"/>
                <a:ea typeface="Calibri"/>
                <a:cs typeface="Calibri"/>
                <a:sym typeface="Calibri"/>
              </a:rPr>
              <a:t>Among Voters who are Negative to both Trump and Clinton</a:t>
            </a:r>
            <a:endParaRPr sz="1600" b="1" i="1" u="none" strike="noStrike" cap="none" dirty="0">
              <a:solidFill>
                <a:srgbClr val="FF0000"/>
              </a:solidFill>
              <a:latin typeface="Calibri"/>
              <a:ea typeface="Calibri"/>
              <a:cs typeface="Calibri"/>
              <a:sym typeface="Calibri"/>
            </a:endParaRPr>
          </a:p>
        </p:txBody>
      </p:sp>
      <p:sp>
        <p:nvSpPr>
          <p:cNvPr id="823" name="Google Shape;823;p195"/>
          <p:cNvSpPr txBox="1"/>
          <p:nvPr/>
        </p:nvSpPr>
        <p:spPr>
          <a:xfrm>
            <a:off x="3059038" y="1286121"/>
            <a:ext cx="591830"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July</a:t>
            </a:r>
            <a:endParaRPr sz="2000" b="1" i="0" u="sng" strike="noStrike" cap="none">
              <a:solidFill>
                <a:srgbClr val="000000"/>
              </a:solidFill>
              <a:latin typeface="Calibri"/>
              <a:ea typeface="Calibri"/>
              <a:cs typeface="Calibri"/>
              <a:sym typeface="Calibri"/>
            </a:endParaRPr>
          </a:p>
        </p:txBody>
      </p:sp>
      <p:sp>
        <p:nvSpPr>
          <p:cNvPr id="824" name="Google Shape;824;p195"/>
          <p:cNvSpPr txBox="1"/>
          <p:nvPr/>
        </p:nvSpPr>
        <p:spPr>
          <a:xfrm>
            <a:off x="3017361" y="1714503"/>
            <a:ext cx="631904"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21%</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16%</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16%</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48%</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0		</a:t>
            </a:r>
            <a:endParaRPr sz="2000" b="1"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825" name="Google Shape;825;p195"/>
          <p:cNvSpPr txBox="1"/>
          <p:nvPr/>
        </p:nvSpPr>
        <p:spPr>
          <a:xfrm>
            <a:off x="3771622" y="1293120"/>
            <a:ext cx="925574"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August</a:t>
            </a:r>
            <a:endParaRPr sz="2000" b="1" i="0" u="sng" strike="noStrike" cap="none">
              <a:solidFill>
                <a:srgbClr val="000000"/>
              </a:solidFill>
              <a:latin typeface="Calibri"/>
              <a:ea typeface="Calibri"/>
              <a:cs typeface="Calibri"/>
              <a:sym typeface="Calibri"/>
            </a:endParaRPr>
          </a:p>
        </p:txBody>
      </p:sp>
      <p:sp>
        <p:nvSpPr>
          <p:cNvPr id="826" name="Google Shape;826;p195"/>
          <p:cNvSpPr txBox="1"/>
          <p:nvPr/>
        </p:nvSpPr>
        <p:spPr>
          <a:xfrm>
            <a:off x="3925292" y="1721502"/>
            <a:ext cx="631904"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18%</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15%</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15%</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50%</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0</a:t>
            </a:r>
            <a:endParaRPr sz="2000" b="1"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14A30D"/>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
        <p:nvSpPr>
          <p:cNvPr id="827" name="Google Shape;827;p195"/>
          <p:cNvSpPr txBox="1"/>
          <p:nvPr/>
        </p:nvSpPr>
        <p:spPr>
          <a:xfrm>
            <a:off x="4807538" y="1286121"/>
            <a:ext cx="661335"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Sept</a:t>
            </a:r>
            <a:endParaRPr sz="2000" b="1" i="0" u="sng" strike="noStrike" cap="none">
              <a:solidFill>
                <a:srgbClr val="000000"/>
              </a:solidFill>
              <a:latin typeface="Calibri"/>
              <a:ea typeface="Calibri"/>
              <a:cs typeface="Calibri"/>
              <a:sym typeface="Calibri"/>
            </a:endParaRPr>
          </a:p>
        </p:txBody>
      </p:sp>
      <p:sp>
        <p:nvSpPr>
          <p:cNvPr id="828" name="Google Shape;828;p195"/>
          <p:cNvSpPr txBox="1"/>
          <p:nvPr/>
        </p:nvSpPr>
        <p:spPr>
          <a:xfrm>
            <a:off x="4836957" y="1721502"/>
            <a:ext cx="631904"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17%</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13%</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23%</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47%</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-10</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endParaRPr sz="2000" b="1" i="0" u="none" strike="noStrike" cap="none">
              <a:solidFill>
                <a:srgbClr val="C00000"/>
              </a:solidFill>
              <a:latin typeface="Calibri"/>
              <a:ea typeface="Calibri"/>
              <a:cs typeface="Calibri"/>
              <a:sym typeface="Calibri"/>
            </a:endParaRPr>
          </a:p>
        </p:txBody>
      </p:sp>
      <p:sp>
        <p:nvSpPr>
          <p:cNvPr id="829" name="Google Shape;829;p195"/>
          <p:cNvSpPr txBox="1"/>
          <p:nvPr/>
        </p:nvSpPr>
        <p:spPr>
          <a:xfrm>
            <a:off x="5705101" y="1062294"/>
            <a:ext cx="708656" cy="5309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Early</a:t>
            </a:r>
            <a:r>
              <a:rPr lang="en" sz="2000" b="1" i="0" u="sng" strike="noStrike" cap="none">
                <a:solidFill>
                  <a:srgbClr val="000000"/>
                </a:solidFill>
                <a:latin typeface="Calibri"/>
                <a:ea typeface="Calibri"/>
                <a:cs typeface="Calibri"/>
                <a:sym typeface="Calibri"/>
              </a:rPr>
              <a:t/>
            </a:r>
            <a:br>
              <a:rPr lang="en" sz="2000" b="1" i="0" u="sng" strike="noStrike" cap="none">
                <a:solidFill>
                  <a:srgbClr val="000000"/>
                </a:solidFill>
                <a:latin typeface="Calibri"/>
                <a:ea typeface="Calibri"/>
                <a:cs typeface="Calibri"/>
                <a:sym typeface="Calibri"/>
              </a:rPr>
            </a:br>
            <a:r>
              <a:rPr lang="en" sz="2000" b="1" i="0" u="sng" strike="noStrike" cap="none">
                <a:solidFill>
                  <a:srgbClr val="000000"/>
                </a:solidFill>
                <a:latin typeface="Calibri"/>
                <a:ea typeface="Calibri"/>
                <a:cs typeface="Calibri"/>
                <a:sym typeface="Calibri"/>
              </a:rPr>
              <a:t>Oct</a:t>
            </a:r>
            <a:endParaRPr sz="2000" b="1" i="0" u="sng" strike="noStrike" cap="none">
              <a:solidFill>
                <a:srgbClr val="000000"/>
              </a:solidFill>
              <a:latin typeface="Calibri"/>
              <a:ea typeface="Calibri"/>
              <a:cs typeface="Calibri"/>
              <a:sym typeface="Calibri"/>
            </a:endParaRPr>
          </a:p>
        </p:txBody>
      </p:sp>
      <p:sp>
        <p:nvSpPr>
          <p:cNvPr id="830" name="Google Shape;830;p195"/>
          <p:cNvSpPr txBox="1"/>
          <p:nvPr/>
        </p:nvSpPr>
        <p:spPr>
          <a:xfrm>
            <a:off x="5743477" y="1714503"/>
            <a:ext cx="631904"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19%</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17%</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23%</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34%</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1" i="0" u="none" strike="noStrike" cap="none">
              <a:solidFill>
                <a:srgbClr val="14A30D"/>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		</a:t>
            </a:r>
            <a:endParaRPr sz="2000" b="1" i="0" u="none" strike="noStrike" cap="none">
              <a:solidFill>
                <a:srgbClr val="C00000"/>
              </a:solidFill>
              <a:latin typeface="Calibri"/>
              <a:ea typeface="Calibri"/>
              <a:cs typeface="Calibri"/>
              <a:sym typeface="Calibri"/>
            </a:endParaRPr>
          </a:p>
        </p:txBody>
      </p:sp>
      <p:sp>
        <p:nvSpPr>
          <p:cNvPr id="831" name="Google Shape;831;p195"/>
          <p:cNvSpPr txBox="1"/>
          <p:nvPr/>
        </p:nvSpPr>
        <p:spPr>
          <a:xfrm>
            <a:off x="6450186" y="1062294"/>
            <a:ext cx="748218" cy="5309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 Late </a:t>
            </a:r>
            <a:br>
              <a:rPr lang="en" sz="2000" b="1" i="0" u="none" strike="noStrike" cap="none">
                <a:solidFill>
                  <a:srgbClr val="000000"/>
                </a:solidFill>
                <a:latin typeface="Calibri"/>
                <a:ea typeface="Calibri"/>
                <a:cs typeface="Calibri"/>
                <a:sym typeface="Calibri"/>
              </a:rPr>
            </a:br>
            <a:r>
              <a:rPr lang="en" sz="2000" b="1" i="0" u="sng" strike="noStrike" cap="none">
                <a:solidFill>
                  <a:srgbClr val="000000"/>
                </a:solidFill>
                <a:latin typeface="Calibri"/>
                <a:ea typeface="Calibri"/>
                <a:cs typeface="Calibri"/>
                <a:sym typeface="Calibri"/>
              </a:rPr>
              <a:t>Oct</a:t>
            </a:r>
            <a:endParaRPr sz="2000" b="1" i="0" u="sng" strike="noStrike" cap="none">
              <a:solidFill>
                <a:srgbClr val="000000"/>
              </a:solidFill>
              <a:latin typeface="Calibri"/>
              <a:ea typeface="Calibri"/>
              <a:cs typeface="Calibri"/>
              <a:sym typeface="Calibri"/>
            </a:endParaRPr>
          </a:p>
        </p:txBody>
      </p:sp>
      <p:sp>
        <p:nvSpPr>
          <p:cNvPr id="832" name="Google Shape;832;p195"/>
          <p:cNvSpPr txBox="1"/>
          <p:nvPr/>
        </p:nvSpPr>
        <p:spPr>
          <a:xfrm>
            <a:off x="6505477" y="1714503"/>
            <a:ext cx="631904"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16%</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18%</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25%</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35%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-10	</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C00000"/>
              </a:solidFill>
              <a:latin typeface="Calibri"/>
              <a:ea typeface="Calibri"/>
              <a:cs typeface="Calibri"/>
              <a:sym typeface="Calibri"/>
            </a:endParaRPr>
          </a:p>
        </p:txBody>
      </p:sp>
      <p:sp>
        <p:nvSpPr>
          <p:cNvPr id="833" name="Google Shape;833;p195"/>
          <p:cNvSpPr txBox="1"/>
          <p:nvPr/>
        </p:nvSpPr>
        <p:spPr>
          <a:xfrm>
            <a:off x="7325717" y="1300119"/>
            <a:ext cx="611899"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Nov</a:t>
            </a:r>
            <a:endParaRPr sz="2000" b="1" i="0" u="sng" strike="noStrike" cap="none">
              <a:solidFill>
                <a:srgbClr val="000000"/>
              </a:solidFill>
              <a:latin typeface="Calibri"/>
              <a:ea typeface="Calibri"/>
              <a:cs typeface="Calibri"/>
              <a:sym typeface="Calibri"/>
            </a:endParaRPr>
          </a:p>
        </p:txBody>
      </p:sp>
      <p:sp>
        <p:nvSpPr>
          <p:cNvPr id="834" name="Google Shape;834;p195"/>
          <p:cNvSpPr txBox="1"/>
          <p:nvPr/>
        </p:nvSpPr>
        <p:spPr>
          <a:xfrm>
            <a:off x="7322546" y="1714503"/>
            <a:ext cx="633315"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15%</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14%</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24%</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36%</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-10</a:t>
            </a:r>
            <a:endParaRPr sz="2000" b="1"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				</a:t>
            </a:r>
            <a:endParaRPr sz="2000" b="1" i="0" u="none" strike="noStrike" cap="none">
              <a:solidFill>
                <a:srgbClr val="C00000"/>
              </a:solidFill>
              <a:latin typeface="Calibri"/>
              <a:ea typeface="Calibri"/>
              <a:cs typeface="Calibri"/>
              <a:sym typeface="Calibri"/>
            </a:endParaRPr>
          </a:p>
        </p:txBody>
      </p:sp>
      <p:sp>
        <p:nvSpPr>
          <p:cNvPr id="835" name="Google Shape;835;p195"/>
          <p:cNvSpPr txBox="1"/>
          <p:nvPr/>
        </p:nvSpPr>
        <p:spPr>
          <a:xfrm>
            <a:off x="8150224" y="1300119"/>
            <a:ext cx="681597" cy="3000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000000"/>
                </a:solidFill>
                <a:latin typeface="Calibri"/>
                <a:ea typeface="Calibri"/>
                <a:cs typeface="Calibri"/>
                <a:sym typeface="Calibri"/>
              </a:rPr>
              <a:t>Exits</a:t>
            </a:r>
            <a:endParaRPr sz="2000" b="1" i="0" u="sng" strike="noStrike" cap="none">
              <a:solidFill>
                <a:srgbClr val="000000"/>
              </a:solidFill>
              <a:latin typeface="Calibri"/>
              <a:ea typeface="Calibri"/>
              <a:cs typeface="Calibri"/>
              <a:sym typeface="Calibri"/>
            </a:endParaRPr>
          </a:p>
        </p:txBody>
      </p:sp>
      <p:sp>
        <p:nvSpPr>
          <p:cNvPr id="836" name="Google Shape;836;p195"/>
          <p:cNvSpPr txBox="1"/>
          <p:nvPr/>
        </p:nvSpPr>
        <p:spPr>
          <a:xfrm>
            <a:off x="8175080" y="1714503"/>
            <a:ext cx="633315" cy="31854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18%</a:t>
            </a:r>
            <a:br>
              <a:rPr lang="en" sz="2000" b="1" i="0" u="none" strike="noStrike" cap="none">
                <a:solidFill>
                  <a:srgbClr val="000000"/>
                </a:solidFill>
                <a:latin typeface="Calibri"/>
                <a:ea typeface="Calibri"/>
                <a:cs typeface="Calibri"/>
                <a:sym typeface="Calibri"/>
              </a:rPr>
            </a:b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2060"/>
                </a:solidFill>
                <a:latin typeface="Calibri"/>
                <a:ea typeface="Calibri"/>
                <a:cs typeface="Calibri"/>
                <a:sym typeface="Calibri"/>
              </a:rPr>
              <a:t>30%</a:t>
            </a:r>
            <a:endParaRPr sz="2000" b="1" i="0" u="none" strike="noStrike" cap="none">
              <a:solidFill>
                <a:srgbClr val="00206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47%</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C00000"/>
                </a:solidFill>
                <a:latin typeface="Calibri"/>
                <a:ea typeface="Calibri"/>
                <a:cs typeface="Calibri"/>
                <a:sym typeface="Calibri"/>
              </a:rPr>
              <a:t>23%</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-17</a:t>
            </a:r>
            <a:endParaRPr sz="20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1" i="0" u="none" strike="noStrike" cap="none">
              <a:solidFill>
                <a:srgbClr val="14A30D"/>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C00000"/>
              </a:solidFill>
              <a:latin typeface="Calibri"/>
              <a:ea typeface="Calibri"/>
              <a:cs typeface="Calibri"/>
              <a:sym typeface="Calibri"/>
            </a:endParaRPr>
          </a:p>
        </p:txBody>
      </p:sp>
      <p:cxnSp>
        <p:nvCxnSpPr>
          <p:cNvPr id="837" name="Google Shape;837;p195"/>
          <p:cNvCxnSpPr/>
          <p:nvPr/>
        </p:nvCxnSpPr>
        <p:spPr>
          <a:xfrm>
            <a:off x="175696" y="2286000"/>
            <a:ext cx="8763000" cy="0"/>
          </a:xfrm>
          <a:prstGeom prst="straightConnector1">
            <a:avLst/>
          </a:prstGeom>
          <a:noFill/>
          <a:ln w="22225" cap="flat" cmpd="sng">
            <a:solidFill>
              <a:schemeClr val="dk1"/>
            </a:solidFill>
            <a:prstDash val="dash"/>
            <a:round/>
            <a:headEnd type="none" w="sm" len="sm"/>
            <a:tailEnd type="none" w="sm" len="sm"/>
          </a:ln>
        </p:spPr>
      </p:cxnSp>
      <p:cxnSp>
        <p:nvCxnSpPr>
          <p:cNvPr id="838" name="Google Shape;838;p195"/>
          <p:cNvCxnSpPr/>
          <p:nvPr/>
        </p:nvCxnSpPr>
        <p:spPr>
          <a:xfrm>
            <a:off x="8077200" y="996867"/>
            <a:ext cx="0" cy="3803734"/>
          </a:xfrm>
          <a:prstGeom prst="straightConnector1">
            <a:avLst/>
          </a:prstGeom>
          <a:noFill/>
          <a:ln w="19050" cap="flat" cmpd="sng">
            <a:solidFill>
              <a:schemeClr val="dk1"/>
            </a:solidFill>
            <a:prstDash val="dash"/>
            <a:round/>
            <a:headEnd type="none" w="sm" len="sm"/>
            <a:tailEnd type="none" w="sm" len="sm"/>
          </a:ln>
        </p:spPr>
      </p:cxnSp>
      <p:cxnSp>
        <p:nvCxnSpPr>
          <p:cNvPr id="839" name="Google Shape;839;p195"/>
          <p:cNvCxnSpPr/>
          <p:nvPr/>
        </p:nvCxnSpPr>
        <p:spPr>
          <a:xfrm>
            <a:off x="225315" y="4400550"/>
            <a:ext cx="8763000" cy="0"/>
          </a:xfrm>
          <a:prstGeom prst="straightConnector1">
            <a:avLst/>
          </a:prstGeom>
          <a:noFill/>
          <a:ln w="22225" cap="flat" cmpd="sng">
            <a:solidFill>
              <a:schemeClr val="dk1"/>
            </a:solidFill>
            <a:prstDash val="dash"/>
            <a:round/>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49740" y="4869669"/>
            <a:ext cx="2133600" cy="273844"/>
          </a:xfrm>
          <a:prstGeom prst="rect">
            <a:avLst/>
          </a:prstGeom>
        </p:spPr>
        <p:txBody>
          <a:bodyPr/>
          <a:lstStyle/>
          <a:p>
            <a:fld id="{5CCC494E-1650-4889-838F-0A11B974C64B}" type="slidenum">
              <a:rPr lang="en-US" smtClean="0">
                <a:solidFill>
                  <a:srgbClr val="FFFFFF"/>
                </a:solidFill>
              </a:rPr>
              <a:pPr/>
              <a:t>40</a:t>
            </a:fld>
            <a:endParaRPr lang="en-US" dirty="0">
              <a:solidFill>
                <a:srgbClr val="FFFFFF"/>
              </a:solidFill>
            </a:endParaRPr>
          </a:p>
        </p:txBody>
      </p:sp>
      <p:graphicFrame>
        <p:nvGraphicFramePr>
          <p:cNvPr id="4" name="Chart 3"/>
          <p:cNvGraphicFramePr/>
          <p:nvPr>
            <p:extLst>
              <p:ext uri="{D42A27DB-BD31-4B8C-83A1-F6EECF244321}">
                <p14:modId xmlns:p14="http://schemas.microsoft.com/office/powerpoint/2010/main" val="1070918815"/>
              </p:ext>
            </p:extLst>
          </p:nvPr>
        </p:nvGraphicFramePr>
        <p:xfrm>
          <a:off x="-313404" y="971550"/>
          <a:ext cx="8686800" cy="3771900"/>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p:cNvCxnSpPr/>
          <p:nvPr/>
        </p:nvCxnSpPr>
        <p:spPr>
          <a:xfrm>
            <a:off x="148281" y="177165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8281" y="320040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4119" y="105673"/>
            <a:ext cx="91440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0066"/>
                </a:solidFill>
                <a:latin typeface="+mj-lt"/>
                <a:ea typeface="+mj-ea"/>
                <a:cs typeface="+mj-cs"/>
              </a:defRPr>
            </a:lvl1pPr>
          </a:lstStyle>
          <a:p>
            <a:r>
              <a:rPr lang="en-US" sz="3600" dirty="0"/>
              <a:t>Most do not believe that the Mueller Report clears Trump.</a:t>
            </a:r>
          </a:p>
        </p:txBody>
      </p:sp>
      <p:cxnSp>
        <p:nvCxnSpPr>
          <p:cNvPr id="56" name="Straight Connector 55"/>
          <p:cNvCxnSpPr/>
          <p:nvPr/>
        </p:nvCxnSpPr>
        <p:spPr>
          <a:xfrm>
            <a:off x="148281" y="245745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 y="3886200"/>
            <a:ext cx="88392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274164" y="1031672"/>
            <a:ext cx="914400" cy="3581043"/>
            <a:chOff x="4114800" y="976743"/>
            <a:chExt cx="914400" cy="4774722"/>
          </a:xfrm>
        </p:grpSpPr>
        <p:sp>
          <p:nvSpPr>
            <p:cNvPr id="10" name="TextBox 9"/>
            <p:cNvSpPr txBox="1"/>
            <p:nvPr/>
          </p:nvSpPr>
          <p:spPr>
            <a:xfrm>
              <a:off x="4324350" y="3009836"/>
              <a:ext cx="495300" cy="369332"/>
            </a:xfrm>
            <a:prstGeom prst="rect">
              <a:avLst/>
            </a:prstGeom>
            <a:noFill/>
          </p:spPr>
          <p:txBody>
            <a:bodyPr wrap="square" rtlCol="0">
              <a:spAutoFit/>
            </a:bodyPr>
            <a:lstStyle/>
            <a:p>
              <a:pPr algn="ctr"/>
              <a:r>
                <a:rPr lang="en-US" sz="1200" dirty="0"/>
                <a:t>+11</a:t>
              </a:r>
            </a:p>
          </p:txBody>
        </p:sp>
        <p:sp>
          <p:nvSpPr>
            <p:cNvPr id="12" name="TextBox 11"/>
            <p:cNvSpPr txBox="1"/>
            <p:nvPr/>
          </p:nvSpPr>
          <p:spPr>
            <a:xfrm>
              <a:off x="4324350" y="2553222"/>
              <a:ext cx="495300" cy="369332"/>
            </a:xfrm>
            <a:prstGeom prst="rect">
              <a:avLst/>
            </a:prstGeom>
            <a:noFill/>
          </p:spPr>
          <p:txBody>
            <a:bodyPr wrap="square" rtlCol="0">
              <a:spAutoFit/>
            </a:bodyPr>
            <a:lstStyle/>
            <a:p>
              <a:pPr algn="ctr"/>
              <a:r>
                <a:rPr lang="en-US" sz="1200" dirty="0"/>
                <a:t>+19</a:t>
              </a:r>
            </a:p>
          </p:txBody>
        </p:sp>
        <p:grpSp>
          <p:nvGrpSpPr>
            <p:cNvPr id="13" name="Group 12"/>
            <p:cNvGrpSpPr/>
            <p:nvPr/>
          </p:nvGrpSpPr>
          <p:grpSpPr>
            <a:xfrm>
              <a:off x="4114800" y="976743"/>
              <a:ext cx="914400" cy="4774722"/>
              <a:chOff x="66675" y="976743"/>
              <a:chExt cx="914400" cy="4774722"/>
            </a:xfrm>
          </p:grpSpPr>
          <p:grpSp>
            <p:nvGrpSpPr>
              <p:cNvPr id="14" name="Group 13"/>
              <p:cNvGrpSpPr/>
              <p:nvPr/>
            </p:nvGrpSpPr>
            <p:grpSpPr>
              <a:xfrm>
                <a:off x="66675" y="976743"/>
                <a:ext cx="914400" cy="2908719"/>
                <a:chOff x="66675" y="976743"/>
                <a:chExt cx="914400" cy="2908719"/>
              </a:xfrm>
            </p:grpSpPr>
            <p:sp>
              <p:nvSpPr>
                <p:cNvPr id="21" name="TextBox 20"/>
                <p:cNvSpPr txBox="1"/>
                <p:nvPr/>
              </p:nvSpPr>
              <p:spPr>
                <a:xfrm>
                  <a:off x="66675" y="976743"/>
                  <a:ext cx="914400" cy="984885"/>
                </a:xfrm>
                <a:prstGeom prst="rect">
                  <a:avLst/>
                </a:prstGeom>
                <a:noFill/>
              </p:spPr>
              <p:txBody>
                <a:bodyPr wrap="square" rtlCol="0">
                  <a:spAutoFit/>
                </a:bodyPr>
                <a:lstStyle/>
                <a:p>
                  <a:pPr algn="ctr"/>
                  <a:r>
                    <a:rPr lang="en-US" sz="1050" dirty="0"/>
                    <a:t>Does not clear – Clears </a:t>
                  </a:r>
                  <a:r>
                    <a:rPr lang="en-US" sz="1050" u="sng" dirty="0"/>
                    <a:t>Trump</a:t>
                  </a:r>
                </a:p>
              </p:txBody>
            </p:sp>
            <p:sp>
              <p:nvSpPr>
                <p:cNvPr id="22" name="TextBox 21"/>
                <p:cNvSpPr txBox="1"/>
                <p:nvPr/>
              </p:nvSpPr>
              <p:spPr>
                <a:xfrm>
                  <a:off x="276225" y="1588494"/>
                  <a:ext cx="495300" cy="369332"/>
                </a:xfrm>
                <a:prstGeom prst="rect">
                  <a:avLst/>
                </a:prstGeom>
                <a:noFill/>
              </p:spPr>
              <p:txBody>
                <a:bodyPr wrap="square" rtlCol="0">
                  <a:spAutoFit/>
                </a:bodyPr>
                <a:lstStyle/>
                <a:p>
                  <a:pPr algn="ctr"/>
                  <a:r>
                    <a:rPr lang="en-US" sz="1200" dirty="0"/>
                    <a:t>+11</a:t>
                  </a:r>
                </a:p>
              </p:txBody>
            </p:sp>
            <p:sp>
              <p:nvSpPr>
                <p:cNvPr id="23" name="TextBox 22"/>
                <p:cNvSpPr txBox="1"/>
                <p:nvPr/>
              </p:nvSpPr>
              <p:spPr>
                <a:xfrm>
                  <a:off x="276225" y="2125000"/>
                  <a:ext cx="495300" cy="369332"/>
                </a:xfrm>
                <a:prstGeom prst="rect">
                  <a:avLst/>
                </a:prstGeom>
                <a:noFill/>
              </p:spPr>
              <p:txBody>
                <a:bodyPr wrap="square" rtlCol="0">
                  <a:spAutoFit/>
                </a:bodyPr>
                <a:lstStyle/>
                <a:p>
                  <a:pPr algn="ctr"/>
                  <a:r>
                    <a:rPr lang="en-US" sz="1200" dirty="0"/>
                    <a:t>+1</a:t>
                  </a:r>
                </a:p>
              </p:txBody>
            </p:sp>
            <p:sp>
              <p:nvSpPr>
                <p:cNvPr id="25" name="TextBox 24"/>
                <p:cNvSpPr txBox="1"/>
                <p:nvPr/>
              </p:nvSpPr>
              <p:spPr>
                <a:xfrm>
                  <a:off x="276225" y="3516130"/>
                  <a:ext cx="495300" cy="369332"/>
                </a:xfrm>
                <a:prstGeom prst="rect">
                  <a:avLst/>
                </a:prstGeom>
                <a:noFill/>
              </p:spPr>
              <p:txBody>
                <a:bodyPr wrap="square" rtlCol="0">
                  <a:spAutoFit/>
                </a:bodyPr>
                <a:lstStyle/>
                <a:p>
                  <a:pPr algn="ctr"/>
                  <a:r>
                    <a:rPr lang="en-US" sz="1200" dirty="0"/>
                    <a:t>+13</a:t>
                  </a:r>
                </a:p>
              </p:txBody>
            </p:sp>
          </p:grpSp>
          <p:sp>
            <p:nvSpPr>
              <p:cNvPr id="15" name="TextBox 14"/>
              <p:cNvSpPr txBox="1"/>
              <p:nvPr/>
            </p:nvSpPr>
            <p:spPr>
              <a:xfrm>
                <a:off x="276225" y="3994749"/>
                <a:ext cx="495300" cy="369332"/>
              </a:xfrm>
              <a:prstGeom prst="rect">
                <a:avLst/>
              </a:prstGeom>
              <a:noFill/>
            </p:spPr>
            <p:txBody>
              <a:bodyPr wrap="square" rtlCol="0">
                <a:spAutoFit/>
              </a:bodyPr>
              <a:lstStyle/>
              <a:p>
                <a:pPr algn="ctr"/>
                <a:r>
                  <a:rPr lang="en-US" sz="1200" dirty="0"/>
                  <a:t>-5</a:t>
                </a:r>
              </a:p>
            </p:txBody>
          </p:sp>
          <p:sp>
            <p:nvSpPr>
              <p:cNvPr id="17" name="TextBox 16"/>
              <p:cNvSpPr txBox="1"/>
              <p:nvPr/>
            </p:nvSpPr>
            <p:spPr>
              <a:xfrm>
                <a:off x="276225" y="4455896"/>
                <a:ext cx="495300" cy="369332"/>
              </a:xfrm>
              <a:prstGeom prst="rect">
                <a:avLst/>
              </a:prstGeom>
              <a:noFill/>
            </p:spPr>
            <p:txBody>
              <a:bodyPr wrap="square" rtlCol="0">
                <a:spAutoFit/>
              </a:bodyPr>
              <a:lstStyle/>
              <a:p>
                <a:pPr algn="ctr"/>
                <a:r>
                  <a:rPr lang="en-US" sz="1200" dirty="0"/>
                  <a:t>+44</a:t>
                </a:r>
              </a:p>
            </p:txBody>
          </p:sp>
          <p:sp>
            <p:nvSpPr>
              <p:cNvPr id="18" name="TextBox 17"/>
              <p:cNvSpPr txBox="1"/>
              <p:nvPr/>
            </p:nvSpPr>
            <p:spPr>
              <a:xfrm>
                <a:off x="276225" y="4925454"/>
                <a:ext cx="495300" cy="369332"/>
              </a:xfrm>
              <a:prstGeom prst="rect">
                <a:avLst/>
              </a:prstGeom>
              <a:noFill/>
            </p:spPr>
            <p:txBody>
              <a:bodyPr wrap="square" rtlCol="0">
                <a:spAutoFit/>
              </a:bodyPr>
              <a:lstStyle/>
              <a:p>
                <a:pPr algn="ctr"/>
                <a:r>
                  <a:rPr lang="en-US" sz="1200" dirty="0"/>
                  <a:t>-15</a:t>
                </a:r>
              </a:p>
            </p:txBody>
          </p:sp>
          <p:sp>
            <p:nvSpPr>
              <p:cNvPr id="20" name="TextBox 19"/>
              <p:cNvSpPr txBox="1"/>
              <p:nvPr/>
            </p:nvSpPr>
            <p:spPr>
              <a:xfrm>
                <a:off x="276225" y="5382133"/>
                <a:ext cx="495300" cy="369332"/>
              </a:xfrm>
              <a:prstGeom prst="rect">
                <a:avLst/>
              </a:prstGeom>
              <a:noFill/>
            </p:spPr>
            <p:txBody>
              <a:bodyPr wrap="square" rtlCol="0">
                <a:spAutoFit/>
              </a:bodyPr>
              <a:lstStyle/>
              <a:p>
                <a:pPr algn="ctr"/>
                <a:r>
                  <a:rPr lang="en-US" sz="1200" dirty="0"/>
                  <a:t>+9</a:t>
                </a:r>
              </a:p>
            </p:txBody>
          </p:sp>
        </p:grpSp>
      </p:grpSp>
    </p:spTree>
    <p:extLst>
      <p:ext uri="{BB962C8B-B14F-4D97-AF65-F5344CB8AC3E}">
        <p14:creationId xmlns:p14="http://schemas.microsoft.com/office/powerpoint/2010/main" val="1590223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083844666"/>
              </p:ext>
            </p:extLst>
          </p:nvPr>
        </p:nvGraphicFramePr>
        <p:xfrm>
          <a:off x="152401" y="1166320"/>
          <a:ext cx="8839200" cy="392003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76201" y="114300"/>
            <a:ext cx="8991600" cy="523220"/>
          </a:xfrm>
          <a:prstGeom prst="rect">
            <a:avLst/>
          </a:prstGeom>
          <a:noFill/>
        </p:spPr>
        <p:txBody>
          <a:bodyPr wrap="square" rtlCol="0">
            <a:spAutoFit/>
          </a:bodyPr>
          <a:lstStyle/>
          <a:p>
            <a:pPr algn="ctr">
              <a:buClrTx/>
              <a:buFontTx/>
              <a:buNone/>
            </a:pPr>
            <a:r>
              <a:rPr lang="en-US" sz="2800" b="1" kern="1200" dirty="0">
                <a:solidFill>
                  <a:prstClr val="black"/>
                </a:solidFill>
                <a:latin typeface="Calibri"/>
                <a:ea typeface="+mn-ea"/>
              </a:rPr>
              <a:t>Role of Government – Trend</a:t>
            </a:r>
          </a:p>
        </p:txBody>
      </p:sp>
      <p:sp>
        <p:nvSpPr>
          <p:cNvPr id="5" name="Rectangle 4">
            <a:extLst>
              <a:ext uri="{FF2B5EF4-FFF2-40B4-BE49-F238E27FC236}">
                <a16:creationId xmlns:a16="http://schemas.microsoft.com/office/drawing/2014/main" xmlns="" id="{0093F88D-7E17-49E0-888E-BF7D4124665F}"/>
              </a:ext>
            </a:extLst>
          </p:cNvPr>
          <p:cNvSpPr/>
          <p:nvPr/>
        </p:nvSpPr>
        <p:spPr>
          <a:xfrm>
            <a:off x="952500" y="742950"/>
            <a:ext cx="7239000" cy="523220"/>
          </a:xfrm>
          <a:prstGeom prst="rect">
            <a:avLst/>
          </a:prstGeom>
        </p:spPr>
        <p:txBody>
          <a:bodyPr wrap="square">
            <a:spAutoFit/>
          </a:bodyPr>
          <a:lstStyle/>
          <a:p>
            <a:pPr algn="ctr">
              <a:buClrTx/>
              <a:buFontTx/>
              <a:buNone/>
            </a:pPr>
            <a:r>
              <a:rPr lang="en-US" b="1" kern="1200" dirty="0">
                <a:solidFill>
                  <a:prstClr val="black"/>
                </a:solidFill>
                <a:latin typeface="Calibri"/>
                <a:ea typeface="+mn-ea"/>
              </a:rPr>
              <a:t>Statement A</a:t>
            </a:r>
            <a:r>
              <a:rPr lang="en-US" kern="1200" dirty="0">
                <a:solidFill>
                  <a:prstClr val="black"/>
                </a:solidFill>
                <a:latin typeface="Calibri"/>
                <a:ea typeface="+mn-ea"/>
              </a:rPr>
              <a:t>: Government should do more to solve problems and help meet the needs of people.</a:t>
            </a:r>
          </a:p>
          <a:p>
            <a:pPr algn="ctr">
              <a:buClrTx/>
              <a:buFontTx/>
              <a:buNone/>
            </a:pPr>
            <a:r>
              <a:rPr lang="en-US" b="1" kern="1200" dirty="0">
                <a:solidFill>
                  <a:prstClr val="black"/>
                </a:solidFill>
                <a:latin typeface="Calibri"/>
                <a:ea typeface="+mn-ea"/>
              </a:rPr>
              <a:t>Statement B: </a:t>
            </a:r>
            <a:r>
              <a:rPr lang="en-US" kern="1200" dirty="0">
                <a:solidFill>
                  <a:prstClr val="black"/>
                </a:solidFill>
                <a:latin typeface="Calibri"/>
                <a:ea typeface="+mn-ea"/>
              </a:rPr>
              <a:t>Government is doing too many things better left to businesses and individuals.</a:t>
            </a:r>
          </a:p>
        </p:txBody>
      </p:sp>
      <p:cxnSp>
        <p:nvCxnSpPr>
          <p:cNvPr id="8" name="Straight Connector 7">
            <a:extLst>
              <a:ext uri="{FF2B5EF4-FFF2-40B4-BE49-F238E27FC236}">
                <a16:creationId xmlns:a16="http://schemas.microsoft.com/office/drawing/2014/main" xmlns="" id="{394BCBEE-3FA6-495F-A35D-E80B20562772}"/>
              </a:ext>
            </a:extLst>
          </p:cNvPr>
          <p:cNvCxnSpPr>
            <a:cxnSpLocks/>
          </p:cNvCxnSpPr>
          <p:nvPr/>
        </p:nvCxnSpPr>
        <p:spPr>
          <a:xfrm>
            <a:off x="975078" y="1380067"/>
            <a:ext cx="0" cy="280035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B3B56622-5800-403F-AF41-ED7453495B10}"/>
              </a:ext>
            </a:extLst>
          </p:cNvPr>
          <p:cNvCxnSpPr>
            <a:cxnSpLocks/>
          </p:cNvCxnSpPr>
          <p:nvPr/>
        </p:nvCxnSpPr>
        <p:spPr>
          <a:xfrm>
            <a:off x="2777067" y="1380067"/>
            <a:ext cx="0" cy="280035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E0B8E260-F166-4C6A-A237-34458879DE97}"/>
              </a:ext>
            </a:extLst>
          </p:cNvPr>
          <p:cNvCxnSpPr>
            <a:cxnSpLocks/>
          </p:cNvCxnSpPr>
          <p:nvPr/>
        </p:nvCxnSpPr>
        <p:spPr>
          <a:xfrm>
            <a:off x="7947378" y="1380067"/>
            <a:ext cx="0" cy="280035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xmlns="" id="{613078F6-0900-4C62-9DAA-FB622F4E02E5}"/>
              </a:ext>
            </a:extLst>
          </p:cNvPr>
          <p:cNvSpPr txBox="1"/>
          <p:nvPr/>
        </p:nvSpPr>
        <p:spPr>
          <a:xfrm>
            <a:off x="7947381" y="1334415"/>
            <a:ext cx="1044211" cy="338554"/>
          </a:xfrm>
          <a:prstGeom prst="rect">
            <a:avLst/>
          </a:prstGeom>
          <a:noFill/>
        </p:spPr>
        <p:txBody>
          <a:bodyPr wrap="square" rtlCol="0">
            <a:spAutoFit/>
          </a:bodyPr>
          <a:lstStyle/>
          <a:p>
            <a:pPr algn="ctr">
              <a:buClrTx/>
              <a:buFontTx/>
              <a:buNone/>
            </a:pPr>
            <a:r>
              <a:rPr lang="en-US" sz="1600" b="1" u="sng" kern="1200" dirty="0">
                <a:solidFill>
                  <a:prstClr val="black"/>
                </a:solidFill>
                <a:latin typeface="Calibri"/>
                <a:ea typeface="+mn-ea"/>
              </a:rPr>
              <a:t>Trump</a:t>
            </a:r>
          </a:p>
        </p:txBody>
      </p:sp>
      <p:sp>
        <p:nvSpPr>
          <p:cNvPr id="17" name="TextBox 16">
            <a:extLst>
              <a:ext uri="{FF2B5EF4-FFF2-40B4-BE49-F238E27FC236}">
                <a16:creationId xmlns:a16="http://schemas.microsoft.com/office/drawing/2014/main" xmlns="" id="{A2359760-EDF8-4C15-BE55-1B7DBF05C209}"/>
              </a:ext>
            </a:extLst>
          </p:cNvPr>
          <p:cNvSpPr txBox="1"/>
          <p:nvPr/>
        </p:nvSpPr>
        <p:spPr>
          <a:xfrm>
            <a:off x="2777056" y="1334415"/>
            <a:ext cx="5170305" cy="338554"/>
          </a:xfrm>
          <a:prstGeom prst="rect">
            <a:avLst/>
          </a:prstGeom>
          <a:noFill/>
        </p:spPr>
        <p:txBody>
          <a:bodyPr wrap="square" rtlCol="0">
            <a:spAutoFit/>
          </a:bodyPr>
          <a:lstStyle/>
          <a:p>
            <a:pPr algn="ctr">
              <a:buClrTx/>
              <a:buFontTx/>
              <a:buNone/>
            </a:pPr>
            <a:r>
              <a:rPr lang="en-US" sz="1600" b="1" u="sng" kern="1200" dirty="0">
                <a:solidFill>
                  <a:prstClr val="black"/>
                </a:solidFill>
                <a:latin typeface="Calibri"/>
                <a:ea typeface="+mn-ea"/>
              </a:rPr>
              <a:t>Obama</a:t>
            </a:r>
          </a:p>
        </p:txBody>
      </p:sp>
      <p:sp>
        <p:nvSpPr>
          <p:cNvPr id="18" name="TextBox 17">
            <a:extLst>
              <a:ext uri="{FF2B5EF4-FFF2-40B4-BE49-F238E27FC236}">
                <a16:creationId xmlns:a16="http://schemas.microsoft.com/office/drawing/2014/main" xmlns="" id="{6CA7978A-8AE7-42FF-B4E9-CEA1D8F8B33B}"/>
              </a:ext>
            </a:extLst>
          </p:cNvPr>
          <p:cNvSpPr txBox="1"/>
          <p:nvPr/>
        </p:nvSpPr>
        <p:spPr>
          <a:xfrm>
            <a:off x="975061" y="1334415"/>
            <a:ext cx="1801976" cy="338554"/>
          </a:xfrm>
          <a:prstGeom prst="rect">
            <a:avLst/>
          </a:prstGeom>
          <a:noFill/>
        </p:spPr>
        <p:txBody>
          <a:bodyPr wrap="square" rtlCol="0">
            <a:spAutoFit/>
          </a:bodyPr>
          <a:lstStyle/>
          <a:p>
            <a:pPr algn="ctr">
              <a:buClrTx/>
              <a:buFontTx/>
              <a:buNone/>
            </a:pPr>
            <a:r>
              <a:rPr lang="en-US" sz="1600" b="1" u="sng" kern="1200" dirty="0">
                <a:solidFill>
                  <a:prstClr val="black"/>
                </a:solidFill>
                <a:latin typeface="Calibri"/>
                <a:ea typeface="+mn-ea"/>
              </a:rPr>
              <a:t>Bush 43</a:t>
            </a:r>
          </a:p>
        </p:txBody>
      </p:sp>
      <p:sp>
        <p:nvSpPr>
          <p:cNvPr id="19" name="TextBox 18">
            <a:extLst>
              <a:ext uri="{FF2B5EF4-FFF2-40B4-BE49-F238E27FC236}">
                <a16:creationId xmlns:a16="http://schemas.microsoft.com/office/drawing/2014/main" xmlns="" id="{1ECDAF21-1D5E-4B69-8B20-16AB3E3DE7B9}"/>
              </a:ext>
            </a:extLst>
          </p:cNvPr>
          <p:cNvSpPr txBox="1"/>
          <p:nvPr/>
        </p:nvSpPr>
        <p:spPr>
          <a:xfrm>
            <a:off x="-33867" y="1334415"/>
            <a:ext cx="1127476" cy="338554"/>
          </a:xfrm>
          <a:prstGeom prst="rect">
            <a:avLst/>
          </a:prstGeom>
          <a:noFill/>
        </p:spPr>
        <p:txBody>
          <a:bodyPr wrap="square" rtlCol="0">
            <a:spAutoFit/>
          </a:bodyPr>
          <a:lstStyle/>
          <a:p>
            <a:pPr algn="ctr">
              <a:buClrTx/>
              <a:buFontTx/>
              <a:buNone/>
            </a:pPr>
            <a:r>
              <a:rPr lang="en-US" sz="1600" b="1" u="sng" kern="1200" dirty="0">
                <a:solidFill>
                  <a:prstClr val="black"/>
                </a:solidFill>
                <a:latin typeface="Calibri"/>
                <a:ea typeface="+mn-ea"/>
              </a:rPr>
              <a:t>Clinton</a:t>
            </a:r>
          </a:p>
        </p:txBody>
      </p:sp>
    </p:spTree>
    <p:extLst>
      <p:ext uri="{BB962C8B-B14F-4D97-AF65-F5344CB8AC3E}">
        <p14:creationId xmlns:p14="http://schemas.microsoft.com/office/powerpoint/2010/main" val="279454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96"/>
          <p:cNvPicPr preferRelativeResize="0"/>
          <p:nvPr/>
        </p:nvPicPr>
        <p:blipFill rotWithShape="1">
          <a:blip r:embed="rId3">
            <a:alphaModFix/>
          </a:blip>
          <a:srcRect/>
          <a:stretch/>
        </p:blipFill>
        <p:spPr>
          <a:xfrm>
            <a:off x="531150" y="857251"/>
            <a:ext cx="7974800" cy="3747225"/>
          </a:xfrm>
          <a:prstGeom prst="rect">
            <a:avLst/>
          </a:prstGeom>
          <a:noFill/>
          <a:ln>
            <a:noFill/>
          </a:ln>
        </p:spPr>
      </p:pic>
      <p:sp>
        <p:nvSpPr>
          <p:cNvPr id="846" name="Google Shape;846;p196"/>
          <p:cNvSpPr txBox="1">
            <a:spLocks noGrp="1"/>
          </p:cNvSpPr>
          <p:nvPr>
            <p:ph type="title"/>
          </p:nvPr>
        </p:nvSpPr>
        <p:spPr>
          <a:xfrm>
            <a:off x="457200" y="285750"/>
            <a:ext cx="8229600" cy="65622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4000"/>
              <a:buFont typeface="Calibri"/>
              <a:buNone/>
            </a:pPr>
            <a:r>
              <a:rPr lang="en" b="1">
                <a:solidFill>
                  <a:srgbClr val="002060"/>
                </a:solidFill>
              </a:rPr>
              <a:t>Hillary Clinton Feelings Over Time</a:t>
            </a:r>
            <a:endParaRPr b="1">
              <a:solidFill>
                <a:srgbClr val="002060"/>
              </a:solidFill>
            </a:endParaRPr>
          </a:p>
        </p:txBody>
      </p:sp>
      <p:sp>
        <p:nvSpPr>
          <p:cNvPr id="847" name="Google Shape;847;p196"/>
          <p:cNvSpPr txBox="1">
            <a:spLocks noGrp="1"/>
          </p:cNvSpPr>
          <p:nvPr>
            <p:ph type="sldNum" idx="4294967295"/>
          </p:nvPr>
        </p:nvSpPr>
        <p:spPr>
          <a:xfrm>
            <a:off x="84056" y="4898938"/>
            <a:ext cx="2133600" cy="2446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000"/>
              <a:buNone/>
            </a:pPr>
            <a:fld id="{00000000-1234-1234-1234-123412341234}" type="slidenum">
              <a:rPr lang="en"/>
              <a:t>5</a:t>
            </a:fld>
            <a:endParaRPr/>
          </a:p>
        </p:txBody>
      </p:sp>
      <p:sp>
        <p:nvSpPr>
          <p:cNvPr id="848" name="Google Shape;848;p196"/>
          <p:cNvSpPr/>
          <p:nvPr/>
        </p:nvSpPr>
        <p:spPr>
          <a:xfrm>
            <a:off x="3048000" y="857251"/>
            <a:ext cx="32766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a:solidFill>
                  <a:srgbClr val="002060"/>
                </a:solidFill>
                <a:latin typeface="Calibri"/>
                <a:ea typeface="Calibri"/>
                <a:cs typeface="Calibri"/>
                <a:sym typeface="Calibri"/>
              </a:rPr>
              <a:t>Among </a:t>
            </a:r>
            <a:r>
              <a:rPr lang="en" sz="1600" b="1" i="1" u="none" strike="noStrike" cap="none">
                <a:solidFill>
                  <a:srgbClr val="FF0000"/>
                </a:solidFill>
                <a:latin typeface="Calibri"/>
                <a:ea typeface="Calibri"/>
                <a:cs typeface="Calibri"/>
                <a:sym typeface="Calibri"/>
              </a:rPr>
              <a:t>PA, MI, OH, and WI Voters</a:t>
            </a:r>
            <a:endParaRPr sz="1600" b="1" i="1" u="none" strike="noStrike" cap="none">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97"/>
          <p:cNvPicPr preferRelativeResize="0"/>
          <p:nvPr/>
        </p:nvPicPr>
        <p:blipFill rotWithShape="1">
          <a:blip r:embed="rId3">
            <a:alphaModFix/>
          </a:blip>
          <a:srcRect/>
          <a:stretch/>
        </p:blipFill>
        <p:spPr>
          <a:xfrm>
            <a:off x="899651" y="1028701"/>
            <a:ext cx="7738650" cy="3717650"/>
          </a:xfrm>
          <a:prstGeom prst="rect">
            <a:avLst/>
          </a:prstGeom>
          <a:noFill/>
          <a:ln>
            <a:noFill/>
          </a:ln>
        </p:spPr>
      </p:pic>
      <p:sp>
        <p:nvSpPr>
          <p:cNvPr id="855" name="Google Shape;855;p197"/>
          <p:cNvSpPr txBox="1">
            <a:spLocks noGrp="1"/>
          </p:cNvSpPr>
          <p:nvPr>
            <p:ph type="title"/>
          </p:nvPr>
        </p:nvSpPr>
        <p:spPr>
          <a:xfrm>
            <a:off x="457200" y="228600"/>
            <a:ext cx="8229600" cy="65622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4000"/>
              <a:buFont typeface="Calibri"/>
              <a:buNone/>
            </a:pPr>
            <a:r>
              <a:rPr lang="en" b="1">
                <a:solidFill>
                  <a:srgbClr val="002060"/>
                </a:solidFill>
              </a:rPr>
              <a:t>Donald Trump Feelings Over Time</a:t>
            </a:r>
            <a:endParaRPr b="1">
              <a:solidFill>
                <a:srgbClr val="002060"/>
              </a:solidFill>
            </a:endParaRPr>
          </a:p>
        </p:txBody>
      </p:sp>
      <p:sp>
        <p:nvSpPr>
          <p:cNvPr id="856" name="Google Shape;856;p197"/>
          <p:cNvSpPr txBox="1">
            <a:spLocks noGrp="1"/>
          </p:cNvSpPr>
          <p:nvPr>
            <p:ph type="sldNum" idx="4294967295"/>
          </p:nvPr>
        </p:nvSpPr>
        <p:spPr>
          <a:xfrm>
            <a:off x="84056" y="4898938"/>
            <a:ext cx="2133600" cy="2446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000"/>
              <a:buNone/>
            </a:pPr>
            <a:fld id="{00000000-1234-1234-1234-123412341234}" type="slidenum">
              <a:rPr lang="en"/>
              <a:t>6</a:t>
            </a:fld>
            <a:endParaRPr/>
          </a:p>
        </p:txBody>
      </p:sp>
      <p:sp>
        <p:nvSpPr>
          <p:cNvPr id="857" name="Google Shape;857;p197"/>
          <p:cNvSpPr/>
          <p:nvPr/>
        </p:nvSpPr>
        <p:spPr>
          <a:xfrm>
            <a:off x="2971800" y="795025"/>
            <a:ext cx="3276600"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1" u="none" strike="noStrike" cap="none">
                <a:solidFill>
                  <a:srgbClr val="FF0000"/>
                </a:solidFill>
                <a:latin typeface="Calibri"/>
                <a:ea typeface="Calibri"/>
                <a:cs typeface="Calibri"/>
                <a:sym typeface="Calibri"/>
              </a:rPr>
              <a:t>Among PA, MI, OH, and WI Voters</a:t>
            </a:r>
            <a:endParaRPr sz="1600" b="1" i="1" u="none" strike="noStrike" cap="none">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208"/>
          <p:cNvPicPr preferRelativeResize="0"/>
          <p:nvPr/>
        </p:nvPicPr>
        <p:blipFill>
          <a:blip r:embed="rId3">
            <a:alphaModFix/>
          </a:blip>
          <a:stretch>
            <a:fillRect/>
          </a:stretch>
        </p:blipFill>
        <p:spPr>
          <a:xfrm>
            <a:off x="19" y="3305357"/>
            <a:ext cx="2760715" cy="1553825"/>
          </a:xfrm>
          <a:prstGeom prst="rect">
            <a:avLst/>
          </a:prstGeom>
          <a:noFill/>
          <a:ln>
            <a:noFill/>
          </a:ln>
        </p:spPr>
      </p:pic>
      <p:pic>
        <p:nvPicPr>
          <p:cNvPr id="945" name="Google Shape;945;p208"/>
          <p:cNvPicPr preferRelativeResize="0"/>
          <p:nvPr/>
        </p:nvPicPr>
        <p:blipFill>
          <a:blip r:embed="rId4">
            <a:alphaModFix/>
          </a:blip>
          <a:stretch>
            <a:fillRect/>
          </a:stretch>
        </p:blipFill>
        <p:spPr>
          <a:xfrm>
            <a:off x="4913950" y="3305327"/>
            <a:ext cx="2953676" cy="1601601"/>
          </a:xfrm>
          <a:prstGeom prst="rect">
            <a:avLst/>
          </a:prstGeom>
          <a:noFill/>
          <a:ln>
            <a:noFill/>
          </a:ln>
        </p:spPr>
      </p:pic>
      <p:pic>
        <p:nvPicPr>
          <p:cNvPr id="946" name="Google Shape;946;p208"/>
          <p:cNvPicPr preferRelativeResize="0"/>
          <p:nvPr/>
        </p:nvPicPr>
        <p:blipFill>
          <a:blip r:embed="rId5">
            <a:alphaModFix/>
          </a:blip>
          <a:stretch>
            <a:fillRect/>
          </a:stretch>
        </p:blipFill>
        <p:spPr>
          <a:xfrm>
            <a:off x="7793576" y="0"/>
            <a:ext cx="1640551" cy="1094430"/>
          </a:xfrm>
          <a:prstGeom prst="rect">
            <a:avLst/>
          </a:prstGeom>
          <a:noFill/>
          <a:ln>
            <a:noFill/>
          </a:ln>
        </p:spPr>
      </p:pic>
      <p:pic>
        <p:nvPicPr>
          <p:cNvPr id="947" name="Google Shape;947;p208"/>
          <p:cNvPicPr preferRelativeResize="0"/>
          <p:nvPr/>
        </p:nvPicPr>
        <p:blipFill>
          <a:blip r:embed="rId6">
            <a:alphaModFix/>
          </a:blip>
          <a:stretch>
            <a:fillRect/>
          </a:stretch>
        </p:blipFill>
        <p:spPr>
          <a:xfrm>
            <a:off x="1439869" y="15"/>
            <a:ext cx="1553155" cy="1086415"/>
          </a:xfrm>
          <a:prstGeom prst="rect">
            <a:avLst/>
          </a:prstGeom>
          <a:noFill/>
          <a:ln>
            <a:noFill/>
          </a:ln>
        </p:spPr>
      </p:pic>
      <p:pic>
        <p:nvPicPr>
          <p:cNvPr id="948" name="Google Shape;948;p208"/>
          <p:cNvPicPr preferRelativeResize="0"/>
          <p:nvPr/>
        </p:nvPicPr>
        <p:blipFill>
          <a:blip r:embed="rId7">
            <a:alphaModFix/>
          </a:blip>
          <a:stretch>
            <a:fillRect/>
          </a:stretch>
        </p:blipFill>
        <p:spPr>
          <a:xfrm>
            <a:off x="-19725" y="1"/>
            <a:ext cx="1459566" cy="1086416"/>
          </a:xfrm>
          <a:prstGeom prst="rect">
            <a:avLst/>
          </a:prstGeom>
          <a:noFill/>
          <a:ln>
            <a:noFill/>
          </a:ln>
        </p:spPr>
      </p:pic>
      <p:sp>
        <p:nvSpPr>
          <p:cNvPr id="949" name="Google Shape;949;p208"/>
          <p:cNvSpPr txBox="1">
            <a:spLocks noGrp="1"/>
          </p:cNvSpPr>
          <p:nvPr>
            <p:ph type="title"/>
          </p:nvPr>
        </p:nvSpPr>
        <p:spPr>
          <a:xfrm>
            <a:off x="457200" y="236623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66"/>
              </a:buClr>
              <a:buSzPts val="4000"/>
              <a:buFont typeface="Calibri"/>
              <a:buNone/>
            </a:pPr>
            <a:r>
              <a:rPr lang="en" sz="2800"/>
              <a:t>LOOKING AHEAD: THE 2020 PRESIDENTIAL ELECTION</a:t>
            </a:r>
            <a:endParaRPr sz="2800"/>
          </a:p>
        </p:txBody>
      </p:sp>
      <p:sp>
        <p:nvSpPr>
          <p:cNvPr id="950" name="Google Shape;950;p208"/>
          <p:cNvSpPr txBox="1">
            <a:spLocks noGrp="1"/>
          </p:cNvSpPr>
          <p:nvPr>
            <p:ph type="sldNum" idx="12"/>
          </p:nvPr>
        </p:nvSpPr>
        <p:spPr>
          <a:xfrm>
            <a:off x="149740" y="4869669"/>
            <a:ext cx="21336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00"/>
              <a:buNone/>
            </a:pPr>
            <a:fld id="{00000000-1234-1234-1234-123412341234}" type="slidenum">
              <a:rPr lang="en">
                <a:solidFill>
                  <a:srgbClr val="FFFFFF"/>
                </a:solidFill>
              </a:rPr>
              <a:t>7</a:t>
            </a:fld>
            <a:endParaRPr>
              <a:solidFill>
                <a:srgbClr val="FFFFFF"/>
              </a:solidFill>
            </a:endParaRPr>
          </a:p>
        </p:txBody>
      </p:sp>
      <p:pic>
        <p:nvPicPr>
          <p:cNvPr id="951" name="Google Shape;951;p208"/>
          <p:cNvPicPr preferRelativeResize="0"/>
          <p:nvPr/>
        </p:nvPicPr>
        <p:blipFill>
          <a:blip r:embed="rId8">
            <a:alphaModFix/>
          </a:blip>
          <a:stretch>
            <a:fillRect/>
          </a:stretch>
        </p:blipFill>
        <p:spPr>
          <a:xfrm>
            <a:off x="2970776" y="15"/>
            <a:ext cx="1640543" cy="1086415"/>
          </a:xfrm>
          <a:prstGeom prst="rect">
            <a:avLst/>
          </a:prstGeom>
          <a:noFill/>
          <a:ln>
            <a:noFill/>
          </a:ln>
        </p:spPr>
      </p:pic>
      <p:pic>
        <p:nvPicPr>
          <p:cNvPr id="952" name="Google Shape;952;p208"/>
          <p:cNvPicPr preferRelativeResize="0"/>
          <p:nvPr/>
        </p:nvPicPr>
        <p:blipFill>
          <a:blip r:embed="rId9">
            <a:alphaModFix/>
          </a:blip>
          <a:stretch>
            <a:fillRect/>
          </a:stretch>
        </p:blipFill>
        <p:spPr>
          <a:xfrm>
            <a:off x="4424635" y="15"/>
            <a:ext cx="2134012" cy="1086415"/>
          </a:xfrm>
          <a:prstGeom prst="rect">
            <a:avLst/>
          </a:prstGeom>
          <a:noFill/>
          <a:ln>
            <a:noFill/>
          </a:ln>
        </p:spPr>
      </p:pic>
      <p:pic>
        <p:nvPicPr>
          <p:cNvPr id="953" name="Google Shape;953;p208"/>
          <p:cNvPicPr preferRelativeResize="0"/>
          <p:nvPr/>
        </p:nvPicPr>
        <p:blipFill>
          <a:blip r:embed="rId10">
            <a:alphaModFix/>
          </a:blip>
          <a:stretch>
            <a:fillRect/>
          </a:stretch>
        </p:blipFill>
        <p:spPr>
          <a:xfrm>
            <a:off x="6160182" y="2"/>
            <a:ext cx="1640542" cy="1086975"/>
          </a:xfrm>
          <a:prstGeom prst="rect">
            <a:avLst/>
          </a:prstGeom>
          <a:noFill/>
          <a:ln>
            <a:noFill/>
          </a:ln>
        </p:spPr>
      </p:pic>
      <p:pic>
        <p:nvPicPr>
          <p:cNvPr id="954" name="Google Shape;954;p208"/>
          <p:cNvPicPr preferRelativeResize="0"/>
          <p:nvPr/>
        </p:nvPicPr>
        <p:blipFill>
          <a:blip r:embed="rId11">
            <a:alphaModFix/>
          </a:blip>
          <a:stretch>
            <a:fillRect/>
          </a:stretch>
        </p:blipFill>
        <p:spPr>
          <a:xfrm>
            <a:off x="-3" y="1086977"/>
            <a:ext cx="1792850" cy="1194951"/>
          </a:xfrm>
          <a:prstGeom prst="rect">
            <a:avLst/>
          </a:prstGeom>
          <a:noFill/>
          <a:ln>
            <a:noFill/>
          </a:ln>
        </p:spPr>
      </p:pic>
      <p:pic>
        <p:nvPicPr>
          <p:cNvPr id="955" name="Google Shape;955;p208"/>
          <p:cNvPicPr preferRelativeResize="0"/>
          <p:nvPr/>
        </p:nvPicPr>
        <p:blipFill>
          <a:blip r:embed="rId12">
            <a:alphaModFix/>
          </a:blip>
          <a:stretch>
            <a:fillRect/>
          </a:stretch>
        </p:blipFill>
        <p:spPr>
          <a:xfrm>
            <a:off x="1792846" y="1087089"/>
            <a:ext cx="1792850" cy="1194718"/>
          </a:xfrm>
          <a:prstGeom prst="rect">
            <a:avLst/>
          </a:prstGeom>
          <a:noFill/>
          <a:ln>
            <a:noFill/>
          </a:ln>
        </p:spPr>
      </p:pic>
      <p:pic>
        <p:nvPicPr>
          <p:cNvPr id="956" name="Google Shape;956;p208"/>
          <p:cNvPicPr preferRelativeResize="0"/>
          <p:nvPr/>
        </p:nvPicPr>
        <p:blipFill>
          <a:blip r:embed="rId13">
            <a:alphaModFix/>
          </a:blip>
          <a:stretch>
            <a:fillRect/>
          </a:stretch>
        </p:blipFill>
        <p:spPr>
          <a:xfrm>
            <a:off x="3393550" y="1087120"/>
            <a:ext cx="2123962" cy="1194725"/>
          </a:xfrm>
          <a:prstGeom prst="rect">
            <a:avLst/>
          </a:prstGeom>
          <a:noFill/>
          <a:ln>
            <a:noFill/>
          </a:ln>
        </p:spPr>
      </p:pic>
      <p:pic>
        <p:nvPicPr>
          <p:cNvPr id="957" name="Google Shape;957;p208"/>
          <p:cNvPicPr preferRelativeResize="0"/>
          <p:nvPr/>
        </p:nvPicPr>
        <p:blipFill>
          <a:blip r:embed="rId14">
            <a:alphaModFix/>
          </a:blip>
          <a:stretch>
            <a:fillRect/>
          </a:stretch>
        </p:blipFill>
        <p:spPr>
          <a:xfrm>
            <a:off x="5139355" y="1086425"/>
            <a:ext cx="2126165" cy="1194700"/>
          </a:xfrm>
          <a:prstGeom prst="rect">
            <a:avLst/>
          </a:prstGeom>
          <a:noFill/>
          <a:ln>
            <a:noFill/>
          </a:ln>
        </p:spPr>
      </p:pic>
      <p:pic>
        <p:nvPicPr>
          <p:cNvPr id="958" name="Google Shape;958;p208"/>
          <p:cNvPicPr preferRelativeResize="0"/>
          <p:nvPr/>
        </p:nvPicPr>
        <p:blipFill>
          <a:blip r:embed="rId15">
            <a:alphaModFix/>
          </a:blip>
          <a:stretch>
            <a:fillRect/>
          </a:stretch>
        </p:blipFill>
        <p:spPr>
          <a:xfrm>
            <a:off x="7118220" y="1083000"/>
            <a:ext cx="2134025" cy="1201560"/>
          </a:xfrm>
          <a:prstGeom prst="rect">
            <a:avLst/>
          </a:prstGeom>
          <a:noFill/>
          <a:ln>
            <a:noFill/>
          </a:ln>
        </p:spPr>
      </p:pic>
      <p:pic>
        <p:nvPicPr>
          <p:cNvPr id="959" name="Google Shape;959;p208"/>
          <p:cNvPicPr preferRelativeResize="0"/>
          <p:nvPr/>
        </p:nvPicPr>
        <p:blipFill>
          <a:blip r:embed="rId16">
            <a:alphaModFix/>
          </a:blip>
          <a:stretch>
            <a:fillRect/>
          </a:stretch>
        </p:blipFill>
        <p:spPr>
          <a:xfrm>
            <a:off x="1997141" y="3305345"/>
            <a:ext cx="2762325" cy="1553825"/>
          </a:xfrm>
          <a:prstGeom prst="rect">
            <a:avLst/>
          </a:prstGeom>
          <a:noFill/>
          <a:ln>
            <a:noFill/>
          </a:ln>
        </p:spPr>
      </p:pic>
      <p:pic>
        <p:nvPicPr>
          <p:cNvPr id="960" name="Google Shape;960;p208"/>
          <p:cNvPicPr preferRelativeResize="0"/>
          <p:nvPr/>
        </p:nvPicPr>
        <p:blipFill>
          <a:blip r:embed="rId17">
            <a:alphaModFix/>
          </a:blip>
          <a:stretch>
            <a:fillRect/>
          </a:stretch>
        </p:blipFill>
        <p:spPr>
          <a:xfrm>
            <a:off x="3995750" y="3305357"/>
            <a:ext cx="2067422" cy="16015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50"/>
          <p:cNvPicPr preferRelativeResize="0"/>
          <p:nvPr/>
        </p:nvPicPr>
        <p:blipFill rotWithShape="1">
          <a:blip r:embed="rId3">
            <a:alphaModFix/>
          </a:blip>
          <a:srcRect/>
          <a:stretch/>
        </p:blipFill>
        <p:spPr>
          <a:xfrm>
            <a:off x="152401" y="1109170"/>
            <a:ext cx="8839200" cy="3920030"/>
          </a:xfrm>
          <a:prstGeom prst="rect">
            <a:avLst/>
          </a:prstGeom>
          <a:noFill/>
          <a:ln>
            <a:noFill/>
          </a:ln>
        </p:spPr>
      </p:pic>
      <p:sp>
        <p:nvSpPr>
          <p:cNvPr id="709" name="Google Shape;709;p150"/>
          <p:cNvSpPr txBox="1"/>
          <p:nvPr/>
        </p:nvSpPr>
        <p:spPr>
          <a:xfrm>
            <a:off x="72031" y="800102"/>
            <a:ext cx="8999941" cy="276999"/>
          </a:xfrm>
          <a:prstGeom prst="rect">
            <a:avLst/>
          </a:prstGeom>
          <a:noFill/>
          <a:ln>
            <a:noFill/>
          </a:ln>
        </p:spPr>
        <p:txBody>
          <a:bodyPr spcFirstLastPara="1" wrap="square" lIns="91425" tIns="45700" rIns="91425" bIns="45700" anchor="t" anchorCtr="0">
            <a:noAutofit/>
          </a:bodyPr>
          <a:lstStyle/>
          <a:p>
            <a:pPr algn="ctr"/>
            <a:r>
              <a:rPr lang="en" sz="1800" i="1" u="sng">
                <a:latin typeface="Calibri"/>
                <a:ea typeface="Calibri"/>
                <a:cs typeface="Calibri"/>
                <a:sym typeface="Calibri"/>
              </a:rPr>
              <a:t>Yearly Averages</a:t>
            </a:r>
            <a:endParaRPr/>
          </a:p>
        </p:txBody>
      </p:sp>
      <p:cxnSp>
        <p:nvCxnSpPr>
          <p:cNvPr id="710" name="Google Shape;710;p150"/>
          <p:cNvCxnSpPr/>
          <p:nvPr/>
        </p:nvCxnSpPr>
        <p:spPr>
          <a:xfrm rot="10800000">
            <a:off x="1600200" y="1322917"/>
            <a:ext cx="0" cy="2800350"/>
          </a:xfrm>
          <a:prstGeom prst="straightConnector1">
            <a:avLst/>
          </a:prstGeom>
          <a:noFill/>
          <a:ln w="12700" cap="flat" cmpd="sng">
            <a:solidFill>
              <a:schemeClr val="dk1"/>
            </a:solidFill>
            <a:prstDash val="solid"/>
            <a:round/>
            <a:headEnd type="none" w="sm" len="sm"/>
            <a:tailEnd type="none" w="sm" len="sm"/>
          </a:ln>
        </p:spPr>
      </p:cxnSp>
      <p:cxnSp>
        <p:nvCxnSpPr>
          <p:cNvPr id="711" name="Google Shape;711;p150"/>
          <p:cNvCxnSpPr/>
          <p:nvPr/>
        </p:nvCxnSpPr>
        <p:spPr>
          <a:xfrm rot="10800000">
            <a:off x="3505200" y="1314455"/>
            <a:ext cx="0" cy="2808817"/>
          </a:xfrm>
          <a:prstGeom prst="straightConnector1">
            <a:avLst/>
          </a:prstGeom>
          <a:noFill/>
          <a:ln w="12700" cap="flat" cmpd="sng">
            <a:solidFill>
              <a:srgbClr val="434343"/>
            </a:solidFill>
            <a:prstDash val="solid"/>
            <a:round/>
            <a:headEnd type="none" w="sm" len="sm"/>
            <a:tailEnd type="none" w="sm" len="sm"/>
          </a:ln>
        </p:spPr>
      </p:cxnSp>
      <p:cxnSp>
        <p:nvCxnSpPr>
          <p:cNvPr id="712" name="Google Shape;712;p150"/>
          <p:cNvCxnSpPr/>
          <p:nvPr/>
        </p:nvCxnSpPr>
        <p:spPr>
          <a:xfrm rot="10800000">
            <a:off x="5692422" y="1314455"/>
            <a:ext cx="0" cy="2808817"/>
          </a:xfrm>
          <a:prstGeom prst="straightConnector1">
            <a:avLst/>
          </a:prstGeom>
          <a:noFill/>
          <a:ln w="12700" cap="flat" cmpd="sng">
            <a:solidFill>
              <a:srgbClr val="434343"/>
            </a:solidFill>
            <a:prstDash val="solid"/>
            <a:round/>
            <a:headEnd type="none" w="sm" len="sm"/>
            <a:tailEnd type="none" w="sm" len="sm"/>
          </a:ln>
        </p:spPr>
      </p:cxnSp>
      <p:sp>
        <p:nvSpPr>
          <p:cNvPr id="713" name="Google Shape;713;p150"/>
          <p:cNvSpPr txBox="1"/>
          <p:nvPr/>
        </p:nvSpPr>
        <p:spPr>
          <a:xfrm>
            <a:off x="152399" y="1428751"/>
            <a:ext cx="1447787" cy="253916"/>
          </a:xfrm>
          <a:prstGeom prst="rect">
            <a:avLst/>
          </a:prstGeom>
          <a:noFill/>
          <a:ln>
            <a:noFill/>
          </a:ln>
        </p:spPr>
        <p:txBody>
          <a:bodyPr spcFirstLastPara="1" wrap="square" lIns="91425" tIns="45700" rIns="91425" bIns="45700" anchor="t" anchorCtr="0">
            <a:noAutofit/>
          </a:bodyPr>
          <a:lstStyle/>
          <a:p>
            <a:pPr algn="ctr"/>
            <a:r>
              <a:rPr lang="en" sz="1600" b="1">
                <a:latin typeface="Calibri"/>
                <a:ea typeface="Calibri"/>
                <a:cs typeface="Calibri"/>
                <a:sym typeface="Calibri"/>
              </a:rPr>
              <a:t>GHW Bush</a:t>
            </a:r>
            <a:endParaRPr/>
          </a:p>
        </p:txBody>
      </p:sp>
      <p:sp>
        <p:nvSpPr>
          <p:cNvPr id="714" name="Google Shape;714;p150"/>
          <p:cNvSpPr txBox="1"/>
          <p:nvPr/>
        </p:nvSpPr>
        <p:spPr>
          <a:xfrm>
            <a:off x="1600186" y="1428751"/>
            <a:ext cx="1902192" cy="253916"/>
          </a:xfrm>
          <a:prstGeom prst="rect">
            <a:avLst/>
          </a:prstGeom>
          <a:noFill/>
          <a:ln>
            <a:noFill/>
          </a:ln>
        </p:spPr>
        <p:txBody>
          <a:bodyPr spcFirstLastPara="1" wrap="square" lIns="91425" tIns="45700" rIns="91425" bIns="45700" anchor="t" anchorCtr="0">
            <a:noAutofit/>
          </a:bodyPr>
          <a:lstStyle/>
          <a:p>
            <a:pPr algn="ctr"/>
            <a:r>
              <a:rPr lang="en" sz="1600" b="1">
                <a:latin typeface="Calibri"/>
                <a:ea typeface="Calibri"/>
                <a:cs typeface="Calibri"/>
                <a:sym typeface="Calibri"/>
              </a:rPr>
              <a:t>Clinton</a:t>
            </a:r>
            <a:endParaRPr/>
          </a:p>
        </p:txBody>
      </p:sp>
      <p:sp>
        <p:nvSpPr>
          <p:cNvPr id="715" name="Google Shape;715;p150"/>
          <p:cNvSpPr txBox="1"/>
          <p:nvPr/>
        </p:nvSpPr>
        <p:spPr>
          <a:xfrm>
            <a:off x="3502378" y="1428751"/>
            <a:ext cx="2190044" cy="253916"/>
          </a:xfrm>
          <a:prstGeom prst="rect">
            <a:avLst/>
          </a:prstGeom>
          <a:noFill/>
          <a:ln>
            <a:noFill/>
          </a:ln>
        </p:spPr>
        <p:txBody>
          <a:bodyPr spcFirstLastPara="1" wrap="square" lIns="91425" tIns="45700" rIns="91425" bIns="45700" anchor="t" anchorCtr="0">
            <a:noAutofit/>
          </a:bodyPr>
          <a:lstStyle/>
          <a:p>
            <a:pPr algn="ctr"/>
            <a:r>
              <a:rPr lang="en" sz="1600" b="1">
                <a:latin typeface="Calibri"/>
                <a:ea typeface="Calibri"/>
                <a:cs typeface="Calibri"/>
                <a:sym typeface="Calibri"/>
              </a:rPr>
              <a:t>GW Bush</a:t>
            </a:r>
            <a:endParaRPr/>
          </a:p>
        </p:txBody>
      </p:sp>
      <p:sp>
        <p:nvSpPr>
          <p:cNvPr id="716" name="Google Shape;716;p150"/>
          <p:cNvSpPr txBox="1"/>
          <p:nvPr/>
        </p:nvSpPr>
        <p:spPr>
          <a:xfrm>
            <a:off x="5689603" y="1428751"/>
            <a:ext cx="2190040" cy="253916"/>
          </a:xfrm>
          <a:prstGeom prst="rect">
            <a:avLst/>
          </a:prstGeom>
          <a:noFill/>
          <a:ln>
            <a:noFill/>
          </a:ln>
        </p:spPr>
        <p:txBody>
          <a:bodyPr spcFirstLastPara="1" wrap="square" lIns="91425" tIns="45700" rIns="91425" bIns="45700" anchor="t" anchorCtr="0">
            <a:noAutofit/>
          </a:bodyPr>
          <a:lstStyle/>
          <a:p>
            <a:pPr algn="ctr"/>
            <a:r>
              <a:rPr lang="en" sz="1600" b="1">
                <a:latin typeface="Calibri"/>
                <a:ea typeface="Calibri"/>
                <a:cs typeface="Calibri"/>
                <a:sym typeface="Calibri"/>
              </a:rPr>
              <a:t>Obama</a:t>
            </a:r>
            <a:endParaRPr/>
          </a:p>
        </p:txBody>
      </p:sp>
      <p:cxnSp>
        <p:nvCxnSpPr>
          <p:cNvPr id="717" name="Google Shape;717;p150"/>
          <p:cNvCxnSpPr/>
          <p:nvPr/>
        </p:nvCxnSpPr>
        <p:spPr>
          <a:xfrm rot="10800000">
            <a:off x="7882467" y="1314455"/>
            <a:ext cx="0" cy="2808817"/>
          </a:xfrm>
          <a:prstGeom prst="straightConnector1">
            <a:avLst/>
          </a:prstGeom>
          <a:noFill/>
          <a:ln w="12700" cap="flat" cmpd="sng">
            <a:solidFill>
              <a:srgbClr val="434343"/>
            </a:solidFill>
            <a:prstDash val="solid"/>
            <a:round/>
            <a:headEnd type="none" w="sm" len="sm"/>
            <a:tailEnd type="none" w="sm" len="sm"/>
          </a:ln>
        </p:spPr>
      </p:cxnSp>
      <p:sp>
        <p:nvSpPr>
          <p:cNvPr id="718" name="Google Shape;718;p150"/>
          <p:cNvSpPr txBox="1"/>
          <p:nvPr/>
        </p:nvSpPr>
        <p:spPr>
          <a:xfrm>
            <a:off x="7876825" y="1428751"/>
            <a:ext cx="1114770" cy="253916"/>
          </a:xfrm>
          <a:prstGeom prst="rect">
            <a:avLst/>
          </a:prstGeom>
          <a:noFill/>
          <a:ln>
            <a:noFill/>
          </a:ln>
        </p:spPr>
        <p:txBody>
          <a:bodyPr spcFirstLastPara="1" wrap="square" lIns="91425" tIns="45700" rIns="91425" bIns="45700" anchor="t" anchorCtr="0">
            <a:noAutofit/>
          </a:bodyPr>
          <a:lstStyle/>
          <a:p>
            <a:pPr algn="ctr"/>
            <a:r>
              <a:rPr lang="en" sz="1600" b="1">
                <a:latin typeface="Calibri"/>
                <a:ea typeface="Calibri"/>
                <a:cs typeface="Calibri"/>
                <a:sym typeface="Calibri"/>
              </a:rPr>
              <a:t>Trump</a:t>
            </a:r>
            <a:endParaRPr sz="1200" b="1">
              <a:latin typeface="Calibri"/>
              <a:ea typeface="Calibri"/>
              <a:cs typeface="Calibri"/>
              <a:sym typeface="Calibri"/>
            </a:endParaRPr>
          </a:p>
        </p:txBody>
      </p:sp>
      <p:sp>
        <p:nvSpPr>
          <p:cNvPr id="719" name="Google Shape;719;p150"/>
          <p:cNvSpPr txBox="1"/>
          <p:nvPr/>
        </p:nvSpPr>
        <p:spPr>
          <a:xfrm>
            <a:off x="76201" y="114302"/>
            <a:ext cx="8991600" cy="392415"/>
          </a:xfrm>
          <a:prstGeom prst="rect">
            <a:avLst/>
          </a:prstGeom>
          <a:noFill/>
          <a:ln>
            <a:noFill/>
          </a:ln>
        </p:spPr>
        <p:txBody>
          <a:bodyPr spcFirstLastPara="1" wrap="square" lIns="91425" tIns="45700" rIns="91425" bIns="45700" anchor="t" anchorCtr="0">
            <a:noAutofit/>
          </a:bodyPr>
          <a:lstStyle/>
          <a:p>
            <a:pPr algn="ctr"/>
            <a:r>
              <a:rPr lang="en" sz="2800" b="1">
                <a:latin typeface="Calibri"/>
                <a:ea typeface="Calibri"/>
                <a:cs typeface="Calibri"/>
                <a:sym typeface="Calibri"/>
              </a:rPr>
              <a:t>Right Direction/Wrong Track – Yearly Trend</a:t>
            </a:r>
            <a:endParaRPr/>
          </a:p>
        </p:txBody>
      </p:sp>
    </p:spTree>
    <p:extLst>
      <p:ext uri="{BB962C8B-B14F-4D97-AF65-F5344CB8AC3E}">
        <p14:creationId xmlns:p14="http://schemas.microsoft.com/office/powerpoint/2010/main" val="38040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210"/>
          <p:cNvSpPr txBox="1">
            <a:spLocks noGrp="1"/>
          </p:cNvSpPr>
          <p:nvPr>
            <p:ph type="body" idx="1"/>
          </p:nvPr>
        </p:nvSpPr>
        <p:spPr>
          <a:xfrm>
            <a:off x="552295" y="121936"/>
            <a:ext cx="8039410" cy="71558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2800"/>
              <a:buNone/>
            </a:pPr>
            <a:r>
              <a:rPr lang="en"/>
              <a:t>Words to Describe How You Feel About </a:t>
            </a:r>
            <a:r>
              <a:rPr lang="en" u="sng"/>
              <a:t>Where America is Headed in the Next Year</a:t>
            </a:r>
            <a:endParaRPr/>
          </a:p>
        </p:txBody>
      </p:sp>
      <p:pic>
        <p:nvPicPr>
          <p:cNvPr id="984" name="Google Shape;984;p210"/>
          <p:cNvPicPr preferRelativeResize="0"/>
          <p:nvPr/>
        </p:nvPicPr>
        <p:blipFill rotWithShape="1">
          <a:blip r:embed="rId3">
            <a:alphaModFix/>
          </a:blip>
          <a:srcRect/>
          <a:stretch/>
        </p:blipFill>
        <p:spPr>
          <a:xfrm>
            <a:off x="174469" y="1143000"/>
            <a:ext cx="6596297" cy="3486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Hart red yellow blue 2">
      <a:dk1>
        <a:srgbClr val="000000"/>
      </a:dk1>
      <a:lt1>
        <a:srgbClr val="FFFFFF"/>
      </a:lt1>
      <a:dk2>
        <a:srgbClr val="000000"/>
      </a:dk2>
      <a:lt2>
        <a:srgbClr val="808080"/>
      </a:lt2>
      <a:accent1>
        <a:srgbClr val="000099"/>
      </a:accent1>
      <a:accent2>
        <a:srgbClr val="65A3FF"/>
      </a:accent2>
      <a:accent3>
        <a:srgbClr val="CC0000"/>
      </a:accent3>
      <a:accent4>
        <a:srgbClr val="FF7C80"/>
      </a:accent4>
      <a:accent5>
        <a:srgbClr val="FFCC00"/>
      </a:accent5>
      <a:accent6>
        <a:srgbClr val="595959"/>
      </a:accent6>
      <a:hlink>
        <a:srgbClr val="CC0000"/>
      </a:hlink>
      <a:folHlink>
        <a:srgbClr val="FF7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Hart red yellow blue">
      <a:dk1>
        <a:srgbClr val="000000"/>
      </a:dk1>
      <a:lt1>
        <a:srgbClr val="FFFFFF"/>
      </a:lt1>
      <a:dk2>
        <a:srgbClr val="000000"/>
      </a:dk2>
      <a:lt2>
        <a:srgbClr val="808080"/>
      </a:lt2>
      <a:accent1>
        <a:srgbClr val="000099"/>
      </a:accent1>
      <a:accent2>
        <a:srgbClr val="65A3FF"/>
      </a:accent2>
      <a:accent3>
        <a:srgbClr val="CC0000"/>
      </a:accent3>
      <a:accent4>
        <a:srgbClr val="FF5050"/>
      </a:accent4>
      <a:accent5>
        <a:srgbClr val="FFCC00"/>
      </a:accent5>
      <a:accent6>
        <a:srgbClr val="595959"/>
      </a:accent6>
      <a:hlink>
        <a:srgbClr val="CC0000"/>
      </a:hlink>
      <a:folHlink>
        <a:srgbClr val="FF7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TT_2011">
    <a:dk1>
      <a:sysClr val="windowText" lastClr="000000"/>
    </a:dk1>
    <a:lt1>
      <a:sysClr val="window" lastClr="FFFFFF"/>
    </a:lt1>
    <a:dk2>
      <a:srgbClr val="6E6F71"/>
    </a:dk2>
    <a:lt2>
      <a:srgbClr val="808080"/>
    </a:lt2>
    <a:accent1>
      <a:srgbClr val="FF7200"/>
    </a:accent1>
    <a:accent2>
      <a:srgbClr val="FCB314"/>
    </a:accent2>
    <a:accent3>
      <a:srgbClr val="6EBB1F"/>
    </a:accent3>
    <a:accent4>
      <a:srgbClr val="C4D82D"/>
    </a:accent4>
    <a:accent5>
      <a:srgbClr val="067AB4"/>
    </a:accent5>
    <a:accent6>
      <a:srgbClr val="7CC6FF"/>
    </a:accent6>
    <a:hlink>
      <a:srgbClr val="FF7200"/>
    </a:hlink>
    <a:folHlink>
      <a:srgbClr val="B30A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2054</TotalTime>
  <Words>3434</Words>
  <Application>Microsoft Office PowerPoint</Application>
  <PresentationFormat>On-screen Show (16:9)</PresentationFormat>
  <Paragraphs>1176</Paragraphs>
  <Slides>41</Slides>
  <Notes>38</Notes>
  <HiddenSlides>0</HiddenSlides>
  <MMClips>0</MMClips>
  <ScaleCrop>false</ScaleCrop>
  <HeadingPairs>
    <vt:vector size="4" baseType="variant">
      <vt:variant>
        <vt:lpstr>Theme</vt:lpstr>
      </vt:variant>
      <vt:variant>
        <vt:i4>17</vt:i4>
      </vt:variant>
      <vt:variant>
        <vt:lpstr>Slide Titles</vt:lpstr>
      </vt:variant>
      <vt:variant>
        <vt:i4>41</vt:i4>
      </vt:variant>
    </vt:vector>
  </HeadingPairs>
  <TitlesOfParts>
    <vt:vector size="58" baseType="lpstr">
      <vt:lpstr>Simple Light</vt:lpstr>
      <vt:lpstr>2_Office Theme</vt:lpstr>
      <vt:lpstr>2_Office Theme</vt:lpstr>
      <vt:lpstr>3_Office Theme</vt:lpstr>
      <vt:lpstr>4_Office Theme</vt:lpstr>
      <vt:lpstr>7_Office Theme</vt:lpstr>
      <vt:lpstr>8_Office Theme</vt:lpstr>
      <vt:lpstr>9_Office Theme</vt:lpstr>
      <vt:lpstr>5_Office Theme</vt:lpstr>
      <vt:lpstr>6_Office Theme</vt:lpstr>
      <vt:lpstr>10_Office Theme</vt:lpstr>
      <vt:lpstr>11_Office Theme</vt:lpstr>
      <vt:lpstr>12_Office Theme</vt:lpstr>
      <vt:lpstr>13_Office Theme</vt:lpstr>
      <vt:lpstr>15_Office Theme</vt:lpstr>
      <vt:lpstr>16_Office Theme</vt:lpstr>
      <vt:lpstr>14_Office Theme</vt:lpstr>
      <vt:lpstr>PowerPoint Presentation</vt:lpstr>
      <vt:lpstr>Do you know your fellow American?</vt:lpstr>
      <vt:lpstr>2016 can you ever believe the polls? </vt:lpstr>
      <vt:lpstr>PowerPoint Presentation</vt:lpstr>
      <vt:lpstr>Hillary Clinton Feelings Over Time</vt:lpstr>
      <vt:lpstr>Donald Trump Feelings Over Time</vt:lpstr>
      <vt:lpstr>LOOKING AHEAD: THE 2020 PRESIDENTIAL ELECTION</vt:lpstr>
      <vt:lpstr>PowerPoint Presentation</vt:lpstr>
      <vt:lpstr>PowerPoint Presentation</vt:lpstr>
      <vt:lpstr>Trump Job Approval, by Party</vt:lpstr>
      <vt:lpstr>Trump Job Rating By Groups to Watch</vt:lpstr>
      <vt:lpstr>PowerPoint Presentation</vt:lpstr>
      <vt:lpstr>Confidence in Donald Trump</vt:lpstr>
      <vt:lpstr>Presidential Qualities: A Comparison to Other Presidents  At Similar Points in Their Presidencies</vt:lpstr>
      <vt:lpstr>Rating Donald Trump on Qualities</vt:lpstr>
      <vt:lpstr>Swing Groups’ Feelings About Trump Running For President</vt:lpstr>
      <vt:lpstr>PowerPoint Presentation</vt:lpstr>
      <vt:lpstr>PowerPoint Presentation</vt:lpstr>
      <vt:lpstr>PowerPoint Presentation</vt:lpstr>
      <vt:lpstr>Perceptions of the Parties:  In the Mainstream – Out of the Mainstream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Attitudes about Donald Trump’s honesty related to the investigation Russian interference remain skeptical but unchanged.</vt:lpstr>
      <vt:lpstr>PowerPoint Presentation</vt:lpstr>
      <vt:lpstr>But Americans are clear in their desire for the full Mueller Report to be released.</vt:lpstr>
      <vt:lpstr>The Impeachment Factor  Nixon &amp; Clinton</vt:lpstr>
      <vt:lpstr>PowerPoint Presentation</vt:lpstr>
      <vt:lpstr>PowerPoint Presentation</vt:lpstr>
      <vt:lpstr>Confidence in Donald Trump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Peter</cp:lastModifiedBy>
  <cp:revision>36</cp:revision>
  <cp:lastPrinted>2019-03-04T19:07:08Z</cp:lastPrinted>
  <dcterms:modified xsi:type="dcterms:W3CDTF">2019-04-06T18:15:38Z</dcterms:modified>
</cp:coreProperties>
</file>