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73" r:id="rId2"/>
    <p:sldMasterId id="2147483669" r:id="rId3"/>
  </p:sldMasterIdLst>
  <p:notesMasterIdLst>
    <p:notesMasterId r:id="rId17"/>
  </p:notesMasterIdLst>
  <p:sldIdLst>
    <p:sldId id="340" r:id="rId4"/>
    <p:sldId id="350" r:id="rId5"/>
    <p:sldId id="369" r:id="rId6"/>
    <p:sldId id="371" r:id="rId7"/>
    <p:sldId id="370" r:id="rId8"/>
    <p:sldId id="376" r:id="rId9"/>
    <p:sldId id="342" r:id="rId10"/>
    <p:sldId id="362" r:id="rId11"/>
    <p:sldId id="377" r:id="rId12"/>
    <p:sldId id="336" r:id="rId13"/>
    <p:sldId id="379" r:id="rId14"/>
    <p:sldId id="372" r:id="rId15"/>
    <p:sldId id="378" r:id="rId16"/>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3020" autoAdjust="0"/>
  </p:normalViewPr>
  <p:slideViewPr>
    <p:cSldViewPr snapToGrid="0">
      <p:cViewPr varScale="1">
        <p:scale>
          <a:sx n="50" d="100"/>
          <a:sy n="50" d="100"/>
        </p:scale>
        <p:origin x="472" y="24"/>
      </p:cViewPr>
      <p:guideLst/>
    </p:cSldViewPr>
  </p:slideViewPr>
  <p:notesTextViewPr>
    <p:cViewPr>
      <p:scale>
        <a:sx n="1" d="1"/>
        <a:sy n="1" d="1"/>
      </p:scale>
      <p:origin x="0" y="0"/>
    </p:cViewPr>
  </p:notesTextViewPr>
  <p:sorterViewPr>
    <p:cViewPr varScale="1">
      <p:scale>
        <a:sx n="100" d="100"/>
        <a:sy n="100" d="100"/>
      </p:scale>
      <p:origin x="0" y="-133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E4575A0-E7E3-4F9A-BA57-3F0143F73728}" type="datetimeFigureOut">
              <a:rPr lang="en-US" smtClean="0"/>
              <a:t>4/15/2019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5F85219-668E-4D02-8E3A-A5FC6B0F5D4E}" type="slidenum">
              <a:rPr lang="en-US" smtClean="0"/>
              <a:t>‹#›</a:t>
            </a:fld>
            <a:endParaRPr lang="en-US"/>
          </a:p>
        </p:txBody>
      </p:sp>
    </p:spTree>
    <p:extLst>
      <p:ext uri="{BB962C8B-B14F-4D97-AF65-F5344CB8AC3E}">
        <p14:creationId xmlns:p14="http://schemas.microsoft.com/office/powerpoint/2010/main" val="263480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Toxicity"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Right_to_know" TargetMode="External"/><Relationship Id="rId4" Type="http://schemas.openxmlformats.org/officeDocument/2006/relationships/hyperlink" Target="https://en.wikipedia.org/wiki/Pollution_prevent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Toxicity"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en.wikipedia.org/wiki/Right_to_know" TargetMode="External"/><Relationship Id="rId4" Type="http://schemas.openxmlformats.org/officeDocument/2006/relationships/hyperlink" Target="https://en.wikipedia.org/wiki/Pollution_preventio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Toxicity"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en.wikipedia.org/wiki/Right_to_know" TargetMode="External"/><Relationship Id="rId4" Type="http://schemas.openxmlformats.org/officeDocument/2006/relationships/hyperlink" Target="https://en.wikipedia.org/wiki/Pollution_prevent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Toxicity"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en.wikipedia.org/wiki/Right_to_know" TargetMode="External"/><Relationship Id="rId4" Type="http://schemas.openxmlformats.org/officeDocument/2006/relationships/hyperlink" Target="https://en.wikipedia.org/wiki/Pollution_prevent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9C0770-22DB-4A9A-9F8F-6DD308AD992A}" type="slidenum">
              <a:rPr lang="en-US" smtClean="0"/>
              <a:t>3</a:t>
            </a:fld>
            <a:endParaRPr lang="en-US"/>
          </a:p>
        </p:txBody>
      </p:sp>
    </p:spTree>
    <p:extLst>
      <p:ext uri="{BB962C8B-B14F-4D97-AF65-F5344CB8AC3E}">
        <p14:creationId xmlns:p14="http://schemas.microsoft.com/office/powerpoint/2010/main" val="220944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45062"/>
          </a:xfrm>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CE38E21-1E36-6F43-A62B-E2CA901C464B}"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9063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45062"/>
          </a:xfrm>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CE38E21-1E36-6F43-A62B-E2CA901C464B}"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946411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545062"/>
          </a:xfrm>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7CE38E21-1E36-6F43-A62B-E2CA901C464B}" type="slidenum">
              <a:rPr lang="en-US">
                <a:solidFill>
                  <a:prstClr val="black"/>
                </a:solidFill>
                <a:latin typeface="Calibri" panose="020F0502020204030204"/>
              </a:rPr>
              <a:pPr defTabSz="9317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00096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29246"/>
          </a:xfrm>
        </p:spPr>
        <p:txBody>
          <a:bodyPr/>
          <a:lstStyle/>
          <a:p>
            <a:r>
              <a:rPr lang="en-US" sz="1200" b="0" i="0" kern="1200" dirty="0">
                <a:solidFill>
                  <a:schemeClr val="tx1"/>
                </a:solidFill>
                <a:effectLst/>
                <a:latin typeface="+mn-lt"/>
                <a:ea typeface="+mn-ea"/>
                <a:cs typeface="+mn-cs"/>
              </a:rPr>
              <a:t>Pruitt came to Washington as an outsider and aspiring politician; Mr. Wheeler is viewed as a Washington insider who avoids the limelight and has spent years effectively navigating the rules.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SAME AGENDA, BUT MORE EFFECTIVE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 does believe people have an impact on climate. But when it comes to rewriting regulations for greenhouse gases he will put forward suggestions that stay within the laws passed by Congress.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Wheeler worked at EPA from 91-95 - special assistant to the Information Management Division Director in EPA’s Office of Pollution Prevention and Toxics working on </a:t>
            </a:r>
            <a:r>
              <a:rPr lang="en-US" sz="1200" b="0" i="0" u="none" strike="noStrike" kern="1200" dirty="0">
                <a:solidFill>
                  <a:schemeClr val="tx1"/>
                </a:solidFill>
                <a:effectLst/>
                <a:latin typeface="+mn-lt"/>
                <a:ea typeface="+mn-ea"/>
                <a:cs typeface="+mn-cs"/>
                <a:hlinkClick r:id="rId3" tooltip="Toxicity"/>
              </a:rPr>
              <a:t>toxic chemical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Pollution prevention"/>
              </a:rPr>
              <a:t>pollution prevention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5" tooltip="Right to know"/>
              </a:rPr>
              <a:t>right-to-know</a:t>
            </a:r>
            <a:r>
              <a:rPr lang="en-US" sz="1200" b="0" i="0" kern="1200" dirty="0">
                <a:solidFill>
                  <a:schemeClr val="tx1"/>
                </a:solidFill>
                <a:effectLst/>
                <a:latin typeface="+mn-lt"/>
                <a:ea typeface="+mn-ea"/>
                <a:cs typeface="+mn-cs"/>
              </a:rPr>
              <a:t> issues.</a:t>
            </a:r>
            <a:endParaRPr lang="en-US" dirty="0"/>
          </a:p>
        </p:txBody>
      </p:sp>
      <p:sp>
        <p:nvSpPr>
          <p:cNvPr id="4" name="Slide Number Placeholder 3"/>
          <p:cNvSpPr>
            <a:spLocks noGrp="1"/>
          </p:cNvSpPr>
          <p:nvPr>
            <p:ph type="sldNum" sz="quarter" idx="10"/>
          </p:nvPr>
        </p:nvSpPr>
        <p:spPr/>
        <p:txBody>
          <a:bodyPr/>
          <a:lstStyle/>
          <a:p>
            <a:pPr defTabSz="931774">
              <a:defRPr/>
            </a:pPr>
            <a:fld id="{7CE38E21-1E36-6F43-A62B-E2CA901C464B}"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29149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29246"/>
          </a:xfrm>
        </p:spPr>
        <p:txBody>
          <a:bodyPr/>
          <a:lstStyle/>
          <a:p>
            <a:r>
              <a:rPr lang="en-US" sz="1200" b="0" i="0" kern="1200" dirty="0">
                <a:solidFill>
                  <a:schemeClr val="tx1"/>
                </a:solidFill>
                <a:effectLst/>
                <a:latin typeface="+mn-lt"/>
                <a:ea typeface="+mn-ea"/>
                <a:cs typeface="+mn-cs"/>
              </a:rPr>
              <a:t>Pruitt came to Washington as an outsider and aspiring politician; Mr. Wheeler is viewed as a Washington insider who avoids the limelight and has spent years effectively navigating the rules.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SAME AGENDA, BUT MORE EFFECTIVE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 does believe people have an impact on climate. But when it comes to rewriting regulations for greenhouse gases he will put forward suggestions that stay within the laws passed by Congress.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Wheeler worked at EPA from 91-95 - special assistant to the Information Management Division Director in EPA’s Office of Pollution Prevention and Toxics working on </a:t>
            </a:r>
            <a:r>
              <a:rPr lang="en-US" sz="1200" b="0" i="0" u="none" strike="noStrike" kern="1200" dirty="0">
                <a:solidFill>
                  <a:schemeClr val="tx1"/>
                </a:solidFill>
                <a:effectLst/>
                <a:latin typeface="+mn-lt"/>
                <a:ea typeface="+mn-ea"/>
                <a:cs typeface="+mn-cs"/>
                <a:hlinkClick r:id="rId3" tooltip="Toxicity"/>
              </a:rPr>
              <a:t>toxic chemical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Pollution prevention"/>
              </a:rPr>
              <a:t>pollution prevention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5" tooltip="Right to know"/>
              </a:rPr>
              <a:t>right-to-know</a:t>
            </a:r>
            <a:r>
              <a:rPr lang="en-US" sz="1200" b="0" i="0" kern="1200" dirty="0">
                <a:solidFill>
                  <a:schemeClr val="tx1"/>
                </a:solidFill>
                <a:effectLst/>
                <a:latin typeface="+mn-lt"/>
                <a:ea typeface="+mn-ea"/>
                <a:cs typeface="+mn-cs"/>
              </a:rPr>
              <a:t> issues.</a:t>
            </a:r>
            <a:endParaRPr lang="en-US" dirty="0"/>
          </a:p>
        </p:txBody>
      </p:sp>
      <p:sp>
        <p:nvSpPr>
          <p:cNvPr id="4" name="Slide Number Placeholder 3"/>
          <p:cNvSpPr>
            <a:spLocks noGrp="1"/>
          </p:cNvSpPr>
          <p:nvPr>
            <p:ph type="sldNum" sz="quarter" idx="10"/>
          </p:nvPr>
        </p:nvSpPr>
        <p:spPr/>
        <p:txBody>
          <a:bodyPr/>
          <a:lstStyle/>
          <a:p>
            <a:pPr defTabSz="931774">
              <a:defRPr/>
            </a:pPr>
            <a:fld id="{7CE38E21-1E36-6F43-A62B-E2CA901C464B}" type="slidenum">
              <a:rPr lang="en-US">
                <a:solidFill>
                  <a:prstClr val="black"/>
                </a:solidFill>
                <a:latin typeface="Calibri" panose="020F0502020204030204"/>
              </a:rPr>
              <a:pPr defTabSz="931774">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547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29246"/>
          </a:xfrm>
        </p:spPr>
        <p:txBody>
          <a:bodyPr/>
          <a:lstStyle/>
          <a:p>
            <a:r>
              <a:rPr lang="en-US" sz="1200" b="0" i="0" kern="1200" dirty="0">
                <a:solidFill>
                  <a:schemeClr val="tx1"/>
                </a:solidFill>
                <a:effectLst/>
                <a:latin typeface="+mn-lt"/>
                <a:ea typeface="+mn-ea"/>
                <a:cs typeface="+mn-cs"/>
              </a:rPr>
              <a:t>Pruitt came to Washington as an outsider and aspiring politician; Mr. Wheeler is viewed as a Washington insider who avoids the limelight and has spent years effectively navigating the rules.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SAME AGENDA, BUT MORE EFFECTIVE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 does believe people have an impact on climate. But when it comes to rewriting regulations for greenhouse gases he will put forward suggestions that stay within the laws passed by Congress.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Wheeler worked at EPA from 91-95 - special assistant to the Information Management Division Director in EPA’s Office of Pollution Prevention and Toxics working on </a:t>
            </a:r>
            <a:r>
              <a:rPr lang="en-US" sz="1200" b="0" i="0" u="none" strike="noStrike" kern="1200" dirty="0">
                <a:solidFill>
                  <a:schemeClr val="tx1"/>
                </a:solidFill>
                <a:effectLst/>
                <a:latin typeface="+mn-lt"/>
                <a:ea typeface="+mn-ea"/>
                <a:cs typeface="+mn-cs"/>
                <a:hlinkClick r:id="rId3" tooltip="Toxicity"/>
              </a:rPr>
              <a:t>toxic chemical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Pollution prevention"/>
              </a:rPr>
              <a:t>pollution prevention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5" tooltip="Right to know"/>
              </a:rPr>
              <a:t>right-to-know</a:t>
            </a:r>
            <a:r>
              <a:rPr lang="en-US" sz="1200" b="0" i="0" kern="1200" dirty="0">
                <a:solidFill>
                  <a:schemeClr val="tx1"/>
                </a:solidFill>
                <a:effectLst/>
                <a:latin typeface="+mn-lt"/>
                <a:ea typeface="+mn-ea"/>
                <a:cs typeface="+mn-cs"/>
              </a:rPr>
              <a:t> issues.</a:t>
            </a:r>
            <a:endParaRPr lang="en-US" dirty="0"/>
          </a:p>
        </p:txBody>
      </p:sp>
      <p:sp>
        <p:nvSpPr>
          <p:cNvPr id="4" name="Slide Number Placeholder 3"/>
          <p:cNvSpPr>
            <a:spLocks noGrp="1"/>
          </p:cNvSpPr>
          <p:nvPr>
            <p:ph type="sldNum" sz="quarter" idx="10"/>
          </p:nvPr>
        </p:nvSpPr>
        <p:spPr/>
        <p:txBody>
          <a:bodyPr/>
          <a:lstStyle/>
          <a:p>
            <a:pPr defTabSz="931774">
              <a:defRPr/>
            </a:pPr>
            <a:fld id="{7CE38E21-1E36-6F43-A62B-E2CA901C464B}" type="slidenum">
              <a:rPr lang="en-US">
                <a:solidFill>
                  <a:prstClr val="black"/>
                </a:solidFill>
                <a:latin typeface="Calibri" panose="020F0502020204030204"/>
              </a:rPr>
              <a:pPr defTabSz="931774">
                <a:defRPr/>
              </a:pPr>
              <a:t>11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2955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29246"/>
          </a:xfrm>
        </p:spPr>
        <p:txBody>
          <a:bodyPr/>
          <a:lstStyle/>
          <a:p>
            <a:r>
              <a:rPr lang="en-US" sz="1200" b="0" i="0" kern="1200" dirty="0">
                <a:solidFill>
                  <a:schemeClr val="tx1"/>
                </a:solidFill>
                <a:effectLst/>
                <a:latin typeface="+mn-lt"/>
                <a:ea typeface="+mn-ea"/>
                <a:cs typeface="+mn-cs"/>
              </a:rPr>
              <a:t>Pruitt came to Washington as an outsider and aspiring politician; Mr. Wheeler is viewed as a Washington insider who avoids the limelight and has spent years effectively navigating the rules.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SAME AGENDA, BUT MORE EFFECTIVE</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 does believe people have an impact on climate. But when it comes to rewriting regulations for greenhouse gases he will put forward suggestions that stay within the laws passed by Congress.</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Wheeler worked at EPA from 91-95 - special assistant to the Information Management Division Director in EPA’s Office of Pollution Prevention and Toxics working on </a:t>
            </a:r>
            <a:r>
              <a:rPr lang="en-US" sz="1200" b="0" i="0" u="none" strike="noStrike" kern="1200" dirty="0">
                <a:solidFill>
                  <a:schemeClr val="tx1"/>
                </a:solidFill>
                <a:effectLst/>
                <a:latin typeface="+mn-lt"/>
                <a:ea typeface="+mn-ea"/>
                <a:cs typeface="+mn-cs"/>
                <a:hlinkClick r:id="rId3" tooltip="Toxicity"/>
              </a:rPr>
              <a:t>toxic chemical</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tooltip="Pollution prevention"/>
              </a:rPr>
              <a:t>pollution prevention</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5" tooltip="Right to know"/>
              </a:rPr>
              <a:t>right-to-know</a:t>
            </a:r>
            <a:r>
              <a:rPr lang="en-US" sz="1200" b="0" i="0" kern="1200" dirty="0">
                <a:solidFill>
                  <a:schemeClr val="tx1"/>
                </a:solidFill>
                <a:effectLst/>
                <a:latin typeface="+mn-lt"/>
                <a:ea typeface="+mn-ea"/>
                <a:cs typeface="+mn-cs"/>
              </a:rPr>
              <a:t> issues.</a:t>
            </a:r>
            <a:endParaRPr lang="en-US" dirty="0"/>
          </a:p>
        </p:txBody>
      </p:sp>
      <p:sp>
        <p:nvSpPr>
          <p:cNvPr id="4" name="Slide Number Placeholder 3"/>
          <p:cNvSpPr>
            <a:spLocks noGrp="1"/>
          </p:cNvSpPr>
          <p:nvPr>
            <p:ph type="sldNum" sz="quarter" idx="10"/>
          </p:nvPr>
        </p:nvSpPr>
        <p:spPr/>
        <p:txBody>
          <a:bodyPr/>
          <a:lstStyle/>
          <a:p>
            <a:pPr defTabSz="931774">
              <a:defRPr/>
            </a:pPr>
            <a:fld id="{7CE38E21-1E36-6F43-A62B-E2CA901C464B}"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38294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096E-9F96-4BA7-9E49-C5931C5729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863080-A2BF-442D-AEFC-0CA80AAA36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2F1397-2B42-43C7-9C54-EB52FFD07170}"/>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5" name="Footer Placeholder 4">
            <a:extLst>
              <a:ext uri="{FF2B5EF4-FFF2-40B4-BE49-F238E27FC236}">
                <a16:creationId xmlns:a16="http://schemas.microsoft.com/office/drawing/2014/main" id="{2E91FA84-8756-4701-A4A8-9041477873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E4DA3-5516-4BF7-8693-7F924C6597D1}"/>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4244833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716B6-3006-455B-87CC-806CA433F6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8FC039-9254-4BDA-9324-CA990C8A3ED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84CCF-75DE-48C1-A5BA-76CE7F2BA7BD}"/>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5" name="Footer Placeholder 4">
            <a:extLst>
              <a:ext uri="{FF2B5EF4-FFF2-40B4-BE49-F238E27FC236}">
                <a16:creationId xmlns:a16="http://schemas.microsoft.com/office/drawing/2014/main" id="{FB4CED50-495A-4A58-BCFC-85A84286A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0F1AC-7C83-4DD0-B054-E2DE44EDBD8D}"/>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932142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941A7-C89B-475A-9A25-580C506EAD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416AB-5B67-4253-AD8C-7EDB490517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E5681-5BE5-462E-B57D-05BA4AEDB25D}"/>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5" name="Footer Placeholder 4">
            <a:extLst>
              <a:ext uri="{FF2B5EF4-FFF2-40B4-BE49-F238E27FC236}">
                <a16:creationId xmlns:a16="http://schemas.microsoft.com/office/drawing/2014/main" id="{E453FC13-F495-4EC5-986D-889EC7007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248E8-FB75-4541-829D-0D987297F01A}"/>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321983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58CE-6333-F244-B700-DAD242F18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4ADAF5-58E9-AB4F-BEB1-839060D20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2BC8B-72B4-B54C-903A-7E06529EE46C}"/>
              </a:ext>
            </a:extLst>
          </p:cNvPr>
          <p:cNvSpPr>
            <a:spLocks noGrp="1"/>
          </p:cNvSpPr>
          <p:nvPr>
            <p:ph type="dt" sz="half" idx="10"/>
          </p:nvPr>
        </p:nvSpPr>
        <p:spPr/>
        <p:txBody>
          <a:bodyPr/>
          <a:lstStyle/>
          <a:p>
            <a:fld id="{0BB4A4FA-B566-0642-A0E3-B449E29D081E}" type="datetimeFigureOut">
              <a:rPr lang="en-US" smtClean="0"/>
              <a:t>4/15/2019</a:t>
            </a:fld>
            <a:endParaRPr lang="en-US"/>
          </a:p>
        </p:txBody>
      </p:sp>
      <p:sp>
        <p:nvSpPr>
          <p:cNvPr id="5" name="Footer Placeholder 4">
            <a:extLst>
              <a:ext uri="{FF2B5EF4-FFF2-40B4-BE49-F238E27FC236}">
                <a16:creationId xmlns:a16="http://schemas.microsoft.com/office/drawing/2014/main" id="{D0434EAC-C6EA-E548-9158-E16A49C4C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3743C-32E9-CD4D-9501-9A907407812E}"/>
              </a:ext>
            </a:extLst>
          </p:cNvPr>
          <p:cNvSpPr>
            <a:spLocks noGrp="1"/>
          </p:cNvSpPr>
          <p:nvPr>
            <p:ph type="sldNum" sz="quarter" idx="12"/>
          </p:nvPr>
        </p:nvSpPr>
        <p:spPr/>
        <p:txBody>
          <a:bodyPr/>
          <a:lstStyle/>
          <a:p>
            <a:fld id="{022889A5-4A3A-AE4D-9943-7F0FBBC24A19}" type="slidenum">
              <a:rPr lang="en-US" smtClean="0"/>
              <a:t>‹#›</a:t>
            </a:fld>
            <a:endParaRPr lang="en-US"/>
          </a:p>
        </p:txBody>
      </p:sp>
    </p:spTree>
    <p:extLst>
      <p:ext uri="{BB962C8B-B14F-4D97-AF65-F5344CB8AC3E}">
        <p14:creationId xmlns:p14="http://schemas.microsoft.com/office/powerpoint/2010/main" val="702659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158CE-6333-F244-B700-DAD242F18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4ADAF5-58E9-AB4F-BEB1-839060D204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A2BC8B-72B4-B54C-903A-7E06529EE46C}"/>
              </a:ext>
            </a:extLst>
          </p:cNvPr>
          <p:cNvSpPr>
            <a:spLocks noGrp="1"/>
          </p:cNvSpPr>
          <p:nvPr>
            <p:ph type="dt" sz="half" idx="10"/>
          </p:nvPr>
        </p:nvSpPr>
        <p:spPr/>
        <p:txBody>
          <a:bodyPr/>
          <a:lstStyle/>
          <a:p>
            <a:fld id="{0BB4A4FA-B566-0642-A0E3-B449E29D081E}" type="datetimeFigureOut">
              <a:rPr lang="en-US" smtClean="0"/>
              <a:t>4/15/2019</a:t>
            </a:fld>
            <a:endParaRPr lang="en-US"/>
          </a:p>
        </p:txBody>
      </p:sp>
      <p:sp>
        <p:nvSpPr>
          <p:cNvPr id="5" name="Footer Placeholder 4">
            <a:extLst>
              <a:ext uri="{FF2B5EF4-FFF2-40B4-BE49-F238E27FC236}">
                <a16:creationId xmlns:a16="http://schemas.microsoft.com/office/drawing/2014/main" id="{D0434EAC-C6EA-E548-9158-E16A49C4C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3743C-32E9-CD4D-9501-9A907407812E}"/>
              </a:ext>
            </a:extLst>
          </p:cNvPr>
          <p:cNvSpPr>
            <a:spLocks noGrp="1"/>
          </p:cNvSpPr>
          <p:nvPr>
            <p:ph type="sldNum" sz="quarter" idx="12"/>
          </p:nvPr>
        </p:nvSpPr>
        <p:spPr/>
        <p:txBody>
          <a:bodyPr/>
          <a:lstStyle/>
          <a:p>
            <a:fld id="{022889A5-4A3A-AE4D-9943-7F0FBBC24A19}" type="slidenum">
              <a:rPr lang="en-US" smtClean="0"/>
              <a:t>‹#›</a:t>
            </a:fld>
            <a:endParaRPr lang="en-US"/>
          </a:p>
        </p:txBody>
      </p:sp>
    </p:spTree>
    <p:extLst>
      <p:ext uri="{BB962C8B-B14F-4D97-AF65-F5344CB8AC3E}">
        <p14:creationId xmlns:p14="http://schemas.microsoft.com/office/powerpoint/2010/main" val="531473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8936-E02F-43BA-98AB-74FF400C894D}"/>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BF11F9D8-969F-49D1-A628-1C12ACE497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4AD41-9AB5-4D75-BDAD-8BD827866825}"/>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5" name="Footer Placeholder 4">
            <a:extLst>
              <a:ext uri="{FF2B5EF4-FFF2-40B4-BE49-F238E27FC236}">
                <a16:creationId xmlns:a16="http://schemas.microsoft.com/office/drawing/2014/main" id="{58B1E677-9719-49D0-89BE-EBD41833D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08226-2CEB-4EA3-9167-E6B5DA6EB01C}"/>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188877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3F24-AE18-4E04-ADD2-4AD0479BC7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8164CB-F5FF-4388-B37C-8FA4DF970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78A54F5-80C4-4665-B76C-AC84BC8C867F}"/>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5" name="Footer Placeholder 4">
            <a:extLst>
              <a:ext uri="{FF2B5EF4-FFF2-40B4-BE49-F238E27FC236}">
                <a16:creationId xmlns:a16="http://schemas.microsoft.com/office/drawing/2014/main" id="{805D777F-AAF3-4862-9759-2BA1F657A3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B18479-8830-4CDE-839B-CD6513211D47}"/>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26351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E33FB-E7BB-412B-A2C6-05785078F189}"/>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3A5101D-7F6A-476F-85EC-D9B6064301D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EB23E2-0D6E-49D8-84E6-82C9ADD1DA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6019C6-0EF9-4AAF-9D14-4580DC7EF909}"/>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6" name="Footer Placeholder 5">
            <a:extLst>
              <a:ext uri="{FF2B5EF4-FFF2-40B4-BE49-F238E27FC236}">
                <a16:creationId xmlns:a16="http://schemas.microsoft.com/office/drawing/2014/main" id="{CA392985-1C83-4AE8-9628-F34CD2EF57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3A8EA-2324-49ED-9E3A-670F6423A9F9}"/>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291916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5E8D-2638-4395-9E9B-1913C609D30F}"/>
              </a:ext>
            </a:extLst>
          </p:cNvPr>
          <p:cNvSpPr>
            <a:spLocks noGrp="1"/>
          </p:cNvSpPr>
          <p:nvPr>
            <p:ph type="title"/>
          </p:nvPr>
        </p:nvSpPr>
        <p:spPr>
          <a:xfrm>
            <a:off x="839788" y="365125"/>
            <a:ext cx="10515600" cy="1325563"/>
          </a:xfrm>
        </p:spPr>
        <p:txBody>
          <a:bodyPr/>
          <a:lstStyle>
            <a:lvl1pPr>
              <a:defRPr b="1"/>
            </a:lvl1pPr>
          </a:lstStyle>
          <a:p>
            <a:r>
              <a:rPr lang="en-US" dirty="0"/>
              <a:t>Click to edit Master title style</a:t>
            </a:r>
          </a:p>
        </p:txBody>
      </p:sp>
      <p:sp>
        <p:nvSpPr>
          <p:cNvPr id="3" name="Text Placeholder 2">
            <a:extLst>
              <a:ext uri="{FF2B5EF4-FFF2-40B4-BE49-F238E27FC236}">
                <a16:creationId xmlns:a16="http://schemas.microsoft.com/office/drawing/2014/main" id="{F367D38F-9DDD-4C6E-A068-A55C0A8A3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25A301-5555-4129-BB32-DA56CD663E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EFD9BA-C308-4DA9-8C5D-D25F776E2C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B70E67A-C446-45F4-A582-816BD5ABCA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70CE6-238E-455E-8ACF-1E8021E224A2}"/>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8" name="Footer Placeholder 7">
            <a:extLst>
              <a:ext uri="{FF2B5EF4-FFF2-40B4-BE49-F238E27FC236}">
                <a16:creationId xmlns:a16="http://schemas.microsoft.com/office/drawing/2014/main" id="{C27F3A5B-44C6-4534-8996-0F9468365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C081D7-0C07-495B-8880-1BA6CE6BFC69}"/>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1760088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93EFE-3F22-4F76-A588-5AF4B4013C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F9BBFF-1E5F-467B-B0D7-00815DD0BA2A}"/>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4" name="Footer Placeholder 3">
            <a:extLst>
              <a:ext uri="{FF2B5EF4-FFF2-40B4-BE49-F238E27FC236}">
                <a16:creationId xmlns:a16="http://schemas.microsoft.com/office/drawing/2014/main" id="{322A30C3-76FD-4713-A303-7304ED3C28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82FA8B-598B-429C-8697-CAF4AF881CE8}"/>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1079051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FC5DC-D225-4AE6-B9D3-22745650ACF8}"/>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3" name="Footer Placeholder 2">
            <a:extLst>
              <a:ext uri="{FF2B5EF4-FFF2-40B4-BE49-F238E27FC236}">
                <a16:creationId xmlns:a16="http://schemas.microsoft.com/office/drawing/2014/main" id="{C3AF7731-05CE-4A03-B28C-D38702C4A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F272F1-6173-4782-8B84-057A332106B9}"/>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369471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1381-7F51-4AD6-872F-500BE04C17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CFD465-9DE5-417F-8B2D-D89C16D6D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44C925-E5BF-45C6-9C14-E2094E4DD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789972-B8A7-474A-8506-C2BB1D921F92}"/>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6" name="Footer Placeholder 5">
            <a:extLst>
              <a:ext uri="{FF2B5EF4-FFF2-40B4-BE49-F238E27FC236}">
                <a16:creationId xmlns:a16="http://schemas.microsoft.com/office/drawing/2014/main" id="{3162025B-2CD4-4910-B6D8-DC4C086744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1F2DCF-1094-45EB-B3C1-A8537CDB630F}"/>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79445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9B1A-8591-4D7E-8586-CECD85B6CA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C4C5C-D966-4CA1-96AE-C537683280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08FB88-F0C2-4006-B0FD-02651C0D7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D274CF-B536-45AD-AD69-6486538AD9C3}"/>
              </a:ext>
            </a:extLst>
          </p:cNvPr>
          <p:cNvSpPr>
            <a:spLocks noGrp="1"/>
          </p:cNvSpPr>
          <p:nvPr>
            <p:ph type="dt" sz="half" idx="10"/>
          </p:nvPr>
        </p:nvSpPr>
        <p:spPr/>
        <p:txBody>
          <a:bodyPr/>
          <a:lstStyle/>
          <a:p>
            <a:fld id="{63E73F60-9796-465F-9018-E63FE801D831}" type="datetimeFigureOut">
              <a:rPr lang="en-US" smtClean="0"/>
              <a:t>4/15/2019</a:t>
            </a:fld>
            <a:endParaRPr lang="en-US"/>
          </a:p>
        </p:txBody>
      </p:sp>
      <p:sp>
        <p:nvSpPr>
          <p:cNvPr id="6" name="Footer Placeholder 5">
            <a:extLst>
              <a:ext uri="{FF2B5EF4-FFF2-40B4-BE49-F238E27FC236}">
                <a16:creationId xmlns:a16="http://schemas.microsoft.com/office/drawing/2014/main" id="{8D8D5C53-7F7E-4C03-95BD-E97AA5AD51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042531-2D1E-439A-A007-BBF612D3364C}"/>
              </a:ext>
            </a:extLst>
          </p:cNvPr>
          <p:cNvSpPr>
            <a:spLocks noGrp="1"/>
          </p:cNvSpPr>
          <p:nvPr>
            <p:ph type="sldNum" sz="quarter" idx="12"/>
          </p:nvPr>
        </p:nvSpPr>
        <p:spPr/>
        <p:txBody>
          <a:bodyPr/>
          <a:lstStyle/>
          <a:p>
            <a:fld id="{A03B6B46-5DB2-470F-8468-A6CD5DC9FECF}" type="slidenum">
              <a:rPr lang="en-US" smtClean="0"/>
              <a:t>‹#›</a:t>
            </a:fld>
            <a:endParaRPr lang="en-US"/>
          </a:p>
        </p:txBody>
      </p:sp>
    </p:spTree>
    <p:extLst>
      <p:ext uri="{BB962C8B-B14F-4D97-AF65-F5344CB8AC3E}">
        <p14:creationId xmlns:p14="http://schemas.microsoft.com/office/powerpoint/2010/main" val="351778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8EC2CD-937F-43AC-B394-FBD901FFAC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9B0DE8-DA59-4CF9-8E02-1C2C8989D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022E9-EE50-4675-98CA-243163D52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73F60-9796-465F-9018-E63FE801D831}" type="datetimeFigureOut">
              <a:rPr lang="en-US" smtClean="0"/>
              <a:t>4/15/2019</a:t>
            </a:fld>
            <a:endParaRPr lang="en-US"/>
          </a:p>
        </p:txBody>
      </p:sp>
      <p:sp>
        <p:nvSpPr>
          <p:cNvPr id="5" name="Footer Placeholder 4">
            <a:extLst>
              <a:ext uri="{FF2B5EF4-FFF2-40B4-BE49-F238E27FC236}">
                <a16:creationId xmlns:a16="http://schemas.microsoft.com/office/drawing/2014/main" id="{79C35A66-A4CC-4A89-87F3-53DF14FDF2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FBA98D-4D55-499D-8AC1-A7FB6FDE40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B6B46-5DB2-470F-8468-A6CD5DC9FECF}" type="slidenum">
              <a:rPr lang="en-US" smtClean="0"/>
              <a:t>‹#›</a:t>
            </a:fld>
            <a:endParaRPr lang="en-US"/>
          </a:p>
        </p:txBody>
      </p:sp>
    </p:spTree>
    <p:extLst>
      <p:ext uri="{BB962C8B-B14F-4D97-AF65-F5344CB8AC3E}">
        <p14:creationId xmlns:p14="http://schemas.microsoft.com/office/powerpoint/2010/main" val="2005092198"/>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51" r:id="rId3"/>
    <p:sldLayoutId id="2147483652" r:id="rId4"/>
    <p:sldLayoutId id="2147483653" r:id="rId5"/>
    <p:sldLayoutId id="2147483654" r:id="rId6"/>
    <p:sldLayoutId id="2147483661"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AA19A-67A0-EB44-8180-56E1DACAB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4A09F-23A6-1142-A60C-47C63C1E6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FA316-C8BF-294D-9314-0B9D95690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4A4FA-B566-0642-A0E3-B449E29D081E}" type="datetimeFigureOut">
              <a:rPr lang="en-US" smtClean="0"/>
              <a:t>4/15/2019</a:t>
            </a:fld>
            <a:endParaRPr lang="en-US"/>
          </a:p>
        </p:txBody>
      </p:sp>
      <p:sp>
        <p:nvSpPr>
          <p:cNvPr id="5" name="Footer Placeholder 4">
            <a:extLst>
              <a:ext uri="{FF2B5EF4-FFF2-40B4-BE49-F238E27FC236}">
                <a16:creationId xmlns:a16="http://schemas.microsoft.com/office/drawing/2014/main" id="{FFC037E8-6D9E-C44D-A513-482CC1BAF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2E8B2-41B6-CC44-86E6-9FA999FD8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889A5-4A3A-AE4D-9943-7F0FBBC24A19}" type="slidenum">
              <a:rPr lang="en-US" smtClean="0"/>
              <a:t>‹#›</a:t>
            </a:fld>
            <a:endParaRPr lang="en-US"/>
          </a:p>
        </p:txBody>
      </p:sp>
    </p:spTree>
    <p:extLst>
      <p:ext uri="{BB962C8B-B14F-4D97-AF65-F5344CB8AC3E}">
        <p14:creationId xmlns:p14="http://schemas.microsoft.com/office/powerpoint/2010/main" val="2889399104"/>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AA19A-67A0-EB44-8180-56E1DACAB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4A09F-23A6-1142-A60C-47C63C1E6B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0FA316-C8BF-294D-9314-0B9D95690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4A4FA-B566-0642-A0E3-B449E29D081E}" type="datetimeFigureOut">
              <a:rPr lang="en-US" smtClean="0"/>
              <a:t>4/15/2019</a:t>
            </a:fld>
            <a:endParaRPr lang="en-US"/>
          </a:p>
        </p:txBody>
      </p:sp>
      <p:sp>
        <p:nvSpPr>
          <p:cNvPr id="5" name="Footer Placeholder 4">
            <a:extLst>
              <a:ext uri="{FF2B5EF4-FFF2-40B4-BE49-F238E27FC236}">
                <a16:creationId xmlns:a16="http://schemas.microsoft.com/office/drawing/2014/main" id="{FFC037E8-6D9E-C44D-A513-482CC1BAF1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2E8B2-41B6-CC44-86E6-9FA999FD88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889A5-4A3A-AE4D-9943-7F0FBBC24A19}" type="slidenum">
              <a:rPr lang="en-US" smtClean="0"/>
              <a:t>‹#›</a:t>
            </a:fld>
            <a:endParaRPr lang="en-US"/>
          </a:p>
        </p:txBody>
      </p:sp>
    </p:spTree>
    <p:extLst>
      <p:ext uri="{BB962C8B-B14F-4D97-AF65-F5344CB8AC3E}">
        <p14:creationId xmlns:p14="http://schemas.microsoft.com/office/powerpoint/2010/main" val="3196473195"/>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AAB395F-464B-2849-BD6C-A9842D256AD6}"/>
              </a:ext>
            </a:extLst>
          </p:cNvPr>
          <p:cNvSpPr/>
          <p:nvPr/>
        </p:nvSpPr>
        <p:spPr>
          <a:xfrm rot="5400000">
            <a:off x="187146" y="-187146"/>
            <a:ext cx="3575407" cy="3949700"/>
          </a:xfrm>
          <a:prstGeom prst="rtTriangle">
            <a:avLst/>
          </a:prstGeom>
          <a:solidFill>
            <a:srgbClr val="009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AC0EE"/>
              </a:solidFill>
            </a:endParaRPr>
          </a:p>
        </p:txBody>
      </p:sp>
      <p:sp>
        <p:nvSpPr>
          <p:cNvPr id="6" name="Right Triangle 5">
            <a:extLst>
              <a:ext uri="{FF2B5EF4-FFF2-40B4-BE49-F238E27FC236}">
                <a16:creationId xmlns:a16="http://schemas.microsoft.com/office/drawing/2014/main" id="{E700F2CA-DB2A-8B40-961B-BE47EC105FC5}"/>
              </a:ext>
            </a:extLst>
          </p:cNvPr>
          <p:cNvSpPr/>
          <p:nvPr/>
        </p:nvSpPr>
        <p:spPr>
          <a:xfrm rot="5400000" flipH="1">
            <a:off x="592369" y="2128356"/>
            <a:ext cx="4147547" cy="5496673"/>
          </a:xfrm>
          <a:prstGeom prst="rtTriangle">
            <a:avLst/>
          </a:prstGeom>
          <a:solidFill>
            <a:srgbClr val="0B558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4146F42-935D-144C-80FD-6E14483509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968" y="4811283"/>
            <a:ext cx="1819296" cy="1819296"/>
          </a:xfrm>
          <a:prstGeom prst="rect">
            <a:avLst/>
          </a:prstGeom>
        </p:spPr>
      </p:pic>
      <p:sp>
        <p:nvSpPr>
          <p:cNvPr id="11" name="Rectangle 10">
            <a:extLst>
              <a:ext uri="{FF2B5EF4-FFF2-40B4-BE49-F238E27FC236}">
                <a16:creationId xmlns:a16="http://schemas.microsoft.com/office/drawing/2014/main" id="{B08B37FB-DCD0-E640-A003-0BDBEAEE28F4}"/>
              </a:ext>
            </a:extLst>
          </p:cNvPr>
          <p:cNvSpPr/>
          <p:nvPr/>
        </p:nvSpPr>
        <p:spPr>
          <a:xfrm>
            <a:off x="7772400" y="5397314"/>
            <a:ext cx="4209392" cy="830997"/>
          </a:xfrm>
          <a:prstGeom prst="rect">
            <a:avLst/>
          </a:prstGeom>
        </p:spPr>
        <p:txBody>
          <a:bodyPr wrap="square">
            <a:spAutoFit/>
          </a:bodyPr>
          <a:lstStyle/>
          <a:p>
            <a:r>
              <a:rPr lang="en-US" sz="2000" dirty="0">
                <a:solidFill>
                  <a:srgbClr val="0B5586"/>
                </a:solidFill>
                <a:latin typeface="Century Gothic" panose="020B0502020202020204" pitchFamily="34" charset="0"/>
              </a:rPr>
              <a:t>2019 NASF Washington Forum</a:t>
            </a:r>
          </a:p>
          <a:p>
            <a:endParaRPr lang="en-US" sz="800" dirty="0">
              <a:solidFill>
                <a:srgbClr val="0B5586"/>
              </a:solidFill>
              <a:latin typeface="Century Gothic" panose="020B0502020202020204" pitchFamily="34" charset="0"/>
            </a:endParaRPr>
          </a:p>
          <a:p>
            <a:r>
              <a:rPr lang="en-US" sz="2000" dirty="0">
                <a:solidFill>
                  <a:srgbClr val="0B5586"/>
                </a:solidFill>
                <a:latin typeface="Century Gothic" panose="020B0502020202020204" pitchFamily="34" charset="0"/>
              </a:rPr>
              <a:t>April 16, 2019</a:t>
            </a:r>
          </a:p>
        </p:txBody>
      </p:sp>
      <p:sp>
        <p:nvSpPr>
          <p:cNvPr id="12" name="Title 1">
            <a:extLst>
              <a:ext uri="{FF2B5EF4-FFF2-40B4-BE49-F238E27FC236}">
                <a16:creationId xmlns:a16="http://schemas.microsoft.com/office/drawing/2014/main" id="{FA3C554E-27FB-4B57-829F-C8B0959DD0B1}"/>
              </a:ext>
            </a:extLst>
          </p:cNvPr>
          <p:cNvSpPr txBox="1">
            <a:spLocks/>
          </p:cNvSpPr>
          <p:nvPr/>
        </p:nvSpPr>
        <p:spPr>
          <a:xfrm>
            <a:off x="3726512" y="684633"/>
            <a:ext cx="9144000" cy="19097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The </a:t>
            </a:r>
            <a:r>
              <a:rPr lang="en-US" sz="4800" dirty="0"/>
              <a:t>POTW</a:t>
            </a:r>
            <a:r>
              <a:rPr lang="en-US" dirty="0"/>
              <a:t> View on PFAS</a:t>
            </a:r>
          </a:p>
        </p:txBody>
      </p:sp>
      <p:sp>
        <p:nvSpPr>
          <p:cNvPr id="14" name="Subtitle 2">
            <a:extLst>
              <a:ext uri="{FF2B5EF4-FFF2-40B4-BE49-F238E27FC236}">
                <a16:creationId xmlns:a16="http://schemas.microsoft.com/office/drawing/2014/main" id="{93A6B5DE-865C-489C-ABDE-DB72CA5ED709}"/>
              </a:ext>
            </a:extLst>
          </p:cNvPr>
          <p:cNvSpPr txBox="1">
            <a:spLocks/>
          </p:cNvSpPr>
          <p:nvPr/>
        </p:nvSpPr>
        <p:spPr>
          <a:xfrm>
            <a:off x="3726512" y="2881359"/>
            <a:ext cx="8130520" cy="22289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Cynthia A. Finley, Ph.D.</a:t>
            </a:r>
          </a:p>
          <a:p>
            <a:pPr marL="0" indent="0">
              <a:buNone/>
            </a:pPr>
            <a:r>
              <a:rPr lang="en-US" sz="2400" dirty="0"/>
              <a:t>Director, Regulatory Affairs</a:t>
            </a:r>
          </a:p>
          <a:p>
            <a:pPr marL="0" indent="0">
              <a:buNone/>
            </a:pPr>
            <a:r>
              <a:rPr lang="en-US" sz="2400" dirty="0"/>
              <a:t>National Association of Clean Water Agencies (NACWA)</a:t>
            </a:r>
          </a:p>
        </p:txBody>
      </p:sp>
    </p:spTree>
    <p:extLst>
      <p:ext uri="{BB962C8B-B14F-4D97-AF65-F5344CB8AC3E}">
        <p14:creationId xmlns:p14="http://schemas.microsoft.com/office/powerpoint/2010/main" val="889649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53686" y="1588964"/>
            <a:ext cx="8256681" cy="45259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Futur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Futura" pitchFamily="2" charset="0"/>
                <a:ea typeface="+mn-ea"/>
                <a:cs typeface="+mn-cs"/>
              </a:defRPr>
            </a:lvl3pPr>
            <a:lvl4pPr marL="1600200" indent="-228600" algn="l" defTabSz="914400" rtl="0" eaLnBrk="1" latinLnBrk="0" hangingPunct="1">
              <a:lnSpc>
                <a:spcPct val="90000"/>
              </a:lnSpc>
              <a:spcBef>
                <a:spcPts val="500"/>
              </a:spcBef>
              <a:buFont typeface="Futura" pitchFamily="2" charset="0"/>
              <a:buChar char="–"/>
              <a:defRPr sz="1800" kern="1200">
                <a:solidFill>
                  <a:schemeClr val="tx1"/>
                </a:solidFill>
                <a:latin typeface="Futura" pitchFamily="2" charset="0"/>
                <a:ea typeface="+mn-ea"/>
                <a:cs typeface="+mn-cs"/>
              </a:defRPr>
            </a:lvl4pPr>
            <a:lvl5pPr marL="2057400" indent="-228600" algn="l" defTabSz="914400" rtl="0" eaLnBrk="1" latinLnBrk="0" hangingPunct="1">
              <a:lnSpc>
                <a:spcPct val="90000"/>
              </a:lnSpc>
              <a:spcBef>
                <a:spcPts val="500"/>
              </a:spcBef>
              <a:buFont typeface="Futura" pitchFamily="2" charset="0"/>
              <a:buChar char="∙"/>
              <a:defRPr sz="1800" kern="1200">
                <a:solidFill>
                  <a:schemeClr val="tx1"/>
                </a:solidFill>
                <a:latin typeface="Futu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latin typeface="+mn-lt"/>
              </a:rPr>
              <a:t>Michigan: POTWs asked to evaluate potential sources of PFAS and reduce/eliminate sources found</a:t>
            </a:r>
          </a:p>
          <a:p>
            <a:pPr marL="457200" indent="-457200">
              <a:buFont typeface="Arial" panose="020B0604020202020204" pitchFamily="34" charset="0"/>
              <a:buChar char="•"/>
            </a:pPr>
            <a:r>
              <a:rPr lang="en-US" dirty="0">
                <a:latin typeface="+mn-lt"/>
              </a:rPr>
              <a:t>Maine: Biosolids must be sampled and tested for PFOA, PFOS, and PFBS before land application</a:t>
            </a:r>
          </a:p>
          <a:p>
            <a:pPr marL="457200" indent="-457200">
              <a:buFont typeface="Arial" panose="020B0604020202020204" pitchFamily="34" charset="0"/>
              <a:buChar char="•"/>
            </a:pPr>
            <a:r>
              <a:rPr lang="en-US" dirty="0">
                <a:latin typeface="+mn-lt"/>
              </a:rPr>
              <a:t>Washington: PFAS Chemical Action Plan being developed</a:t>
            </a:r>
          </a:p>
          <a:p>
            <a:pPr marL="457200" indent="-457200">
              <a:buFont typeface="Arial" panose="020B0604020202020204" pitchFamily="34" charset="0"/>
              <a:buChar char="•"/>
            </a:pPr>
            <a:r>
              <a:rPr lang="en-US" dirty="0">
                <a:latin typeface="+mn-lt"/>
              </a:rPr>
              <a:t>California: Investigation plan</a:t>
            </a:r>
          </a:p>
          <a:p>
            <a:pPr marL="1143000" lvl="1" indent="-457200"/>
            <a:r>
              <a:rPr lang="en-US" dirty="0">
                <a:latin typeface="+mn-lt"/>
              </a:rPr>
              <a:t>Phase 1: airports and landfills</a:t>
            </a:r>
          </a:p>
          <a:p>
            <a:pPr marL="1143000" lvl="1" indent="-457200"/>
            <a:r>
              <a:rPr lang="en-US" dirty="0">
                <a:latin typeface="+mn-lt"/>
              </a:rPr>
              <a:t>Phase 2: refineries, fire training areas, wildfire areas</a:t>
            </a:r>
          </a:p>
          <a:p>
            <a:pPr marL="1143000" lvl="1" indent="-457200"/>
            <a:r>
              <a:rPr lang="en-US" dirty="0">
                <a:latin typeface="+mn-lt"/>
              </a:rPr>
              <a:t>Phase 2: includes POTWs and “secondary manufacturers”</a:t>
            </a:r>
          </a:p>
        </p:txBody>
      </p:sp>
      <p:sp>
        <p:nvSpPr>
          <p:cNvPr id="8" name="TextBox 7"/>
          <p:cNvSpPr txBox="1"/>
          <p:nvPr/>
        </p:nvSpPr>
        <p:spPr>
          <a:xfrm>
            <a:off x="9198950" y="480633"/>
            <a:ext cx="1582843" cy="369332"/>
          </a:xfrm>
          <a:prstGeom prst="rect">
            <a:avLst/>
          </a:prstGeom>
          <a:noFill/>
        </p:spPr>
        <p:txBody>
          <a:bodyPr wrap="square" rtlCol="0">
            <a:spAutoFit/>
          </a:bodyPr>
          <a:lstStyle/>
          <a:p>
            <a:r>
              <a:rPr lang="en-US" dirty="0">
                <a:solidFill>
                  <a:schemeClr val="bg1"/>
                </a:solidFill>
              </a:rPr>
              <a:t>Legislation</a:t>
            </a:r>
          </a:p>
        </p:txBody>
      </p:sp>
      <p:sp>
        <p:nvSpPr>
          <p:cNvPr id="10" name="Rectangle 9">
            <a:extLst>
              <a:ext uri="{FF2B5EF4-FFF2-40B4-BE49-F238E27FC236}">
                <a16:creationId xmlns:a16="http://schemas.microsoft.com/office/drawing/2014/main" id="{46B74393-21FA-4CBE-BCC5-A09E9DA92B76}"/>
              </a:ext>
            </a:extLst>
          </p:cNvPr>
          <p:cNvSpPr/>
          <p:nvPr/>
        </p:nvSpPr>
        <p:spPr>
          <a:xfrm>
            <a:off x="20241" y="10921"/>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itle 1">
            <a:extLst>
              <a:ext uri="{FF2B5EF4-FFF2-40B4-BE49-F238E27FC236}">
                <a16:creationId xmlns:a16="http://schemas.microsoft.com/office/drawing/2014/main" id="{A1762E3B-E248-4E0B-BDB5-1BDCDF8C3EEC}"/>
              </a:ext>
            </a:extLst>
          </p:cNvPr>
          <p:cNvSpPr>
            <a:spLocks noGrp="1"/>
          </p:cNvSpPr>
          <p:nvPr>
            <p:ph type="title"/>
          </p:nvPr>
        </p:nvSpPr>
        <p:spPr>
          <a:xfrm>
            <a:off x="137159" y="137161"/>
            <a:ext cx="11880669" cy="1325563"/>
          </a:xfrm>
        </p:spPr>
        <p:txBody>
          <a:bodyPr/>
          <a:lstStyle/>
          <a:p>
            <a:pPr algn="ctr"/>
            <a:r>
              <a:rPr lang="en-US" dirty="0">
                <a:solidFill>
                  <a:schemeClr val="bg1"/>
                </a:solidFill>
              </a:rPr>
              <a:t>Dealing with a Patchwork Approach</a:t>
            </a:r>
          </a:p>
        </p:txBody>
      </p:sp>
      <p:pic>
        <p:nvPicPr>
          <p:cNvPr id="6146" name="Picture 2" descr="Related image">
            <a:extLst>
              <a:ext uri="{FF2B5EF4-FFF2-40B4-BE49-F238E27FC236}">
                <a16:creationId xmlns:a16="http://schemas.microsoft.com/office/drawing/2014/main" id="{7E5FD53B-4113-449E-B309-248C208EADF6}"/>
              </a:ext>
            </a:extLst>
          </p:cNvPr>
          <p:cNvPicPr>
            <a:picLocks noChangeAspect="1" noChangeArrowheads="1"/>
          </p:cNvPicPr>
          <p:nvPr/>
        </p:nvPicPr>
        <p:blipFill>
          <a:blip r:embed="rId2">
            <a:alphaModFix amt="20000"/>
            <a:extLst>
              <a:ext uri="{28A0092B-C50C-407E-A947-70E740481C1C}">
                <a14:useLocalDpi xmlns:a14="http://schemas.microsoft.com/office/drawing/2010/main"/>
              </a:ext>
            </a:extLst>
          </a:blip>
          <a:srcRect/>
          <a:stretch>
            <a:fillRect/>
          </a:stretch>
        </p:blipFill>
        <p:spPr bwMode="auto">
          <a:xfrm>
            <a:off x="4724277" y="1806196"/>
            <a:ext cx="6914037" cy="436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520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4157A5-DB48-A345-8746-47AC9DA81917}"/>
              </a:ext>
            </a:extLst>
          </p:cNvPr>
          <p:cNvSpPr/>
          <p:nvPr/>
        </p:nvSpPr>
        <p:spPr>
          <a:xfrm>
            <a:off x="0" y="15388"/>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1451F9D-2D3F-460F-8404-5CAABA3F9E0B}"/>
              </a:ext>
            </a:extLst>
          </p:cNvPr>
          <p:cNvSpPr/>
          <p:nvPr/>
        </p:nvSpPr>
        <p:spPr>
          <a:xfrm>
            <a:off x="402771" y="321548"/>
            <a:ext cx="11440886" cy="769441"/>
          </a:xfrm>
          <a:prstGeom prst="rect">
            <a:avLst/>
          </a:prstGeom>
        </p:spPr>
        <p:txBody>
          <a:bodyPr wrap="square">
            <a:spAutoFit/>
          </a:bodyPr>
          <a:lstStyle/>
          <a:p>
            <a:pPr algn="ctr"/>
            <a:r>
              <a:rPr lang="en-US" sz="4400" dirty="0">
                <a:solidFill>
                  <a:schemeClr val="bg1"/>
                </a:solidFill>
              </a:rPr>
              <a:t>NACWA Advocacy Priorities</a:t>
            </a:r>
            <a:endParaRPr lang="en-US" sz="4400" dirty="0"/>
          </a:p>
        </p:txBody>
      </p:sp>
      <p:sp>
        <p:nvSpPr>
          <p:cNvPr id="5" name="Content Placeholder 2">
            <a:extLst>
              <a:ext uri="{FF2B5EF4-FFF2-40B4-BE49-F238E27FC236}">
                <a16:creationId xmlns:a16="http://schemas.microsoft.com/office/drawing/2014/main" id="{E091FE48-88A6-43ED-92A1-E0B97F9B5C46}"/>
              </a:ext>
            </a:extLst>
          </p:cNvPr>
          <p:cNvSpPr txBox="1">
            <a:spLocks/>
          </p:cNvSpPr>
          <p:nvPr/>
        </p:nvSpPr>
        <p:spPr>
          <a:xfrm>
            <a:off x="4138863" y="2104616"/>
            <a:ext cx="7538109" cy="45259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Futur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Futura" pitchFamily="2" charset="0"/>
                <a:ea typeface="+mn-ea"/>
                <a:cs typeface="+mn-cs"/>
              </a:defRPr>
            </a:lvl3pPr>
            <a:lvl4pPr marL="1600200" indent="-228600" algn="l" defTabSz="914400" rtl="0" eaLnBrk="1" latinLnBrk="0" hangingPunct="1">
              <a:lnSpc>
                <a:spcPct val="90000"/>
              </a:lnSpc>
              <a:spcBef>
                <a:spcPts val="500"/>
              </a:spcBef>
              <a:buFont typeface="Futura" pitchFamily="2" charset="0"/>
              <a:buChar char="–"/>
              <a:defRPr sz="1800" kern="1200">
                <a:solidFill>
                  <a:schemeClr val="tx1"/>
                </a:solidFill>
                <a:latin typeface="Futura" pitchFamily="2" charset="0"/>
                <a:ea typeface="+mn-ea"/>
                <a:cs typeface="+mn-cs"/>
              </a:defRPr>
            </a:lvl4pPr>
            <a:lvl5pPr marL="2057400" indent="-228600" algn="l" defTabSz="914400" rtl="0" eaLnBrk="1" latinLnBrk="0" hangingPunct="1">
              <a:lnSpc>
                <a:spcPct val="90000"/>
              </a:lnSpc>
              <a:spcBef>
                <a:spcPts val="500"/>
              </a:spcBef>
              <a:buFont typeface="Futura" pitchFamily="2" charset="0"/>
              <a:buChar char="∙"/>
              <a:defRPr sz="1800" kern="1200">
                <a:solidFill>
                  <a:schemeClr val="tx1"/>
                </a:solidFill>
                <a:latin typeface="Futu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600" dirty="0">
                <a:latin typeface="+mn-lt"/>
              </a:rPr>
              <a:t>Add protections against PFAS contamination to TSCA requirements</a:t>
            </a:r>
          </a:p>
          <a:p>
            <a:pPr marL="457200" indent="-457200">
              <a:buFont typeface="Arial" panose="020B0604020202020204" pitchFamily="34" charset="0"/>
              <a:buChar char="•"/>
            </a:pPr>
            <a:r>
              <a:rPr lang="en-US" sz="3600" dirty="0">
                <a:latin typeface="+mn-lt"/>
              </a:rPr>
              <a:t>Empower the pretreatment program to control sources</a:t>
            </a:r>
          </a:p>
          <a:p>
            <a:pPr marL="457200" indent="-457200">
              <a:buFont typeface="Arial" panose="020B0604020202020204" pitchFamily="34" charset="0"/>
              <a:buChar char="•"/>
            </a:pPr>
            <a:r>
              <a:rPr lang="en-US" sz="3600" dirty="0">
                <a:latin typeface="+mn-lt"/>
              </a:rPr>
              <a:t>Consider unintended consequences</a:t>
            </a:r>
          </a:p>
          <a:p>
            <a:pPr marL="457200" indent="-457200">
              <a:buFont typeface="Arial" panose="020B0604020202020204" pitchFamily="34" charset="0"/>
              <a:buChar char="•"/>
            </a:pPr>
            <a:r>
              <a:rPr lang="en-US" sz="3600" dirty="0">
                <a:latin typeface="+mn-lt"/>
              </a:rPr>
              <a:t>Close the scientific gaps, especially related to risk</a:t>
            </a:r>
          </a:p>
          <a:p>
            <a:pPr marL="1143000" lvl="1" indent="-457200"/>
            <a:endParaRPr lang="en-US" sz="2800" dirty="0">
              <a:latin typeface="+mn-lt"/>
            </a:endParaRPr>
          </a:p>
        </p:txBody>
      </p:sp>
      <p:pic>
        <p:nvPicPr>
          <p:cNvPr id="7" name="Picture 6">
            <a:extLst>
              <a:ext uri="{FF2B5EF4-FFF2-40B4-BE49-F238E27FC236}">
                <a16:creationId xmlns:a16="http://schemas.microsoft.com/office/drawing/2014/main" id="{E721D392-779B-449D-AC91-F81DE577F68B}"/>
              </a:ext>
            </a:extLst>
          </p:cNvPr>
          <p:cNvPicPr>
            <a:picLocks noChangeAspect="1"/>
          </p:cNvPicPr>
          <p:nvPr/>
        </p:nvPicPr>
        <p:blipFill>
          <a:blip r:embed="rId3" cstate="email">
            <a:alphaModFix amt="30000"/>
            <a:extLst>
              <a:ext uri="{28A0092B-C50C-407E-A947-70E740481C1C}">
                <a14:useLocalDpi xmlns:a14="http://schemas.microsoft.com/office/drawing/2010/main"/>
              </a:ext>
            </a:extLst>
          </a:blip>
          <a:stretch>
            <a:fillRect/>
          </a:stretch>
        </p:blipFill>
        <p:spPr>
          <a:xfrm>
            <a:off x="225467" y="2053828"/>
            <a:ext cx="4202593" cy="4202593"/>
          </a:xfrm>
          <a:prstGeom prst="rect">
            <a:avLst/>
          </a:prstGeom>
        </p:spPr>
      </p:pic>
    </p:spTree>
    <p:extLst>
      <p:ext uri="{BB962C8B-B14F-4D97-AF65-F5344CB8AC3E}">
        <p14:creationId xmlns:p14="http://schemas.microsoft.com/office/powerpoint/2010/main" val="3843133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4157A5-DB48-A345-8746-47AC9DA81917}"/>
              </a:ext>
            </a:extLst>
          </p:cNvPr>
          <p:cNvSpPr/>
          <p:nvPr/>
        </p:nvSpPr>
        <p:spPr>
          <a:xfrm>
            <a:off x="0" y="15388"/>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1451F9D-2D3F-460F-8404-5CAABA3F9E0B}"/>
              </a:ext>
            </a:extLst>
          </p:cNvPr>
          <p:cNvSpPr/>
          <p:nvPr/>
        </p:nvSpPr>
        <p:spPr>
          <a:xfrm>
            <a:off x="402771" y="321548"/>
            <a:ext cx="11440886" cy="769441"/>
          </a:xfrm>
          <a:prstGeom prst="rect">
            <a:avLst/>
          </a:prstGeom>
        </p:spPr>
        <p:txBody>
          <a:bodyPr wrap="square">
            <a:spAutoFit/>
          </a:bodyPr>
          <a:lstStyle/>
          <a:p>
            <a:pPr algn="ctr"/>
            <a:r>
              <a:rPr lang="en-US" sz="4400" dirty="0">
                <a:solidFill>
                  <a:schemeClr val="bg1"/>
                </a:solidFill>
              </a:rPr>
              <a:t>POTW Pretreatment Programs</a:t>
            </a:r>
            <a:endParaRPr lang="en-US" sz="4400" dirty="0"/>
          </a:p>
        </p:txBody>
      </p:sp>
      <p:sp>
        <p:nvSpPr>
          <p:cNvPr id="5" name="Content Placeholder 2">
            <a:extLst>
              <a:ext uri="{FF2B5EF4-FFF2-40B4-BE49-F238E27FC236}">
                <a16:creationId xmlns:a16="http://schemas.microsoft.com/office/drawing/2014/main" id="{E091FE48-88A6-43ED-92A1-E0B97F9B5C46}"/>
              </a:ext>
            </a:extLst>
          </p:cNvPr>
          <p:cNvSpPr txBox="1">
            <a:spLocks/>
          </p:cNvSpPr>
          <p:nvPr/>
        </p:nvSpPr>
        <p:spPr>
          <a:xfrm>
            <a:off x="4138863" y="2292267"/>
            <a:ext cx="7538109" cy="43383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Futur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Futura" pitchFamily="2" charset="0"/>
                <a:ea typeface="+mn-ea"/>
                <a:cs typeface="+mn-cs"/>
              </a:defRPr>
            </a:lvl3pPr>
            <a:lvl4pPr marL="1600200" indent="-228600" algn="l" defTabSz="914400" rtl="0" eaLnBrk="1" latinLnBrk="0" hangingPunct="1">
              <a:lnSpc>
                <a:spcPct val="90000"/>
              </a:lnSpc>
              <a:spcBef>
                <a:spcPts val="500"/>
              </a:spcBef>
              <a:buFont typeface="Futura" pitchFamily="2" charset="0"/>
              <a:buChar char="–"/>
              <a:defRPr sz="1800" kern="1200">
                <a:solidFill>
                  <a:schemeClr val="tx1"/>
                </a:solidFill>
                <a:latin typeface="Futura" pitchFamily="2" charset="0"/>
                <a:ea typeface="+mn-ea"/>
                <a:cs typeface="+mn-cs"/>
              </a:defRPr>
            </a:lvl4pPr>
            <a:lvl5pPr marL="2057400" indent="-228600" algn="l" defTabSz="914400" rtl="0" eaLnBrk="1" latinLnBrk="0" hangingPunct="1">
              <a:lnSpc>
                <a:spcPct val="90000"/>
              </a:lnSpc>
              <a:spcBef>
                <a:spcPts val="500"/>
              </a:spcBef>
              <a:buFont typeface="Futura" pitchFamily="2" charset="0"/>
              <a:buChar char="∙"/>
              <a:defRPr sz="1800" kern="1200">
                <a:solidFill>
                  <a:schemeClr val="tx1"/>
                </a:solidFill>
                <a:latin typeface="Futu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600" dirty="0">
                <a:latin typeface="+mn-lt"/>
              </a:rPr>
              <a:t>Understanding sources of PFAS</a:t>
            </a:r>
          </a:p>
          <a:p>
            <a:pPr marL="457200" indent="-457200">
              <a:buFont typeface="Arial" panose="020B0604020202020204" pitchFamily="34" charset="0"/>
              <a:buChar char="•"/>
            </a:pPr>
            <a:r>
              <a:rPr lang="en-US" sz="3600" dirty="0">
                <a:latin typeface="+mn-lt"/>
              </a:rPr>
              <a:t>Building partnerships and collaborative efforts</a:t>
            </a:r>
          </a:p>
          <a:p>
            <a:pPr marL="457200" indent="-457200">
              <a:buFont typeface="Arial" panose="020B0604020202020204" pitchFamily="34" charset="0"/>
              <a:buChar char="•"/>
            </a:pPr>
            <a:r>
              <a:rPr lang="en-US" sz="3600" dirty="0">
                <a:latin typeface="+mn-lt"/>
              </a:rPr>
              <a:t>Participate in effluent guidelines development</a:t>
            </a:r>
          </a:p>
        </p:txBody>
      </p:sp>
      <p:pic>
        <p:nvPicPr>
          <p:cNvPr id="8196" name="Picture 4" descr="Image result for nacwa pretreatment 2018">
            <a:extLst>
              <a:ext uri="{FF2B5EF4-FFF2-40B4-BE49-F238E27FC236}">
                <a16:creationId xmlns:a16="http://schemas.microsoft.com/office/drawing/2014/main" id="{EBB90CF9-F122-472D-B936-0F67572A8D64}"/>
              </a:ext>
            </a:extLst>
          </p:cNvPr>
          <p:cNvPicPr>
            <a:picLocks noChangeAspect="1" noChangeArrowheads="1"/>
          </p:cNvPicPr>
          <p:nvPr/>
        </p:nvPicPr>
        <p:blipFill>
          <a:blip r:embed="rId3">
            <a:alphaModFix amt="25000"/>
            <a:extLst>
              <a:ext uri="{28A0092B-C50C-407E-A947-70E740481C1C}">
                <a14:useLocalDpi xmlns:a14="http://schemas.microsoft.com/office/drawing/2010/main"/>
              </a:ext>
            </a:extLst>
          </a:blip>
          <a:srcRect/>
          <a:stretch>
            <a:fillRect/>
          </a:stretch>
        </p:blipFill>
        <p:spPr bwMode="auto">
          <a:xfrm>
            <a:off x="744682" y="2152567"/>
            <a:ext cx="3106426" cy="3448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7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FAAB395F-464B-2849-BD6C-A9842D256AD6}"/>
              </a:ext>
            </a:extLst>
          </p:cNvPr>
          <p:cNvSpPr/>
          <p:nvPr/>
        </p:nvSpPr>
        <p:spPr>
          <a:xfrm rot="5400000">
            <a:off x="187146" y="-187146"/>
            <a:ext cx="3575407" cy="3949700"/>
          </a:xfrm>
          <a:prstGeom prst="rtTriangle">
            <a:avLst/>
          </a:prstGeom>
          <a:solidFill>
            <a:srgbClr val="009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AC0EE"/>
              </a:solidFill>
            </a:endParaRPr>
          </a:p>
        </p:txBody>
      </p:sp>
      <p:sp>
        <p:nvSpPr>
          <p:cNvPr id="6" name="Right Triangle 5">
            <a:extLst>
              <a:ext uri="{FF2B5EF4-FFF2-40B4-BE49-F238E27FC236}">
                <a16:creationId xmlns:a16="http://schemas.microsoft.com/office/drawing/2014/main" id="{E700F2CA-DB2A-8B40-961B-BE47EC105FC5}"/>
              </a:ext>
            </a:extLst>
          </p:cNvPr>
          <p:cNvSpPr/>
          <p:nvPr/>
        </p:nvSpPr>
        <p:spPr>
          <a:xfrm rot="5400000" flipH="1">
            <a:off x="592369" y="2128356"/>
            <a:ext cx="4147547" cy="5496673"/>
          </a:xfrm>
          <a:prstGeom prst="rtTriangle">
            <a:avLst/>
          </a:prstGeom>
          <a:solidFill>
            <a:srgbClr val="0B558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4146F42-935D-144C-80FD-6E14483509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4968" y="4811283"/>
            <a:ext cx="1819296" cy="1819296"/>
          </a:xfrm>
          <a:prstGeom prst="rect">
            <a:avLst/>
          </a:prstGeom>
        </p:spPr>
      </p:pic>
      <p:sp>
        <p:nvSpPr>
          <p:cNvPr id="12" name="Title 1">
            <a:extLst>
              <a:ext uri="{FF2B5EF4-FFF2-40B4-BE49-F238E27FC236}">
                <a16:creationId xmlns:a16="http://schemas.microsoft.com/office/drawing/2014/main" id="{FA3C554E-27FB-4B57-829F-C8B0959DD0B1}"/>
              </a:ext>
            </a:extLst>
          </p:cNvPr>
          <p:cNvSpPr txBox="1">
            <a:spLocks/>
          </p:cNvSpPr>
          <p:nvPr/>
        </p:nvSpPr>
        <p:spPr>
          <a:xfrm>
            <a:off x="3726512" y="684633"/>
            <a:ext cx="9144000" cy="19097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t>Thank you</a:t>
            </a:r>
          </a:p>
        </p:txBody>
      </p:sp>
      <p:sp>
        <p:nvSpPr>
          <p:cNvPr id="14" name="Subtitle 2">
            <a:extLst>
              <a:ext uri="{FF2B5EF4-FFF2-40B4-BE49-F238E27FC236}">
                <a16:creationId xmlns:a16="http://schemas.microsoft.com/office/drawing/2014/main" id="{93A6B5DE-865C-489C-ABDE-DB72CA5ED709}"/>
              </a:ext>
            </a:extLst>
          </p:cNvPr>
          <p:cNvSpPr txBox="1">
            <a:spLocks/>
          </p:cNvSpPr>
          <p:nvPr/>
        </p:nvSpPr>
        <p:spPr>
          <a:xfrm>
            <a:off x="3726512" y="2669434"/>
            <a:ext cx="8465488" cy="22289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Cynthia A. Finley, Ph.D.</a:t>
            </a:r>
          </a:p>
          <a:p>
            <a:pPr marL="0" indent="0">
              <a:buNone/>
            </a:pPr>
            <a:r>
              <a:rPr lang="en-US" dirty="0"/>
              <a:t>Director, Regulatory Affairs</a:t>
            </a:r>
          </a:p>
          <a:p>
            <a:pPr marL="0" indent="0">
              <a:buNone/>
            </a:pPr>
            <a:r>
              <a:rPr lang="en-US" dirty="0"/>
              <a:t>National Association of Clean Water Agencies (NACWA)</a:t>
            </a:r>
          </a:p>
          <a:p>
            <a:pPr marL="0" indent="0">
              <a:buNone/>
            </a:pPr>
            <a:r>
              <a:rPr lang="en-US" dirty="0"/>
              <a:t>cfinley@nacwa.org | 202-510-6593</a:t>
            </a:r>
          </a:p>
        </p:txBody>
      </p:sp>
      <p:pic>
        <p:nvPicPr>
          <p:cNvPr id="8" name="Picture 2" descr="https://centralus1-mediap.svc.ms/transform/thumbnail?provider=spo&amp;inputFormat=jpg&amp;cs=fFNQTw&amp;docid=https%3A%2F%2Fnacwa.sharepoint.com%3A443%2F_api%2Fv2.0%2Fdrives%2Fb!uujrIl6A_E28ghXtxsEpxBasep6LViBOuKWb6LMTpOdw3simtV4kRoyybh_Neaex%2Fitems%2F01S7DNJU3FUULKMYP23RPK5A2HBKSRPUVI%3Fversion%3DPublished&amp;access_token=eyJ0eXAiOiJKV1QiLCJhbGciOiJub25lIn0.eyJhdWQiOiIwMDAwMDAwMy0wMDAwLTBmZjEtY2UwMC0wMDAwMDAwMDAwMDAvbmFjd2Euc2hhcmVwb2ludC5jb21AOTA5ODA2YTEtNjkwNS00OTU1LWI3ZWMtMTQ3ZTNhYjUyYTMxIiwiaXNzIjoiMDAwMDAwMDMtMDAwMC0wZmYxLWNlMDAtMDAwMDAwMDAwMDAwIiwibmJmIjoiMTUzOTcwMTk4MyIsImV4cCI6IjE1Mzk3MjM1ODMiLCJlbmRwb2ludHVybCI6ImFkVWRrMVVoVVdFbklwVURiV1NZaGQ5b1Z2TEZEaCtCbUtmaTh0dU56VHc9IiwiZW5kcG9pbnR1cmxMZW5ndGgiOiIxMTIiLCJpc2xvb3BiYWNrIjoiVHJ1ZSIsImNpZCI6Ik1EbG1PVGs0T1dVdE16QmxOaTAyTURBd0xXWmxZemd0WkdVM1pXTXdObVk0TVdNMSIsInZlciI6Imhhc2hlZHByb29mdG9rZW4iLCJzaXRlaWQiOiJNakpsWW1VNFltRXRPREExWlMwMFpHWmpMV0pqT0RJdE1UVmxaR00yWXpFeU9XTTAiLCJzaWduaW5fc3RhdGUiOiJbXCJrbXNpXCJdIiwibmFtZWlkIjoiMCMuZnxtZW1iZXJzaGlwfGNmaW5sZXlAbmFjd2Eub3JnIiwibmlpIjoibWljcm9zb2Z0LnNoYXJlcG9pbnQiLCJpc3VzZXIiOiJ0cnVlIiwiY2FjaGVrZXkiOiIwaC5mfG1lbWJlcnNoaXB8MTAwMzdmZmU4YzVhNzE0N0BsaXZlLmNvbSIsInR0IjoiMCIsInVzZVBlcnNpc3RlbnRDb29raWUiOiIzIn0.QmpiU2ZuUlRlNENzVjI1MDIvMjlXTnBTVVNJUUNTQldHVUE2bmUvcHBEND0&amp;encodeFailures=1&amp;width=1431&amp;height=475&amp;srcWidth=1431&amp;srcHeight=475">
            <a:extLst>
              <a:ext uri="{FF2B5EF4-FFF2-40B4-BE49-F238E27FC236}">
                <a16:creationId xmlns:a16="http://schemas.microsoft.com/office/drawing/2014/main" id="{8C0D78AC-D9A4-4A6D-9874-255C6000853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21980" y="5181600"/>
            <a:ext cx="4635052" cy="153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30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E5431C-0EE9-5148-B168-72DD7EA84BD2}"/>
              </a:ext>
            </a:extLst>
          </p:cNvPr>
          <p:cNvSpPr/>
          <p:nvPr/>
        </p:nvSpPr>
        <p:spPr>
          <a:xfrm>
            <a:off x="0" y="-407188"/>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t>NACWA: A Clear Commitment to Our Nation’s Waters</a:t>
            </a:r>
          </a:p>
        </p:txBody>
      </p:sp>
      <p:pic>
        <p:nvPicPr>
          <p:cNvPr id="21" name="Picture 20" descr="A screenshot of a social media post&#10;&#10;Description automatically generated">
            <a:extLst>
              <a:ext uri="{FF2B5EF4-FFF2-40B4-BE49-F238E27FC236}">
                <a16:creationId xmlns:a16="http://schemas.microsoft.com/office/drawing/2014/main" id="{F5B8E07A-1712-4424-9B18-4424BFFB3C3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36949" y="1154622"/>
            <a:ext cx="7155051" cy="5571641"/>
          </a:xfrm>
          <a:prstGeom prst="rect">
            <a:avLst/>
          </a:prstGeom>
        </p:spPr>
      </p:pic>
      <p:sp>
        <p:nvSpPr>
          <p:cNvPr id="23" name="Content Placeholder 2">
            <a:extLst>
              <a:ext uri="{FF2B5EF4-FFF2-40B4-BE49-F238E27FC236}">
                <a16:creationId xmlns:a16="http://schemas.microsoft.com/office/drawing/2014/main" id="{08218EC0-94C8-41F2-ACB6-4599C93B1FA7}"/>
              </a:ext>
            </a:extLst>
          </p:cNvPr>
          <p:cNvSpPr txBox="1">
            <a:spLocks/>
          </p:cNvSpPr>
          <p:nvPr/>
        </p:nvSpPr>
        <p:spPr>
          <a:xfrm>
            <a:off x="139485" y="1154623"/>
            <a:ext cx="4804474" cy="5571641"/>
          </a:xfrm>
          <a:prstGeom prst="rect">
            <a:avLst/>
          </a:prstGeom>
          <a:solidFill>
            <a:schemeClr val="bg1"/>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Futur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utura"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Futura" pitchFamily="2" charset="0"/>
                <a:ea typeface="+mn-ea"/>
                <a:cs typeface="+mn-cs"/>
              </a:defRPr>
            </a:lvl3pPr>
            <a:lvl4pPr marL="1600200" indent="-228600" algn="l" defTabSz="914400" rtl="0" eaLnBrk="1" latinLnBrk="0" hangingPunct="1">
              <a:lnSpc>
                <a:spcPct val="90000"/>
              </a:lnSpc>
              <a:spcBef>
                <a:spcPts val="500"/>
              </a:spcBef>
              <a:buFont typeface="Futura" pitchFamily="2" charset="0"/>
              <a:buChar char="–"/>
              <a:defRPr sz="1800" kern="1200">
                <a:solidFill>
                  <a:schemeClr val="tx1"/>
                </a:solidFill>
                <a:latin typeface="Futura" pitchFamily="2" charset="0"/>
                <a:ea typeface="+mn-ea"/>
                <a:cs typeface="+mn-cs"/>
              </a:defRPr>
            </a:lvl4pPr>
            <a:lvl5pPr marL="2057400" indent="-228600" algn="l" defTabSz="914400" rtl="0" eaLnBrk="1" latinLnBrk="0" hangingPunct="1">
              <a:lnSpc>
                <a:spcPct val="90000"/>
              </a:lnSpc>
              <a:spcBef>
                <a:spcPts val="500"/>
              </a:spcBef>
              <a:buFont typeface="Futura" pitchFamily="2" charset="0"/>
              <a:buChar char="∙"/>
              <a:defRPr sz="1800" kern="1200">
                <a:solidFill>
                  <a:schemeClr val="tx1"/>
                </a:solidFill>
                <a:latin typeface="Futu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solidFill>
                  <a:schemeClr val="tx1">
                    <a:lumMod val="85000"/>
                    <a:lumOff val="15000"/>
                  </a:schemeClr>
                </a:solidFill>
                <a:latin typeface="+mn-lt"/>
              </a:rPr>
              <a:t>National trade association for public wastewater &amp; stormwater utilities</a:t>
            </a:r>
          </a:p>
          <a:p>
            <a:pPr marL="457200" indent="-457200">
              <a:buFont typeface="Arial" panose="020B0604020202020204" pitchFamily="34" charset="0"/>
              <a:buChar char="•"/>
            </a:pPr>
            <a:r>
              <a:rPr lang="en-US" dirty="0">
                <a:solidFill>
                  <a:schemeClr val="tx1">
                    <a:lumMod val="85000"/>
                    <a:lumOff val="15000"/>
                  </a:schemeClr>
                </a:solidFill>
                <a:latin typeface="+mn-lt"/>
              </a:rPr>
              <a:t>Represent over 300 public utilities of all sizes from around the country (15 in Texas)</a:t>
            </a:r>
          </a:p>
          <a:p>
            <a:pPr marL="457200" indent="-457200">
              <a:buFont typeface="Arial" panose="020B0604020202020204" pitchFamily="34" charset="0"/>
              <a:buChar char="•"/>
            </a:pPr>
            <a:r>
              <a:rPr lang="en-US" dirty="0">
                <a:solidFill>
                  <a:schemeClr val="tx1">
                    <a:lumMod val="85000"/>
                    <a:lumOff val="15000"/>
                  </a:schemeClr>
                </a:solidFill>
                <a:latin typeface="+mn-lt"/>
              </a:rPr>
              <a:t>Leader in legislative, regulatory and legal advocacy on the full spectrum of clean water issues</a:t>
            </a:r>
          </a:p>
          <a:p>
            <a:pPr marL="457200" indent="-457200">
              <a:buFont typeface="Arial" panose="020B0604020202020204" pitchFamily="34" charset="0"/>
              <a:buChar char="•"/>
            </a:pPr>
            <a:endParaRPr lang="en-US" dirty="0">
              <a:solidFill>
                <a:schemeClr val="tx1">
                  <a:lumMod val="85000"/>
                  <a:lumOff val="15000"/>
                </a:schemeClr>
              </a:solidFill>
              <a:latin typeface="+mn-lt"/>
            </a:endParaRPr>
          </a:p>
        </p:txBody>
      </p:sp>
    </p:spTree>
    <p:extLst>
      <p:ext uri="{BB962C8B-B14F-4D97-AF65-F5344CB8AC3E}">
        <p14:creationId xmlns:p14="http://schemas.microsoft.com/office/powerpoint/2010/main" val="1483892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C5A93A-86AC-5341-A03E-F5F6EAA73DE0}"/>
              </a:ext>
            </a:extLst>
          </p:cNvPr>
          <p:cNvSpPr/>
          <p:nvPr/>
        </p:nvSpPr>
        <p:spPr>
          <a:xfrm>
            <a:off x="0" y="-91440"/>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50B84052-BFCA-F24B-B968-D93211E5F452}"/>
              </a:ext>
            </a:extLst>
          </p:cNvPr>
          <p:cNvSpPr txBox="1"/>
          <p:nvPr/>
        </p:nvSpPr>
        <p:spPr>
          <a:xfrm>
            <a:off x="259080" y="256575"/>
            <a:ext cx="11673840" cy="769441"/>
          </a:xfrm>
          <a:prstGeom prst="rect">
            <a:avLst/>
          </a:prstGeom>
          <a:noFill/>
        </p:spPr>
        <p:txBody>
          <a:bodyPr wrap="square" rtlCol="0">
            <a:spAutoFit/>
          </a:bodyPr>
          <a:lstStyle/>
          <a:p>
            <a:pPr lvl="0" algn="ctr"/>
            <a:r>
              <a:rPr lang="en-US" sz="4400" dirty="0">
                <a:solidFill>
                  <a:schemeClr val="bg1"/>
                </a:solidFill>
              </a:rPr>
              <a:t>POTW Pretreatment Programs</a:t>
            </a:r>
            <a:endParaRPr kumimoji="0" lang="en-US" sz="4400" i="0" u="none" strike="noStrike" kern="1200" cap="all" spc="0" normalizeH="0" baseline="0" noProof="0" dirty="0">
              <a:ln>
                <a:noFill/>
              </a:ln>
              <a:solidFill>
                <a:schemeClr val="bg1"/>
              </a:solidFill>
              <a:effectLst/>
              <a:uLnTx/>
              <a:uFillTx/>
              <a:latin typeface="Century Gothic" panose="020B0502020202020204" pitchFamily="34" charset="0"/>
            </a:endParaRPr>
          </a:p>
        </p:txBody>
      </p:sp>
      <p:pic>
        <p:nvPicPr>
          <p:cNvPr id="1026" name="Picture 2" descr="Purpose of IPP">
            <a:extLst>
              <a:ext uri="{FF2B5EF4-FFF2-40B4-BE49-F238E27FC236}">
                <a16:creationId xmlns:a16="http://schemas.microsoft.com/office/drawing/2014/main" id="{504095BC-9483-4B5D-B254-6AF7B35AE7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08924" y="1290320"/>
            <a:ext cx="7574151" cy="55796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5C31BC-62E8-47E4-A1AF-614A40C70899}"/>
              </a:ext>
            </a:extLst>
          </p:cNvPr>
          <p:cNvSpPr txBox="1"/>
          <p:nvPr/>
        </p:nvSpPr>
        <p:spPr>
          <a:xfrm>
            <a:off x="123568" y="6413157"/>
            <a:ext cx="4992129" cy="646331"/>
          </a:xfrm>
          <a:prstGeom prst="rect">
            <a:avLst/>
          </a:prstGeom>
          <a:noFill/>
        </p:spPr>
        <p:txBody>
          <a:bodyPr wrap="square" rtlCol="0">
            <a:spAutoFit/>
          </a:bodyPr>
          <a:lstStyle/>
          <a:p>
            <a:r>
              <a:rPr lang="en-US" i="1" dirty="0"/>
              <a:t>Diagram from Michigan DEQ</a:t>
            </a:r>
          </a:p>
          <a:p>
            <a:endParaRPr lang="en-US" dirty="0"/>
          </a:p>
        </p:txBody>
      </p:sp>
    </p:spTree>
    <p:extLst>
      <p:ext uri="{BB962C8B-B14F-4D97-AF65-F5344CB8AC3E}">
        <p14:creationId xmlns:p14="http://schemas.microsoft.com/office/powerpoint/2010/main" val="2161372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16FDCB-F578-4E46-B469-5DD89C8EF03A}"/>
              </a:ext>
            </a:extLst>
          </p:cNvPr>
          <p:cNvSpPr/>
          <p:nvPr/>
        </p:nvSpPr>
        <p:spPr>
          <a:xfrm>
            <a:off x="0" y="0"/>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B223012-0650-4801-A0D3-9EC26F869FB1}"/>
              </a:ext>
            </a:extLst>
          </p:cNvPr>
          <p:cNvSpPr/>
          <p:nvPr/>
        </p:nvSpPr>
        <p:spPr>
          <a:xfrm>
            <a:off x="402771" y="321548"/>
            <a:ext cx="11440886" cy="769441"/>
          </a:xfrm>
          <a:prstGeom prst="rect">
            <a:avLst/>
          </a:prstGeom>
        </p:spPr>
        <p:txBody>
          <a:bodyPr wrap="square">
            <a:spAutoFit/>
          </a:bodyPr>
          <a:lstStyle/>
          <a:p>
            <a:pPr algn="ctr"/>
            <a:r>
              <a:rPr lang="en-US" sz="4400" dirty="0">
                <a:solidFill>
                  <a:schemeClr val="bg1"/>
                </a:solidFill>
              </a:rPr>
              <a:t>Biosolids Management</a:t>
            </a:r>
            <a:endParaRPr lang="en-US" sz="4400" dirty="0"/>
          </a:p>
        </p:txBody>
      </p:sp>
      <p:pic>
        <p:nvPicPr>
          <p:cNvPr id="5124" name="Picture 4" descr="Related image">
            <a:extLst>
              <a:ext uri="{FF2B5EF4-FFF2-40B4-BE49-F238E27FC236}">
                <a16:creationId xmlns:a16="http://schemas.microsoft.com/office/drawing/2014/main" id="{033555E1-45C4-40E9-AF0A-666745E762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5993" y="1668161"/>
            <a:ext cx="2465064" cy="370433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biosolids landfill">
            <a:extLst>
              <a:ext uri="{FF2B5EF4-FFF2-40B4-BE49-F238E27FC236}">
                <a16:creationId xmlns:a16="http://schemas.microsoft.com/office/drawing/2014/main" id="{DE4E9BE1-BA29-4641-B7EF-B3C66E7988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44812" y="2691848"/>
            <a:ext cx="4765589" cy="2680644"/>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biosolids land application">
            <a:extLst>
              <a:ext uri="{FF2B5EF4-FFF2-40B4-BE49-F238E27FC236}">
                <a16:creationId xmlns:a16="http://schemas.microsoft.com/office/drawing/2014/main" id="{AF1506D2-91A5-4B73-8F18-FFE8D6B1D0F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36578" y="1685733"/>
            <a:ext cx="3892642" cy="36691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F4E9E4D-5B8B-4B08-A120-5A73DDEDF1FC}"/>
              </a:ext>
            </a:extLst>
          </p:cNvPr>
          <p:cNvSpPr txBox="1"/>
          <p:nvPr/>
        </p:nvSpPr>
        <p:spPr>
          <a:xfrm>
            <a:off x="236578" y="5684108"/>
            <a:ext cx="11955422" cy="584775"/>
          </a:xfrm>
          <a:prstGeom prst="rect">
            <a:avLst/>
          </a:prstGeom>
          <a:noFill/>
        </p:spPr>
        <p:txBody>
          <a:bodyPr wrap="square" rtlCol="0">
            <a:spAutoFit/>
          </a:bodyPr>
          <a:lstStyle/>
          <a:p>
            <a:r>
              <a:rPr lang="en-US" sz="3200" dirty="0"/>
              <a:t>   Land Application     	        	              Landfill		             Incineration</a:t>
            </a:r>
          </a:p>
        </p:txBody>
      </p:sp>
    </p:spTree>
    <p:extLst>
      <p:ext uri="{BB962C8B-B14F-4D97-AF65-F5344CB8AC3E}">
        <p14:creationId xmlns:p14="http://schemas.microsoft.com/office/powerpoint/2010/main" val="237390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16FDCB-F578-4E46-B469-5DD89C8EF03A}"/>
              </a:ext>
            </a:extLst>
          </p:cNvPr>
          <p:cNvSpPr/>
          <p:nvPr/>
        </p:nvSpPr>
        <p:spPr>
          <a:xfrm>
            <a:off x="0" y="0"/>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B223012-0650-4801-A0D3-9EC26F869FB1}"/>
              </a:ext>
            </a:extLst>
          </p:cNvPr>
          <p:cNvSpPr/>
          <p:nvPr/>
        </p:nvSpPr>
        <p:spPr>
          <a:xfrm>
            <a:off x="402771" y="321548"/>
            <a:ext cx="11440886" cy="769441"/>
          </a:xfrm>
          <a:prstGeom prst="rect">
            <a:avLst/>
          </a:prstGeom>
        </p:spPr>
        <p:txBody>
          <a:bodyPr wrap="square">
            <a:spAutoFit/>
          </a:bodyPr>
          <a:lstStyle/>
          <a:p>
            <a:pPr algn="ctr"/>
            <a:r>
              <a:rPr lang="en-US" sz="4400" dirty="0">
                <a:solidFill>
                  <a:schemeClr val="bg1"/>
                </a:solidFill>
              </a:rPr>
              <a:t>PFAS Sources – Industrial Users</a:t>
            </a:r>
            <a:endParaRPr lang="en-US" sz="4400" dirty="0"/>
          </a:p>
        </p:txBody>
      </p:sp>
      <p:pic>
        <p:nvPicPr>
          <p:cNvPr id="2" name="Picture 1">
            <a:extLst>
              <a:ext uri="{FF2B5EF4-FFF2-40B4-BE49-F238E27FC236}">
                <a16:creationId xmlns:a16="http://schemas.microsoft.com/office/drawing/2014/main" id="{0B6990AB-B077-4E93-9F83-7610078707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5168" y="1412537"/>
            <a:ext cx="8851556" cy="5204489"/>
          </a:xfrm>
          <a:prstGeom prst="rect">
            <a:avLst/>
          </a:prstGeom>
        </p:spPr>
      </p:pic>
    </p:spTree>
    <p:extLst>
      <p:ext uri="{BB962C8B-B14F-4D97-AF65-F5344CB8AC3E}">
        <p14:creationId xmlns:p14="http://schemas.microsoft.com/office/powerpoint/2010/main" val="398879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716FDCB-F578-4E46-B469-5DD89C8EF03A}"/>
              </a:ext>
            </a:extLst>
          </p:cNvPr>
          <p:cNvSpPr/>
          <p:nvPr/>
        </p:nvSpPr>
        <p:spPr>
          <a:xfrm>
            <a:off x="0" y="0"/>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5B223012-0650-4801-A0D3-9EC26F869FB1}"/>
              </a:ext>
            </a:extLst>
          </p:cNvPr>
          <p:cNvSpPr/>
          <p:nvPr/>
        </p:nvSpPr>
        <p:spPr>
          <a:xfrm>
            <a:off x="402771" y="321548"/>
            <a:ext cx="11440886" cy="769441"/>
          </a:xfrm>
          <a:prstGeom prst="rect">
            <a:avLst/>
          </a:prstGeom>
        </p:spPr>
        <p:txBody>
          <a:bodyPr wrap="square">
            <a:spAutoFit/>
          </a:bodyPr>
          <a:lstStyle/>
          <a:p>
            <a:pPr algn="ctr"/>
            <a:r>
              <a:rPr lang="en-US" sz="4400" dirty="0">
                <a:solidFill>
                  <a:schemeClr val="bg1"/>
                </a:solidFill>
              </a:rPr>
              <a:t>PFAS Sources – Domestic</a:t>
            </a:r>
            <a:endParaRPr lang="en-US" sz="4400" dirty="0"/>
          </a:p>
        </p:txBody>
      </p:sp>
      <p:pic>
        <p:nvPicPr>
          <p:cNvPr id="4098" name="Picture 2" descr="Image result for nonstick cookware">
            <a:extLst>
              <a:ext uri="{FF2B5EF4-FFF2-40B4-BE49-F238E27FC236}">
                <a16:creationId xmlns:a16="http://schemas.microsoft.com/office/drawing/2014/main" id="{AD8D57FA-652D-4D06-BFE4-2331B4AD828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20254" y="1482809"/>
            <a:ext cx="3288772" cy="24665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a:extLst>
              <a:ext uri="{FF2B5EF4-FFF2-40B4-BE49-F238E27FC236}">
                <a16:creationId xmlns:a16="http://schemas.microsoft.com/office/drawing/2014/main" id="{F5E3141F-6037-4EF8-8B9F-F23FFED15BF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481837" y="3850794"/>
            <a:ext cx="2005192" cy="27416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osmetics">
            <a:extLst>
              <a:ext uri="{FF2B5EF4-FFF2-40B4-BE49-F238E27FC236}">
                <a16:creationId xmlns:a16="http://schemas.microsoft.com/office/drawing/2014/main" id="{EA1A8829-3D14-43DC-BA4A-CB0F6E65F09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5341" y="1751174"/>
            <a:ext cx="249555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sofa and carpet">
            <a:extLst>
              <a:ext uri="{FF2B5EF4-FFF2-40B4-BE49-F238E27FC236}">
                <a16:creationId xmlns:a16="http://schemas.microsoft.com/office/drawing/2014/main" id="{DA407E06-5FB4-47A9-A133-9A0B730A15C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95472" y="3949388"/>
            <a:ext cx="3538336" cy="246657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States Regulating PFAS in Food Packaging: What You Need to Know Now">
            <a:extLst>
              <a:ext uri="{FF2B5EF4-FFF2-40B4-BE49-F238E27FC236}">
                <a16:creationId xmlns:a16="http://schemas.microsoft.com/office/drawing/2014/main" id="{7CFCFCD1-BE9F-4A45-A740-51142D18AB29}"/>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62206" y="3842722"/>
            <a:ext cx="2711188" cy="2736412"/>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cleaning products">
            <a:extLst>
              <a:ext uri="{FF2B5EF4-FFF2-40B4-BE49-F238E27FC236}">
                <a16:creationId xmlns:a16="http://schemas.microsoft.com/office/drawing/2014/main" id="{6E72BD27-A72A-4EE1-AC6F-A61CC636D1D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5247" y="1480353"/>
            <a:ext cx="3567756" cy="237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60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E3F65B-8277-45EB-A2BD-88796055E143}"/>
              </a:ext>
            </a:extLst>
          </p:cNvPr>
          <p:cNvSpPr/>
          <p:nvPr/>
        </p:nvSpPr>
        <p:spPr>
          <a:xfrm>
            <a:off x="20241" y="10921"/>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14BC86-2936-4A83-872F-10457CE6E30D}"/>
              </a:ext>
            </a:extLst>
          </p:cNvPr>
          <p:cNvSpPr>
            <a:spLocks noGrp="1"/>
          </p:cNvSpPr>
          <p:nvPr>
            <p:ph type="title"/>
          </p:nvPr>
        </p:nvSpPr>
        <p:spPr>
          <a:xfrm>
            <a:off x="257754" y="67118"/>
            <a:ext cx="11651747" cy="1325563"/>
          </a:xfrm>
        </p:spPr>
        <p:txBody>
          <a:bodyPr/>
          <a:lstStyle/>
          <a:p>
            <a:pPr algn="ctr"/>
            <a:r>
              <a:rPr lang="en-US" dirty="0">
                <a:solidFill>
                  <a:schemeClr val="bg1"/>
                </a:solidFill>
              </a:rPr>
              <a:t>PFAS &amp; POTWs in the News</a:t>
            </a:r>
          </a:p>
        </p:txBody>
      </p:sp>
      <p:pic>
        <p:nvPicPr>
          <p:cNvPr id="5" name="Picture 4">
            <a:extLst>
              <a:ext uri="{FF2B5EF4-FFF2-40B4-BE49-F238E27FC236}">
                <a16:creationId xmlns:a16="http://schemas.microsoft.com/office/drawing/2014/main" id="{CC1F8933-C426-4D92-ACEB-5621511812E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2460" y="2667000"/>
            <a:ext cx="7255188" cy="2055021"/>
          </a:xfrm>
          <a:prstGeom prst="rect">
            <a:avLst/>
          </a:prstGeom>
        </p:spPr>
      </p:pic>
      <p:sp>
        <p:nvSpPr>
          <p:cNvPr id="6" name="TextBox 5">
            <a:extLst>
              <a:ext uri="{FF2B5EF4-FFF2-40B4-BE49-F238E27FC236}">
                <a16:creationId xmlns:a16="http://schemas.microsoft.com/office/drawing/2014/main" id="{FEDA6B89-98BB-42C4-9BCD-664D9046D5AF}"/>
              </a:ext>
            </a:extLst>
          </p:cNvPr>
          <p:cNvSpPr txBox="1"/>
          <p:nvPr/>
        </p:nvSpPr>
        <p:spPr>
          <a:xfrm>
            <a:off x="477716" y="4818219"/>
            <a:ext cx="7157525" cy="1938992"/>
          </a:xfrm>
          <a:prstGeom prst="rect">
            <a:avLst/>
          </a:prstGeom>
          <a:noFill/>
        </p:spPr>
        <p:txBody>
          <a:bodyPr wrap="square" rtlCol="0">
            <a:spAutoFit/>
          </a:bodyPr>
          <a:lstStyle/>
          <a:p>
            <a:r>
              <a:rPr lang="en-US" sz="2400" i="1" dirty="0"/>
              <a:t>“As Wisconsin discovers more PFAS contamination it will decide whether to follow the lead of Michigan and investigate the role of wastewater treatment plants in spreading the indestructible, toxic compounds across the landscape.”</a:t>
            </a:r>
            <a:endParaRPr lang="en-US" sz="2400" dirty="0"/>
          </a:p>
        </p:txBody>
      </p:sp>
      <p:pic>
        <p:nvPicPr>
          <p:cNvPr id="7170" name="Picture 2" descr="https://bloximages.chicago2.vip.townnews.com/madison.com/content/tncms/custom/image/46db7904-c598-11e7-a7df-d37e42988319.png?resize=200%2C40">
            <a:extLst>
              <a:ext uri="{FF2B5EF4-FFF2-40B4-BE49-F238E27FC236}">
                <a16:creationId xmlns:a16="http://schemas.microsoft.com/office/drawing/2014/main" id="{DEADC221-B969-4EBC-ABC1-5507895B5A5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43500" y="3238500"/>
            <a:ext cx="1905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53F88D9-A555-4D1B-B4A2-A3BBC98A35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2460" y="1566162"/>
            <a:ext cx="4602480" cy="1076199"/>
          </a:xfrm>
          <a:prstGeom prst="rect">
            <a:avLst/>
          </a:prstGeom>
        </p:spPr>
      </p:pic>
      <p:pic>
        <p:nvPicPr>
          <p:cNvPr id="7174" name="Picture 6" descr="https://bloximages.chicago2.vip.townnews.com/madison.com/content/tncms/assets/v3/editorial/c/73/c73689c3-cf45-577a-8390-b068cc39ee0b/5c4cfa6e523c9.image.png?resize=300%2C318">
            <a:extLst>
              <a:ext uri="{FF2B5EF4-FFF2-40B4-BE49-F238E27FC236}">
                <a16:creationId xmlns:a16="http://schemas.microsoft.com/office/drawing/2014/main" id="{DC5F19EF-8D80-4187-8A35-52E94983B76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41920" y="1724024"/>
            <a:ext cx="4309110" cy="4567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0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4157A5-DB48-A345-8746-47AC9DA81917}"/>
              </a:ext>
            </a:extLst>
          </p:cNvPr>
          <p:cNvSpPr/>
          <p:nvPr/>
        </p:nvSpPr>
        <p:spPr>
          <a:xfrm>
            <a:off x="0" y="15388"/>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1451F9D-2D3F-460F-8404-5CAABA3F9E0B}"/>
              </a:ext>
            </a:extLst>
          </p:cNvPr>
          <p:cNvSpPr/>
          <p:nvPr/>
        </p:nvSpPr>
        <p:spPr>
          <a:xfrm>
            <a:off x="402771" y="321548"/>
            <a:ext cx="11440886" cy="769441"/>
          </a:xfrm>
          <a:prstGeom prst="rect">
            <a:avLst/>
          </a:prstGeom>
        </p:spPr>
        <p:txBody>
          <a:bodyPr wrap="square">
            <a:spAutoFit/>
          </a:bodyPr>
          <a:lstStyle/>
          <a:p>
            <a:pPr algn="ctr"/>
            <a:r>
              <a:rPr lang="en-US" sz="4400" dirty="0">
                <a:solidFill>
                  <a:schemeClr val="bg1"/>
                </a:solidFill>
              </a:rPr>
              <a:t>Maine</a:t>
            </a:r>
            <a:endParaRPr lang="en-US" sz="4400" dirty="0"/>
          </a:p>
        </p:txBody>
      </p:sp>
      <p:pic>
        <p:nvPicPr>
          <p:cNvPr id="4" name="Picture 3">
            <a:extLst>
              <a:ext uri="{FF2B5EF4-FFF2-40B4-BE49-F238E27FC236}">
                <a16:creationId xmlns:a16="http://schemas.microsoft.com/office/drawing/2014/main" id="{A36E6F3E-46A0-45F6-BD9A-CEE7A6F8FAB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2771" y="2568449"/>
            <a:ext cx="6462585" cy="2679754"/>
          </a:xfrm>
          <a:prstGeom prst="rect">
            <a:avLst/>
          </a:prstGeom>
        </p:spPr>
      </p:pic>
      <p:pic>
        <p:nvPicPr>
          <p:cNvPr id="2050" name="Picture 2" descr="Fred Stone holds Lida Rose, one of his brown Swiss cows, on his Arundel dairy farm before a news conference Tuesday that was held to raise awareness about PFAS chemical contamination in his fields and cows resulting from municipal sludge he had spread from 1983 to 2004. Lingering contamination in his herd is forcing him to dump the milk his cows produce.">
            <a:extLst>
              <a:ext uri="{FF2B5EF4-FFF2-40B4-BE49-F238E27FC236}">
                <a16:creationId xmlns:a16="http://schemas.microsoft.com/office/drawing/2014/main" id="{F9666289-A55D-4B55-B6F9-912AB71FBA5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5356" y="1790306"/>
            <a:ext cx="5053877" cy="33708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aper">
            <a:extLst>
              <a:ext uri="{FF2B5EF4-FFF2-40B4-BE49-F238E27FC236}">
                <a16:creationId xmlns:a16="http://schemas.microsoft.com/office/drawing/2014/main" id="{DAF9DF73-C03B-469F-A9B5-3EEE48B7C0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7111" y="1619833"/>
            <a:ext cx="4559159" cy="607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3F3464B-FF79-4508-AA6A-10F37D9CE5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7284" y="5290705"/>
            <a:ext cx="11096373" cy="1471281"/>
          </a:xfrm>
          <a:prstGeom prst="rect">
            <a:avLst/>
          </a:prstGeom>
        </p:spPr>
      </p:pic>
    </p:spTree>
    <p:extLst>
      <p:ext uri="{BB962C8B-B14F-4D97-AF65-F5344CB8AC3E}">
        <p14:creationId xmlns:p14="http://schemas.microsoft.com/office/powerpoint/2010/main" val="714838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F4157A5-DB48-A345-8746-47AC9DA81917}"/>
              </a:ext>
            </a:extLst>
          </p:cNvPr>
          <p:cNvSpPr/>
          <p:nvPr/>
        </p:nvSpPr>
        <p:spPr>
          <a:xfrm>
            <a:off x="0" y="15388"/>
            <a:ext cx="12192000" cy="1381760"/>
          </a:xfrm>
          <a:prstGeom prst="rect">
            <a:avLst/>
          </a:prstGeom>
          <a:solidFill>
            <a:srgbClr val="0D5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D1451F9D-2D3F-460F-8404-5CAABA3F9E0B}"/>
              </a:ext>
            </a:extLst>
          </p:cNvPr>
          <p:cNvSpPr/>
          <p:nvPr/>
        </p:nvSpPr>
        <p:spPr>
          <a:xfrm>
            <a:off x="402771" y="321548"/>
            <a:ext cx="11440886" cy="769441"/>
          </a:xfrm>
          <a:prstGeom prst="rect">
            <a:avLst/>
          </a:prstGeom>
        </p:spPr>
        <p:txBody>
          <a:bodyPr wrap="square">
            <a:spAutoFit/>
          </a:bodyPr>
          <a:lstStyle/>
          <a:p>
            <a:pPr algn="ctr"/>
            <a:r>
              <a:rPr lang="en-US" sz="4400" dirty="0">
                <a:solidFill>
                  <a:schemeClr val="bg1"/>
                </a:solidFill>
              </a:rPr>
              <a:t>Maine</a:t>
            </a:r>
            <a:endParaRPr lang="en-US" sz="4400" dirty="0"/>
          </a:p>
        </p:txBody>
      </p:sp>
      <p:pic>
        <p:nvPicPr>
          <p:cNvPr id="2052" name="Picture 4" descr="paper">
            <a:extLst>
              <a:ext uri="{FF2B5EF4-FFF2-40B4-BE49-F238E27FC236}">
                <a16:creationId xmlns:a16="http://schemas.microsoft.com/office/drawing/2014/main" id="{DAF9DF73-C03B-469F-A9B5-3EEE48B7C0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7111" y="1619833"/>
            <a:ext cx="4522089" cy="602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17D6A0E-BE20-4532-B853-65A247E3F4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2771" y="2447437"/>
            <a:ext cx="6251621" cy="3064736"/>
          </a:xfrm>
          <a:prstGeom prst="rect">
            <a:avLst/>
          </a:prstGeom>
        </p:spPr>
      </p:pic>
      <p:pic>
        <p:nvPicPr>
          <p:cNvPr id="3074" name="Picture 2" descr="The soil, grass and Fred Stone's cows and the milk they produce have high levels of PFAS chemicals because of sewage sludge that Stone spread on the fields from 1983 to 2004.">
            <a:extLst>
              <a:ext uri="{FF2B5EF4-FFF2-40B4-BE49-F238E27FC236}">
                <a16:creationId xmlns:a16="http://schemas.microsoft.com/office/drawing/2014/main" id="{FB3C3578-E1DA-4068-B004-1140AAE6EC4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30399" y="1606272"/>
            <a:ext cx="5087363" cy="39294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FFD6E10-9FC8-4EC7-BF95-5146BC69A1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6497" y="5906531"/>
            <a:ext cx="11961341" cy="936082"/>
          </a:xfrm>
          <a:prstGeom prst="rect">
            <a:avLst/>
          </a:prstGeom>
        </p:spPr>
      </p:pic>
    </p:spTree>
    <p:extLst>
      <p:ext uri="{BB962C8B-B14F-4D97-AF65-F5344CB8AC3E}">
        <p14:creationId xmlns:p14="http://schemas.microsoft.com/office/powerpoint/2010/main" val="40660176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WA-ppt-template" id="{EE64DE69-F207-E24C-A921-B8E4AAE72B1D}" vid="{D6ACBC30-FDC2-3D46-A195-0B4AA722CA02}"/>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WA-ppt-CWEA-12-12-2018.potx" id="{2E5A1F73-B357-4C0F-B869-BCA5E7DBD598}" vid="{E3072147-B491-4B69-B62A-C2B7633C7BE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2449</TotalTime>
  <Words>708</Words>
  <Application>Microsoft Office PowerPoint</Application>
  <PresentationFormat>Widescreen</PresentationFormat>
  <Paragraphs>108</Paragraphs>
  <Slides>13</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Calibri Light</vt:lpstr>
      <vt:lpstr>Century Gothic</vt:lpstr>
      <vt:lpstr>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PFAS &amp; POTWs in the News</vt:lpstr>
      <vt:lpstr>PowerPoint Presentation</vt:lpstr>
      <vt:lpstr>PowerPoint Presentation</vt:lpstr>
      <vt:lpstr>Dealing with a Patchwork Approach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Cynthia Finley</dc:creator>
  <cp:lastModifiedBy>Cynthia Finley</cp:lastModifiedBy>
  <cp:revision>107</cp:revision>
  <dcterms:created xsi:type="dcterms:W3CDTF">2018-10-24T00:36:29Z</dcterms:created>
  <dcterms:modified xsi:type="dcterms:W3CDTF">2019-04-16T00:47:32Z</dcterms:modified>
</cp:coreProperties>
</file>