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7" r:id="rId2"/>
    <p:sldId id="381" r:id="rId3"/>
    <p:sldId id="691" r:id="rId4"/>
    <p:sldId id="690" r:id="rId5"/>
    <p:sldId id="614" r:id="rId6"/>
    <p:sldId id="695" r:id="rId7"/>
    <p:sldId id="704" r:id="rId8"/>
    <p:sldId id="727" r:id="rId9"/>
    <p:sldId id="724" r:id="rId10"/>
    <p:sldId id="665" r:id="rId11"/>
    <p:sldId id="719" r:id="rId12"/>
    <p:sldId id="722" r:id="rId13"/>
    <p:sldId id="664" r:id="rId14"/>
    <p:sldId id="683" r:id="rId15"/>
    <p:sldId id="702" r:id="rId16"/>
    <p:sldId id="670" r:id="rId17"/>
    <p:sldId id="671" r:id="rId18"/>
    <p:sldId id="679" r:id="rId19"/>
    <p:sldId id="710" r:id="rId20"/>
    <p:sldId id="713" r:id="rId21"/>
    <p:sldId id="647" r:id="rId22"/>
    <p:sldId id="662" r:id="rId23"/>
    <p:sldId id="711" r:id="rId24"/>
    <p:sldId id="712" r:id="rId25"/>
    <p:sldId id="726" r:id="rId26"/>
    <p:sldId id="705" r:id="rId27"/>
    <p:sldId id="642" r:id="rId28"/>
    <p:sldId id="658" r:id="rId29"/>
    <p:sldId id="721" r:id="rId30"/>
    <p:sldId id="728" r:id="rId31"/>
    <p:sldId id="729" r:id="rId3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 Durda" initials="jd" lastIdx="15" clrIdx="0"/>
  <p:cmAuthor id="1" name="Heather Summers" initials="HS" lastIdx="1" clrIdx="1">
    <p:extLst>
      <p:ext uri="{19B8F6BF-5375-455C-9EA6-DF929625EA0E}">
        <p15:presenceInfo xmlns:p15="http://schemas.microsoft.com/office/powerpoint/2012/main" userId="Heather Summ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55C"/>
    <a:srgbClr val="1880C4"/>
    <a:srgbClr val="DDB969"/>
    <a:srgbClr val="53B9E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88587" autoAdjust="0"/>
  </p:normalViewPr>
  <p:slideViewPr>
    <p:cSldViewPr>
      <p:cViewPr varScale="1">
        <p:scale>
          <a:sx n="57" d="100"/>
          <a:sy n="57" d="100"/>
        </p:scale>
        <p:origin x="1028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Relationship Id="rId4" Type="http://schemas.openxmlformats.org/officeDocument/2006/relationships/image" Target="../media/image7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Relationship Id="rId4" Type="http://schemas.openxmlformats.org/officeDocument/2006/relationships/image" Target="../media/image7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312F3-4EDE-4609-80B7-4B68372B3D44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D2AD5-65EF-4206-A77E-654CF5978252}">
      <dgm:prSet phldrT="[Text]" custT="1"/>
      <dgm:spPr/>
      <dgm:t>
        <a:bodyPr/>
        <a:lstStyle/>
        <a:p>
          <a:r>
            <a:rPr lang="en-US" sz="2800" dirty="0" smtClean="0"/>
            <a:t>Legacy Environmental Liability</a:t>
          </a:r>
          <a:endParaRPr lang="en-US" sz="2800" dirty="0"/>
        </a:p>
      </dgm:t>
    </dgm:pt>
    <dgm:pt modelId="{0D777959-B243-4581-9375-214224AEB33F}" type="parTrans" cxnId="{ADF1E1C9-D038-4B23-8E7B-D4EBA6121D8E}">
      <dgm:prSet/>
      <dgm:spPr/>
      <dgm:t>
        <a:bodyPr/>
        <a:lstStyle/>
        <a:p>
          <a:endParaRPr lang="en-US" sz="2400"/>
        </a:p>
      </dgm:t>
    </dgm:pt>
    <dgm:pt modelId="{D12A878B-92F7-4175-A852-E883B40B4912}" type="sibTrans" cxnId="{ADF1E1C9-D038-4B23-8E7B-D4EBA6121D8E}">
      <dgm:prSet/>
      <dgm:spPr/>
      <dgm:t>
        <a:bodyPr/>
        <a:lstStyle/>
        <a:p>
          <a:endParaRPr lang="en-US" sz="2400"/>
        </a:p>
      </dgm:t>
    </dgm:pt>
    <dgm:pt modelId="{E8D54C1C-9CBD-4DC9-A202-14B4ECF86B16}">
      <dgm:prSet phldrT="[Text]" custT="1"/>
      <dgm:spPr/>
      <dgm:t>
        <a:bodyPr/>
        <a:lstStyle/>
        <a:p>
          <a:r>
            <a:rPr lang="en-US" sz="2800" dirty="0" smtClean="0"/>
            <a:t>Replacements, Product Stewardship, Best Practices</a:t>
          </a:r>
          <a:endParaRPr lang="en-US" sz="2800" dirty="0"/>
        </a:p>
      </dgm:t>
    </dgm:pt>
    <dgm:pt modelId="{A3CDA79E-5270-4ACD-855F-2220BF7E872A}" type="parTrans" cxnId="{DEB3C1BF-9A1F-4DC7-BD57-7338DB4286CA}">
      <dgm:prSet/>
      <dgm:spPr/>
      <dgm:t>
        <a:bodyPr/>
        <a:lstStyle/>
        <a:p>
          <a:endParaRPr lang="en-US" sz="2400"/>
        </a:p>
      </dgm:t>
    </dgm:pt>
    <dgm:pt modelId="{0CD59840-5ED2-48CE-A925-CA07CDBF2C82}" type="sibTrans" cxnId="{DEB3C1BF-9A1F-4DC7-BD57-7338DB4286CA}">
      <dgm:prSet/>
      <dgm:spPr/>
      <dgm:t>
        <a:bodyPr/>
        <a:lstStyle/>
        <a:p>
          <a:endParaRPr lang="en-US" sz="2400"/>
        </a:p>
      </dgm:t>
    </dgm:pt>
    <dgm:pt modelId="{BA675957-A4E3-4FA6-8A33-40C19A607CCA}" type="pres">
      <dgm:prSet presAssocID="{244312F3-4EDE-4609-80B7-4B68372B3D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B6EFC6-83F0-4ABC-B9F3-93CC2E00420B}" type="pres">
      <dgm:prSet presAssocID="{EA0D2AD5-65EF-4206-A77E-654CF597825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65DB9-5751-4DDB-AD8A-B5F039530F3D}" type="pres">
      <dgm:prSet presAssocID="{E8D54C1C-9CBD-4DC9-A202-14B4ECF86B1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4C39E-3EA0-4B99-9CA6-038DEBCE6A19}" type="presOf" srcId="{E8D54C1C-9CBD-4DC9-A202-14B4ECF86B16}" destId="{5CC65DB9-5751-4DDB-AD8A-B5F039530F3D}" srcOrd="0" destOrd="0" presId="urn:microsoft.com/office/officeart/2005/8/layout/arrow1"/>
    <dgm:cxn modelId="{C39D1CB9-EBB4-4497-93FD-45615E84EE03}" type="presOf" srcId="{EA0D2AD5-65EF-4206-A77E-654CF5978252}" destId="{DBB6EFC6-83F0-4ABC-B9F3-93CC2E00420B}" srcOrd="0" destOrd="0" presId="urn:microsoft.com/office/officeart/2005/8/layout/arrow1"/>
    <dgm:cxn modelId="{DEB3C1BF-9A1F-4DC7-BD57-7338DB4286CA}" srcId="{244312F3-4EDE-4609-80B7-4B68372B3D44}" destId="{E8D54C1C-9CBD-4DC9-A202-14B4ECF86B16}" srcOrd="1" destOrd="0" parTransId="{A3CDA79E-5270-4ACD-855F-2220BF7E872A}" sibTransId="{0CD59840-5ED2-48CE-A925-CA07CDBF2C82}"/>
    <dgm:cxn modelId="{ADF1E1C9-D038-4B23-8E7B-D4EBA6121D8E}" srcId="{244312F3-4EDE-4609-80B7-4B68372B3D44}" destId="{EA0D2AD5-65EF-4206-A77E-654CF5978252}" srcOrd="0" destOrd="0" parTransId="{0D777959-B243-4581-9375-214224AEB33F}" sibTransId="{D12A878B-92F7-4175-A852-E883B40B4912}"/>
    <dgm:cxn modelId="{C1869514-0EA5-4EA1-A85C-E0D0A39066F9}" type="presOf" srcId="{244312F3-4EDE-4609-80B7-4B68372B3D44}" destId="{BA675957-A4E3-4FA6-8A33-40C19A607CCA}" srcOrd="0" destOrd="0" presId="urn:microsoft.com/office/officeart/2005/8/layout/arrow1"/>
    <dgm:cxn modelId="{F66507B5-69C3-4C86-81E1-2F89A1B0A486}" type="presParOf" srcId="{BA675957-A4E3-4FA6-8A33-40C19A607CCA}" destId="{DBB6EFC6-83F0-4ABC-B9F3-93CC2E00420B}" srcOrd="0" destOrd="0" presId="urn:microsoft.com/office/officeart/2005/8/layout/arrow1"/>
    <dgm:cxn modelId="{5A6A5744-30C4-4281-A001-F40159DB7153}" type="presParOf" srcId="{BA675957-A4E3-4FA6-8A33-40C19A607CCA}" destId="{5CC65DB9-5751-4DDB-AD8A-B5F039530F3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312F3-4EDE-4609-80B7-4B68372B3D44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D2AD5-65EF-4206-A77E-654CF5978252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Legacy Uses, Environmental Liability</a:t>
          </a:r>
          <a:endParaRPr lang="en-US" sz="2800" dirty="0">
            <a:solidFill>
              <a:schemeClr val="bg1"/>
            </a:solidFill>
          </a:endParaRPr>
        </a:p>
      </dgm:t>
    </dgm:pt>
    <dgm:pt modelId="{0D777959-B243-4581-9375-214224AEB33F}" type="parTrans" cxnId="{ADF1E1C9-D038-4B23-8E7B-D4EBA6121D8E}">
      <dgm:prSet/>
      <dgm:spPr/>
      <dgm:t>
        <a:bodyPr/>
        <a:lstStyle/>
        <a:p>
          <a:endParaRPr lang="en-US" sz="2400"/>
        </a:p>
      </dgm:t>
    </dgm:pt>
    <dgm:pt modelId="{D12A878B-92F7-4175-A852-E883B40B4912}" type="sibTrans" cxnId="{ADF1E1C9-D038-4B23-8E7B-D4EBA6121D8E}">
      <dgm:prSet/>
      <dgm:spPr/>
      <dgm:t>
        <a:bodyPr/>
        <a:lstStyle/>
        <a:p>
          <a:endParaRPr lang="en-US" sz="2400"/>
        </a:p>
      </dgm:t>
    </dgm:pt>
    <dgm:pt modelId="{E8D54C1C-9CBD-4DC9-A202-14B4ECF86B16}">
      <dgm:prSet phldrT="[Text]" custT="1"/>
      <dgm:spPr/>
      <dgm:t>
        <a:bodyPr/>
        <a:lstStyle/>
        <a:p>
          <a:r>
            <a:rPr lang="en-US" sz="2800" dirty="0" smtClean="0"/>
            <a:t>Replacements, Product Stewardship, Best Practices</a:t>
          </a:r>
          <a:endParaRPr lang="en-US" sz="2800" dirty="0"/>
        </a:p>
      </dgm:t>
    </dgm:pt>
    <dgm:pt modelId="{A3CDA79E-5270-4ACD-855F-2220BF7E872A}" type="parTrans" cxnId="{DEB3C1BF-9A1F-4DC7-BD57-7338DB4286CA}">
      <dgm:prSet/>
      <dgm:spPr/>
      <dgm:t>
        <a:bodyPr/>
        <a:lstStyle/>
        <a:p>
          <a:endParaRPr lang="en-US" sz="2400"/>
        </a:p>
      </dgm:t>
    </dgm:pt>
    <dgm:pt modelId="{0CD59840-5ED2-48CE-A925-CA07CDBF2C82}" type="sibTrans" cxnId="{DEB3C1BF-9A1F-4DC7-BD57-7338DB4286CA}">
      <dgm:prSet/>
      <dgm:spPr/>
      <dgm:t>
        <a:bodyPr/>
        <a:lstStyle/>
        <a:p>
          <a:endParaRPr lang="en-US" sz="2400"/>
        </a:p>
      </dgm:t>
    </dgm:pt>
    <dgm:pt modelId="{BA675957-A4E3-4FA6-8A33-40C19A607CCA}" type="pres">
      <dgm:prSet presAssocID="{244312F3-4EDE-4609-80B7-4B68372B3D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B6EFC6-83F0-4ABC-B9F3-93CC2E00420B}" type="pres">
      <dgm:prSet presAssocID="{EA0D2AD5-65EF-4206-A77E-654CF597825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65DB9-5751-4DDB-AD8A-B5F039530F3D}" type="pres">
      <dgm:prSet presAssocID="{E8D54C1C-9CBD-4DC9-A202-14B4ECF86B1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DB5E42-F9D5-4C30-B9F0-CAEC895493C5}" type="presOf" srcId="{244312F3-4EDE-4609-80B7-4B68372B3D44}" destId="{BA675957-A4E3-4FA6-8A33-40C19A607CCA}" srcOrd="0" destOrd="0" presId="urn:microsoft.com/office/officeart/2005/8/layout/arrow1"/>
    <dgm:cxn modelId="{DEB3C1BF-9A1F-4DC7-BD57-7338DB4286CA}" srcId="{244312F3-4EDE-4609-80B7-4B68372B3D44}" destId="{E8D54C1C-9CBD-4DC9-A202-14B4ECF86B16}" srcOrd="1" destOrd="0" parTransId="{A3CDA79E-5270-4ACD-855F-2220BF7E872A}" sibTransId="{0CD59840-5ED2-48CE-A925-CA07CDBF2C82}"/>
    <dgm:cxn modelId="{FA7BC827-1A11-41BF-AEE7-CD12D63070AF}" type="presOf" srcId="{EA0D2AD5-65EF-4206-A77E-654CF5978252}" destId="{DBB6EFC6-83F0-4ABC-B9F3-93CC2E00420B}" srcOrd="0" destOrd="0" presId="urn:microsoft.com/office/officeart/2005/8/layout/arrow1"/>
    <dgm:cxn modelId="{ACFE0F5B-1589-4E3C-95C4-6E727C0B127C}" type="presOf" srcId="{E8D54C1C-9CBD-4DC9-A202-14B4ECF86B16}" destId="{5CC65DB9-5751-4DDB-AD8A-B5F039530F3D}" srcOrd="0" destOrd="0" presId="urn:microsoft.com/office/officeart/2005/8/layout/arrow1"/>
    <dgm:cxn modelId="{ADF1E1C9-D038-4B23-8E7B-D4EBA6121D8E}" srcId="{244312F3-4EDE-4609-80B7-4B68372B3D44}" destId="{EA0D2AD5-65EF-4206-A77E-654CF5978252}" srcOrd="0" destOrd="0" parTransId="{0D777959-B243-4581-9375-214224AEB33F}" sibTransId="{D12A878B-92F7-4175-A852-E883B40B4912}"/>
    <dgm:cxn modelId="{5368AC9E-8594-4678-A964-7818D88A4EFD}" type="presParOf" srcId="{BA675957-A4E3-4FA6-8A33-40C19A607CCA}" destId="{DBB6EFC6-83F0-4ABC-B9F3-93CC2E00420B}" srcOrd="0" destOrd="0" presId="urn:microsoft.com/office/officeart/2005/8/layout/arrow1"/>
    <dgm:cxn modelId="{B26B1002-4B4D-4DF4-A5FA-8ADC4C821375}" type="presParOf" srcId="{BA675957-A4E3-4FA6-8A33-40C19A607CCA}" destId="{5CC65DB9-5751-4DDB-AD8A-B5F039530F3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4312F3-4EDE-4609-80B7-4B68372B3D44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0D2AD5-65EF-4206-A77E-654CF5978252}">
      <dgm:prSet phldrT="[Text]" custT="1"/>
      <dgm:spPr/>
      <dgm:t>
        <a:bodyPr/>
        <a:lstStyle/>
        <a:p>
          <a:r>
            <a:rPr lang="en-US" sz="1800" dirty="0" smtClean="0"/>
            <a:t>PFOS</a:t>
          </a:r>
          <a:endParaRPr lang="en-US" sz="1800" dirty="0"/>
        </a:p>
      </dgm:t>
    </dgm:pt>
    <dgm:pt modelId="{D12A878B-92F7-4175-A852-E883B40B4912}" type="sibTrans" cxnId="{ADF1E1C9-D038-4B23-8E7B-D4EBA6121D8E}">
      <dgm:prSet/>
      <dgm:spPr/>
      <dgm:t>
        <a:bodyPr/>
        <a:lstStyle/>
        <a:p>
          <a:endParaRPr lang="en-US" sz="1600"/>
        </a:p>
      </dgm:t>
    </dgm:pt>
    <dgm:pt modelId="{0D777959-B243-4581-9375-214224AEB33F}" type="parTrans" cxnId="{ADF1E1C9-D038-4B23-8E7B-D4EBA6121D8E}">
      <dgm:prSet/>
      <dgm:spPr/>
      <dgm:t>
        <a:bodyPr/>
        <a:lstStyle/>
        <a:p>
          <a:endParaRPr lang="en-US" sz="1600"/>
        </a:p>
      </dgm:t>
    </dgm:pt>
    <dgm:pt modelId="{E8D54C1C-9CBD-4DC9-A202-14B4ECF86B16}">
      <dgm:prSet phldrT="[Text]" custT="1"/>
      <dgm:spPr/>
      <dgm:t>
        <a:bodyPr/>
        <a:lstStyle/>
        <a:p>
          <a:r>
            <a:rPr lang="en-US" sz="1800" dirty="0" smtClean="0"/>
            <a:t>6:2 FTS</a:t>
          </a:r>
          <a:endParaRPr lang="en-US" sz="1800" dirty="0"/>
        </a:p>
      </dgm:t>
    </dgm:pt>
    <dgm:pt modelId="{0CD59840-5ED2-48CE-A925-CA07CDBF2C82}" type="sibTrans" cxnId="{DEB3C1BF-9A1F-4DC7-BD57-7338DB4286CA}">
      <dgm:prSet/>
      <dgm:spPr/>
      <dgm:t>
        <a:bodyPr/>
        <a:lstStyle/>
        <a:p>
          <a:endParaRPr lang="en-US" sz="1600"/>
        </a:p>
      </dgm:t>
    </dgm:pt>
    <dgm:pt modelId="{A3CDA79E-5270-4ACD-855F-2220BF7E872A}" type="parTrans" cxnId="{DEB3C1BF-9A1F-4DC7-BD57-7338DB4286CA}">
      <dgm:prSet/>
      <dgm:spPr/>
      <dgm:t>
        <a:bodyPr/>
        <a:lstStyle/>
        <a:p>
          <a:endParaRPr lang="en-US" sz="1600"/>
        </a:p>
      </dgm:t>
    </dgm:pt>
    <dgm:pt modelId="{BA675957-A4E3-4FA6-8A33-40C19A607CCA}" type="pres">
      <dgm:prSet presAssocID="{244312F3-4EDE-4609-80B7-4B68372B3D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B6EFC6-83F0-4ABC-B9F3-93CC2E00420B}" type="pres">
      <dgm:prSet presAssocID="{EA0D2AD5-65EF-4206-A77E-654CF597825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65DB9-5751-4DDB-AD8A-B5F039530F3D}" type="pres">
      <dgm:prSet presAssocID="{E8D54C1C-9CBD-4DC9-A202-14B4ECF86B1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4C39E-3EA0-4B99-9CA6-038DEBCE6A19}" type="presOf" srcId="{E8D54C1C-9CBD-4DC9-A202-14B4ECF86B16}" destId="{5CC65DB9-5751-4DDB-AD8A-B5F039530F3D}" srcOrd="0" destOrd="0" presId="urn:microsoft.com/office/officeart/2005/8/layout/arrow1"/>
    <dgm:cxn modelId="{C39D1CB9-EBB4-4497-93FD-45615E84EE03}" type="presOf" srcId="{EA0D2AD5-65EF-4206-A77E-654CF5978252}" destId="{DBB6EFC6-83F0-4ABC-B9F3-93CC2E00420B}" srcOrd="0" destOrd="0" presId="urn:microsoft.com/office/officeart/2005/8/layout/arrow1"/>
    <dgm:cxn modelId="{DEB3C1BF-9A1F-4DC7-BD57-7338DB4286CA}" srcId="{244312F3-4EDE-4609-80B7-4B68372B3D44}" destId="{E8D54C1C-9CBD-4DC9-A202-14B4ECF86B16}" srcOrd="1" destOrd="0" parTransId="{A3CDA79E-5270-4ACD-855F-2220BF7E872A}" sibTransId="{0CD59840-5ED2-48CE-A925-CA07CDBF2C82}"/>
    <dgm:cxn modelId="{C1869514-0EA5-4EA1-A85C-E0D0A39066F9}" type="presOf" srcId="{244312F3-4EDE-4609-80B7-4B68372B3D44}" destId="{BA675957-A4E3-4FA6-8A33-40C19A607CCA}" srcOrd="0" destOrd="0" presId="urn:microsoft.com/office/officeart/2005/8/layout/arrow1"/>
    <dgm:cxn modelId="{ADF1E1C9-D038-4B23-8E7B-D4EBA6121D8E}" srcId="{244312F3-4EDE-4609-80B7-4B68372B3D44}" destId="{EA0D2AD5-65EF-4206-A77E-654CF5978252}" srcOrd="0" destOrd="0" parTransId="{0D777959-B243-4581-9375-214224AEB33F}" sibTransId="{D12A878B-92F7-4175-A852-E883B40B4912}"/>
    <dgm:cxn modelId="{F66507B5-69C3-4C86-81E1-2F89A1B0A486}" type="presParOf" srcId="{BA675957-A4E3-4FA6-8A33-40C19A607CCA}" destId="{DBB6EFC6-83F0-4ABC-B9F3-93CC2E00420B}" srcOrd="0" destOrd="0" presId="urn:microsoft.com/office/officeart/2005/8/layout/arrow1"/>
    <dgm:cxn modelId="{5A6A5744-30C4-4281-A001-F40159DB7153}" type="presParOf" srcId="{BA675957-A4E3-4FA6-8A33-40C19A607CCA}" destId="{5CC65DB9-5751-4DDB-AD8A-B5F039530F3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D39D4-40C6-45B3-ACFB-2FD05EB534C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E58FFBE-9CCE-4E68-9049-F838133A0661}">
      <dgm:prSet phldrT="[Text]" custT="1"/>
      <dgm:spPr/>
      <dgm:t>
        <a:bodyPr/>
        <a:lstStyle/>
        <a:p>
          <a:r>
            <a:rPr lang="en-US" sz="2800" dirty="0" smtClean="0"/>
            <a:t>Why is there still residual PFOS in chrome plating shop effluent today?</a:t>
          </a:r>
          <a:endParaRPr lang="en-US" sz="2800" dirty="0"/>
        </a:p>
      </dgm:t>
    </dgm:pt>
    <dgm:pt modelId="{64EF9D22-3BE6-48BA-9A35-3CD86AF3594D}" type="parTrans" cxnId="{0FC84666-7773-4EC3-895D-31859ED36B57}">
      <dgm:prSet/>
      <dgm:spPr/>
      <dgm:t>
        <a:bodyPr/>
        <a:lstStyle/>
        <a:p>
          <a:endParaRPr lang="en-US"/>
        </a:p>
      </dgm:t>
    </dgm:pt>
    <dgm:pt modelId="{BE663AC2-2453-4BE2-BEC1-3679C682A035}" type="sibTrans" cxnId="{0FC84666-7773-4EC3-895D-31859ED36B57}">
      <dgm:prSet/>
      <dgm:spPr/>
      <dgm:t>
        <a:bodyPr/>
        <a:lstStyle/>
        <a:p>
          <a:endParaRPr lang="en-US"/>
        </a:p>
      </dgm:t>
    </dgm:pt>
    <dgm:pt modelId="{D3AED8E7-167B-46BA-B222-359052807331}">
      <dgm:prSet phldrT="[Text]" custT="1"/>
      <dgm:spPr/>
      <dgm:t>
        <a:bodyPr/>
        <a:lstStyle/>
        <a:p>
          <a:r>
            <a:rPr lang="en-US" sz="2600" dirty="0" smtClean="0"/>
            <a:t>What is in current PFAS formulations and what data supports its continued use?</a:t>
          </a:r>
          <a:endParaRPr lang="en-US" sz="2600" dirty="0"/>
        </a:p>
      </dgm:t>
    </dgm:pt>
    <dgm:pt modelId="{8A00A9A0-05B6-4BBB-A0CD-5613035E3DFB}" type="parTrans" cxnId="{039CD6C8-9B9E-493F-9483-FBFAC5251922}">
      <dgm:prSet/>
      <dgm:spPr/>
      <dgm:t>
        <a:bodyPr/>
        <a:lstStyle/>
        <a:p>
          <a:endParaRPr lang="en-US"/>
        </a:p>
      </dgm:t>
    </dgm:pt>
    <dgm:pt modelId="{664ED1E3-86C4-4C77-9C25-57E8188CA198}" type="sibTrans" cxnId="{039CD6C8-9B9E-493F-9483-FBFAC5251922}">
      <dgm:prSet/>
      <dgm:spPr/>
      <dgm:t>
        <a:bodyPr/>
        <a:lstStyle/>
        <a:p>
          <a:endParaRPr lang="en-US"/>
        </a:p>
      </dgm:t>
    </dgm:pt>
    <dgm:pt modelId="{B38751C5-5D34-4E98-B407-D952320774AC}">
      <dgm:prSet phldrT="[Text]" custT="1"/>
      <dgm:spPr/>
      <dgm:t>
        <a:bodyPr/>
        <a:lstStyle/>
        <a:p>
          <a:r>
            <a:rPr lang="en-US" sz="2400" dirty="0" smtClean="0"/>
            <a:t>What contribution do plating shops have to the overall load of PFAS into POTWs/WWTPs?</a:t>
          </a:r>
          <a:endParaRPr lang="en-US" sz="2400" dirty="0"/>
        </a:p>
      </dgm:t>
    </dgm:pt>
    <dgm:pt modelId="{9DD65840-B788-4342-A06E-494B281EC4AE}" type="sibTrans" cxnId="{C76EED51-5FCC-489E-AFC7-FDE24A58E2F2}">
      <dgm:prSet/>
      <dgm:spPr/>
      <dgm:t>
        <a:bodyPr/>
        <a:lstStyle/>
        <a:p>
          <a:endParaRPr lang="en-US"/>
        </a:p>
      </dgm:t>
    </dgm:pt>
    <dgm:pt modelId="{90321EC5-96CB-437F-8AFD-79540AC1617F}" type="parTrans" cxnId="{C76EED51-5FCC-489E-AFC7-FDE24A58E2F2}">
      <dgm:prSet/>
      <dgm:spPr/>
      <dgm:t>
        <a:bodyPr/>
        <a:lstStyle/>
        <a:p>
          <a:endParaRPr lang="en-US"/>
        </a:p>
      </dgm:t>
    </dgm:pt>
    <dgm:pt modelId="{3F94C54F-A3F6-4670-AD52-4D890F3C390E}">
      <dgm:prSet phldrT="[Text]" custT="1"/>
      <dgm:spPr/>
      <dgm:t>
        <a:bodyPr/>
        <a:lstStyle/>
        <a:p>
          <a:r>
            <a:rPr lang="en-US" sz="2800" dirty="0" smtClean="0"/>
            <a:t>How to best engage and educate key stakeholders? </a:t>
          </a:r>
          <a:endParaRPr lang="en-US" sz="2800" dirty="0"/>
        </a:p>
      </dgm:t>
    </dgm:pt>
    <dgm:pt modelId="{C0465F0C-DFC7-435B-8818-F7934EB0239C}" type="parTrans" cxnId="{15BC2BC9-0767-4F05-9AF4-CF56A4F753F3}">
      <dgm:prSet/>
      <dgm:spPr/>
      <dgm:t>
        <a:bodyPr/>
        <a:lstStyle/>
        <a:p>
          <a:endParaRPr lang="en-US"/>
        </a:p>
      </dgm:t>
    </dgm:pt>
    <dgm:pt modelId="{9E0FFB47-6079-4DCD-BD3D-C685F8305940}" type="sibTrans" cxnId="{15BC2BC9-0767-4F05-9AF4-CF56A4F753F3}">
      <dgm:prSet/>
      <dgm:spPr/>
      <dgm:t>
        <a:bodyPr/>
        <a:lstStyle/>
        <a:p>
          <a:endParaRPr lang="en-US"/>
        </a:p>
      </dgm:t>
    </dgm:pt>
    <dgm:pt modelId="{A58813A1-3182-4DB0-9034-727E157AC375}" type="pres">
      <dgm:prSet presAssocID="{E38D39D4-40C6-45B3-ACFB-2FD05EB534C2}" presName="linearFlow" presStyleCnt="0">
        <dgm:presLayoutVars>
          <dgm:dir/>
          <dgm:resizeHandles val="exact"/>
        </dgm:presLayoutVars>
      </dgm:prSet>
      <dgm:spPr/>
    </dgm:pt>
    <dgm:pt modelId="{5F5B5CBC-F8F1-4964-90E8-399E661E7EF9}" type="pres">
      <dgm:prSet presAssocID="{3F94C54F-A3F6-4670-AD52-4D890F3C390E}" presName="composite" presStyleCnt="0"/>
      <dgm:spPr/>
    </dgm:pt>
    <dgm:pt modelId="{0D446ED7-0E4F-4CE9-B349-2DEC4F6CEEF4}" type="pres">
      <dgm:prSet presAssocID="{3F94C54F-A3F6-4670-AD52-4D890F3C390E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7502362-071B-42D1-B843-6DB629616871}" type="pres">
      <dgm:prSet presAssocID="{3F94C54F-A3F6-4670-AD52-4D890F3C390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51BB5-2D97-43B7-A8F4-8F19EF609131}" type="pres">
      <dgm:prSet presAssocID="{9E0FFB47-6079-4DCD-BD3D-C685F8305940}" presName="spacing" presStyleCnt="0"/>
      <dgm:spPr/>
    </dgm:pt>
    <dgm:pt modelId="{03808492-8B98-4479-A146-E22ACEFCF5CC}" type="pres">
      <dgm:prSet presAssocID="{BE58FFBE-9CCE-4E68-9049-F838133A0661}" presName="composite" presStyleCnt="0"/>
      <dgm:spPr/>
    </dgm:pt>
    <dgm:pt modelId="{D5FF95F8-36F0-4763-9CF6-C0FF1A4DA4BE}" type="pres">
      <dgm:prSet presAssocID="{BE58FFBE-9CCE-4E68-9049-F838133A0661}" presName="imgShp" presStyleLbl="fgImgPlace1" presStyleIdx="1" presStyleCnt="4" custLinFactNeighborX="199" custLinFactNeighborY="-4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BF0C469-96DC-4B53-AC0E-DC9702C27BCB}" type="pres">
      <dgm:prSet presAssocID="{BE58FFBE-9CCE-4E68-9049-F838133A0661}" presName="txShp" presStyleLbl="node1" presStyleIdx="1" presStyleCnt="4" custScaleX="105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EB20F-5262-4FFD-870A-74D0C1E35577}" type="pres">
      <dgm:prSet presAssocID="{BE663AC2-2453-4BE2-BEC1-3679C682A035}" presName="spacing" presStyleCnt="0"/>
      <dgm:spPr/>
    </dgm:pt>
    <dgm:pt modelId="{00C80FE1-DCEF-431D-AEB9-DEE5E7BC57C8}" type="pres">
      <dgm:prSet presAssocID="{D3AED8E7-167B-46BA-B222-359052807331}" presName="composite" presStyleCnt="0"/>
      <dgm:spPr/>
    </dgm:pt>
    <dgm:pt modelId="{9220162B-4539-43B9-BA53-66D2378F935B}" type="pres">
      <dgm:prSet presAssocID="{D3AED8E7-167B-46BA-B222-359052807331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66B6530-C0E3-4061-BBD7-8096CBCCF3F9}" type="pres">
      <dgm:prSet presAssocID="{D3AED8E7-167B-46BA-B222-359052807331}" presName="txShp" presStyleLbl="node1" presStyleIdx="2" presStyleCnt="4" custScaleX="104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EC0A7-9CCA-46AE-BCB4-29EF35037878}" type="pres">
      <dgm:prSet presAssocID="{664ED1E3-86C4-4C77-9C25-57E8188CA198}" presName="spacing" presStyleCnt="0"/>
      <dgm:spPr/>
    </dgm:pt>
    <dgm:pt modelId="{62EBC660-6B4A-4C5A-94C4-D4464171CF62}" type="pres">
      <dgm:prSet presAssocID="{B38751C5-5D34-4E98-B407-D952320774AC}" presName="composite" presStyleCnt="0"/>
      <dgm:spPr/>
    </dgm:pt>
    <dgm:pt modelId="{4BBE399E-D8FA-4AFA-91F9-931FA341EB30}" type="pres">
      <dgm:prSet presAssocID="{B38751C5-5D34-4E98-B407-D952320774AC}" presName="imgShp" presStyleLbl="fgImgPlace1" presStyleIdx="3" presStyleCnt="4" custLinFactNeighborX="199" custLinFactNeighborY="576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AEB5511-C09A-4EC4-95A8-8FFCE483D537}" type="pres">
      <dgm:prSet presAssocID="{B38751C5-5D34-4E98-B407-D952320774AC}" presName="txShp" presStyleLbl="node1" presStyleIdx="3" presStyleCnt="4" custScaleX="105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E3117F-6896-4E73-BDF1-7826C803EF85}" type="presOf" srcId="{D3AED8E7-167B-46BA-B222-359052807331}" destId="{966B6530-C0E3-4061-BBD7-8096CBCCF3F9}" srcOrd="0" destOrd="0" presId="urn:microsoft.com/office/officeart/2005/8/layout/vList3"/>
    <dgm:cxn modelId="{C76EED51-5FCC-489E-AFC7-FDE24A58E2F2}" srcId="{E38D39D4-40C6-45B3-ACFB-2FD05EB534C2}" destId="{B38751C5-5D34-4E98-B407-D952320774AC}" srcOrd="3" destOrd="0" parTransId="{90321EC5-96CB-437F-8AFD-79540AC1617F}" sibTransId="{9DD65840-B788-4342-A06E-494B281EC4AE}"/>
    <dgm:cxn modelId="{15BC2BC9-0767-4F05-9AF4-CF56A4F753F3}" srcId="{E38D39D4-40C6-45B3-ACFB-2FD05EB534C2}" destId="{3F94C54F-A3F6-4670-AD52-4D890F3C390E}" srcOrd="0" destOrd="0" parTransId="{C0465F0C-DFC7-435B-8818-F7934EB0239C}" sibTransId="{9E0FFB47-6079-4DCD-BD3D-C685F8305940}"/>
    <dgm:cxn modelId="{0FC84666-7773-4EC3-895D-31859ED36B57}" srcId="{E38D39D4-40C6-45B3-ACFB-2FD05EB534C2}" destId="{BE58FFBE-9CCE-4E68-9049-F838133A0661}" srcOrd="1" destOrd="0" parTransId="{64EF9D22-3BE6-48BA-9A35-3CD86AF3594D}" sibTransId="{BE663AC2-2453-4BE2-BEC1-3679C682A035}"/>
    <dgm:cxn modelId="{79390118-77D4-4598-93F1-4C6F03B1C6AB}" type="presOf" srcId="{BE58FFBE-9CCE-4E68-9049-F838133A0661}" destId="{6BF0C469-96DC-4B53-AC0E-DC9702C27BCB}" srcOrd="0" destOrd="0" presId="urn:microsoft.com/office/officeart/2005/8/layout/vList3"/>
    <dgm:cxn modelId="{BB63B0D3-F90D-46C2-B466-BC2DC7890A9B}" type="presOf" srcId="{E38D39D4-40C6-45B3-ACFB-2FD05EB534C2}" destId="{A58813A1-3182-4DB0-9034-727E157AC375}" srcOrd="0" destOrd="0" presId="urn:microsoft.com/office/officeart/2005/8/layout/vList3"/>
    <dgm:cxn modelId="{CD725AD1-6789-4DA1-9C0F-FE1ADAA0700B}" type="presOf" srcId="{3F94C54F-A3F6-4670-AD52-4D890F3C390E}" destId="{F7502362-071B-42D1-B843-6DB629616871}" srcOrd="0" destOrd="0" presId="urn:microsoft.com/office/officeart/2005/8/layout/vList3"/>
    <dgm:cxn modelId="{039CD6C8-9B9E-493F-9483-FBFAC5251922}" srcId="{E38D39D4-40C6-45B3-ACFB-2FD05EB534C2}" destId="{D3AED8E7-167B-46BA-B222-359052807331}" srcOrd="2" destOrd="0" parTransId="{8A00A9A0-05B6-4BBB-A0CD-5613035E3DFB}" sibTransId="{664ED1E3-86C4-4C77-9C25-57E8188CA198}"/>
    <dgm:cxn modelId="{95382DA3-248C-4A18-BCA2-DA8D7B1A39A7}" type="presOf" srcId="{B38751C5-5D34-4E98-B407-D952320774AC}" destId="{3AEB5511-C09A-4EC4-95A8-8FFCE483D537}" srcOrd="0" destOrd="0" presId="urn:microsoft.com/office/officeart/2005/8/layout/vList3"/>
    <dgm:cxn modelId="{BF07E141-2733-44FF-ACA0-48B25B990577}" type="presParOf" srcId="{A58813A1-3182-4DB0-9034-727E157AC375}" destId="{5F5B5CBC-F8F1-4964-90E8-399E661E7EF9}" srcOrd="0" destOrd="0" presId="urn:microsoft.com/office/officeart/2005/8/layout/vList3"/>
    <dgm:cxn modelId="{B433260E-211B-4857-9EC2-D807CC2A609D}" type="presParOf" srcId="{5F5B5CBC-F8F1-4964-90E8-399E661E7EF9}" destId="{0D446ED7-0E4F-4CE9-B349-2DEC4F6CEEF4}" srcOrd="0" destOrd="0" presId="urn:microsoft.com/office/officeart/2005/8/layout/vList3"/>
    <dgm:cxn modelId="{C526BD8C-4097-4977-BE9C-5302BDBE09ED}" type="presParOf" srcId="{5F5B5CBC-F8F1-4964-90E8-399E661E7EF9}" destId="{F7502362-071B-42D1-B843-6DB629616871}" srcOrd="1" destOrd="0" presId="urn:microsoft.com/office/officeart/2005/8/layout/vList3"/>
    <dgm:cxn modelId="{C3995982-F21A-4C9B-ACC8-9E5907AE2B12}" type="presParOf" srcId="{A58813A1-3182-4DB0-9034-727E157AC375}" destId="{4E251BB5-2D97-43B7-A8F4-8F19EF609131}" srcOrd="1" destOrd="0" presId="urn:microsoft.com/office/officeart/2005/8/layout/vList3"/>
    <dgm:cxn modelId="{F6F1290D-13D7-4ACC-B48F-4862C4F4BEEF}" type="presParOf" srcId="{A58813A1-3182-4DB0-9034-727E157AC375}" destId="{03808492-8B98-4479-A146-E22ACEFCF5CC}" srcOrd="2" destOrd="0" presId="urn:microsoft.com/office/officeart/2005/8/layout/vList3"/>
    <dgm:cxn modelId="{C0D53BE6-B07F-4B49-BCC2-5EBE6D74CDC0}" type="presParOf" srcId="{03808492-8B98-4479-A146-E22ACEFCF5CC}" destId="{D5FF95F8-36F0-4763-9CF6-C0FF1A4DA4BE}" srcOrd="0" destOrd="0" presId="urn:microsoft.com/office/officeart/2005/8/layout/vList3"/>
    <dgm:cxn modelId="{0D9AADC2-3AD2-4A1B-AC57-E4B4CB5297D9}" type="presParOf" srcId="{03808492-8B98-4479-A146-E22ACEFCF5CC}" destId="{6BF0C469-96DC-4B53-AC0E-DC9702C27BCB}" srcOrd="1" destOrd="0" presId="urn:microsoft.com/office/officeart/2005/8/layout/vList3"/>
    <dgm:cxn modelId="{EB2071FE-3E09-465D-85B1-3A6172F4A2B5}" type="presParOf" srcId="{A58813A1-3182-4DB0-9034-727E157AC375}" destId="{107EB20F-5262-4FFD-870A-74D0C1E35577}" srcOrd="3" destOrd="0" presId="urn:microsoft.com/office/officeart/2005/8/layout/vList3"/>
    <dgm:cxn modelId="{2688F32B-5BB3-4EDA-B5DF-F9038E957A74}" type="presParOf" srcId="{A58813A1-3182-4DB0-9034-727E157AC375}" destId="{00C80FE1-DCEF-431D-AEB9-DEE5E7BC57C8}" srcOrd="4" destOrd="0" presId="urn:microsoft.com/office/officeart/2005/8/layout/vList3"/>
    <dgm:cxn modelId="{84DAD8E5-58B7-4E0B-A6A5-97879B187358}" type="presParOf" srcId="{00C80FE1-DCEF-431D-AEB9-DEE5E7BC57C8}" destId="{9220162B-4539-43B9-BA53-66D2378F935B}" srcOrd="0" destOrd="0" presId="urn:microsoft.com/office/officeart/2005/8/layout/vList3"/>
    <dgm:cxn modelId="{C83AA125-9B06-41A2-AB12-AF69309E2D99}" type="presParOf" srcId="{00C80FE1-DCEF-431D-AEB9-DEE5E7BC57C8}" destId="{966B6530-C0E3-4061-BBD7-8096CBCCF3F9}" srcOrd="1" destOrd="0" presId="urn:microsoft.com/office/officeart/2005/8/layout/vList3"/>
    <dgm:cxn modelId="{332E873C-B495-4D28-B821-7C01DA20C94D}" type="presParOf" srcId="{A58813A1-3182-4DB0-9034-727E157AC375}" destId="{56AEC0A7-9CCA-46AE-BCB4-29EF35037878}" srcOrd="5" destOrd="0" presId="urn:microsoft.com/office/officeart/2005/8/layout/vList3"/>
    <dgm:cxn modelId="{B8A628B6-141D-45F6-AA94-3D31FE35096B}" type="presParOf" srcId="{A58813A1-3182-4DB0-9034-727E157AC375}" destId="{62EBC660-6B4A-4C5A-94C4-D4464171CF62}" srcOrd="6" destOrd="0" presId="urn:microsoft.com/office/officeart/2005/8/layout/vList3"/>
    <dgm:cxn modelId="{93AB65F0-0C5A-4E34-B24F-7D7548972AB9}" type="presParOf" srcId="{62EBC660-6B4A-4C5A-94C4-D4464171CF62}" destId="{4BBE399E-D8FA-4AFA-91F9-931FA341EB30}" srcOrd="0" destOrd="0" presId="urn:microsoft.com/office/officeart/2005/8/layout/vList3"/>
    <dgm:cxn modelId="{77C98468-8988-4582-81B4-D73A3245AB73}" type="presParOf" srcId="{62EBC660-6B4A-4C5A-94C4-D4464171CF62}" destId="{3AEB5511-C09A-4EC4-95A8-8FFCE483D5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F7BCCB-72D1-4A44-8367-1347D4BC176E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D7DE4-6674-48CA-9807-6AB795F99595}">
      <dgm:prSet custT="1"/>
      <dgm:spPr/>
      <dgm:t>
        <a:bodyPr/>
        <a:lstStyle/>
        <a:p>
          <a:pPr rtl="0"/>
          <a:r>
            <a:rPr lang="en-US" sz="2000" dirty="0" smtClean="0"/>
            <a:t>Regulation (PFOA, PFOS)</a:t>
          </a:r>
          <a:endParaRPr lang="en-US" sz="2000" dirty="0"/>
        </a:p>
      </dgm:t>
    </dgm:pt>
    <dgm:pt modelId="{A18637F6-AAF5-4FA1-8194-DF9A9F00C1B3}" type="parTrans" cxnId="{CE68FD7B-EF00-4F6E-96D1-823854F1968B}">
      <dgm:prSet/>
      <dgm:spPr/>
      <dgm:t>
        <a:bodyPr/>
        <a:lstStyle/>
        <a:p>
          <a:endParaRPr lang="en-US" sz="2400"/>
        </a:p>
      </dgm:t>
    </dgm:pt>
    <dgm:pt modelId="{58A010C1-11B5-4C10-94E1-59A1DD829ED6}" type="sibTrans" cxnId="{CE68FD7B-EF00-4F6E-96D1-823854F1968B}">
      <dgm:prSet/>
      <dgm:spPr/>
      <dgm:t>
        <a:bodyPr/>
        <a:lstStyle/>
        <a:p>
          <a:endParaRPr lang="en-US" sz="2400"/>
        </a:p>
      </dgm:t>
    </dgm:pt>
    <dgm:pt modelId="{2C472D33-C016-4A0E-B14C-563DE3BEFBD0}">
      <dgm:prSet custT="1"/>
      <dgm:spPr/>
      <dgm:t>
        <a:bodyPr/>
        <a:lstStyle/>
        <a:p>
          <a:pPr rtl="0"/>
          <a:r>
            <a:rPr lang="en-US" sz="1600" dirty="0" smtClean="0"/>
            <a:t>CERCLA - hazardous substance listing</a:t>
          </a:r>
          <a:endParaRPr lang="en-US" sz="1600" dirty="0"/>
        </a:p>
      </dgm:t>
    </dgm:pt>
    <dgm:pt modelId="{DF445FD3-60A3-494E-BC75-ED4C96C7DB72}" type="parTrans" cxnId="{A1C08FC5-D64D-49D6-8241-E553054E1D77}">
      <dgm:prSet/>
      <dgm:spPr/>
      <dgm:t>
        <a:bodyPr/>
        <a:lstStyle/>
        <a:p>
          <a:endParaRPr lang="en-US" sz="2400"/>
        </a:p>
      </dgm:t>
    </dgm:pt>
    <dgm:pt modelId="{8E2614B5-D72B-4CBB-A171-CC502948C4EC}" type="sibTrans" cxnId="{A1C08FC5-D64D-49D6-8241-E553054E1D77}">
      <dgm:prSet/>
      <dgm:spPr/>
      <dgm:t>
        <a:bodyPr/>
        <a:lstStyle/>
        <a:p>
          <a:endParaRPr lang="en-US" sz="2400"/>
        </a:p>
      </dgm:t>
    </dgm:pt>
    <dgm:pt modelId="{026B10C4-10C5-4299-9E3E-1DB693EEA360}">
      <dgm:prSet custT="1"/>
      <dgm:spPr/>
      <dgm:t>
        <a:bodyPr/>
        <a:lstStyle/>
        <a:p>
          <a:pPr rtl="0"/>
          <a:r>
            <a:rPr lang="en-US" sz="2000" smtClean="0"/>
            <a:t>Toxicology</a:t>
          </a:r>
          <a:endParaRPr lang="en-US" sz="2000"/>
        </a:p>
      </dgm:t>
    </dgm:pt>
    <dgm:pt modelId="{9A1216AE-563E-4004-A38B-65ED4FD3CD63}" type="parTrans" cxnId="{33298318-A134-49CC-B5C9-955905878716}">
      <dgm:prSet/>
      <dgm:spPr/>
      <dgm:t>
        <a:bodyPr/>
        <a:lstStyle/>
        <a:p>
          <a:endParaRPr lang="en-US" sz="2400"/>
        </a:p>
      </dgm:t>
    </dgm:pt>
    <dgm:pt modelId="{4250594E-AC85-446E-A8F2-A1C818B9C8EC}" type="sibTrans" cxnId="{33298318-A134-49CC-B5C9-955905878716}">
      <dgm:prSet/>
      <dgm:spPr/>
      <dgm:t>
        <a:bodyPr/>
        <a:lstStyle/>
        <a:p>
          <a:endParaRPr lang="en-US" sz="2400"/>
        </a:p>
      </dgm:t>
    </dgm:pt>
    <dgm:pt modelId="{D03B6A9F-BC5B-4966-8FBB-2B226E914DB6}">
      <dgm:prSet custT="1"/>
      <dgm:spPr/>
      <dgm:t>
        <a:bodyPr/>
        <a:lstStyle/>
        <a:p>
          <a:pPr rtl="0"/>
          <a:r>
            <a:rPr lang="en-US" sz="1600" dirty="0" smtClean="0"/>
            <a:t>Collaboration w/industry, academia</a:t>
          </a:r>
          <a:endParaRPr lang="en-US" sz="1600" dirty="0"/>
        </a:p>
      </dgm:t>
    </dgm:pt>
    <dgm:pt modelId="{1AC8336D-BEAD-469A-BC63-018C32A181BD}" type="parTrans" cxnId="{B4BFF004-CF21-4D1F-894F-204A11956DE3}">
      <dgm:prSet/>
      <dgm:spPr/>
      <dgm:t>
        <a:bodyPr/>
        <a:lstStyle/>
        <a:p>
          <a:endParaRPr lang="en-US" sz="2400"/>
        </a:p>
      </dgm:t>
    </dgm:pt>
    <dgm:pt modelId="{48EBECB7-C85C-4D57-853E-AA5DB18DFC41}" type="sibTrans" cxnId="{B4BFF004-CF21-4D1F-894F-204A11956DE3}">
      <dgm:prSet/>
      <dgm:spPr/>
      <dgm:t>
        <a:bodyPr/>
        <a:lstStyle/>
        <a:p>
          <a:endParaRPr lang="en-US" sz="2400"/>
        </a:p>
      </dgm:t>
    </dgm:pt>
    <dgm:pt modelId="{7A032F5D-AB53-4CAF-A2DC-2519326F00CE}">
      <dgm:prSet custT="1"/>
      <dgm:spPr/>
      <dgm:t>
        <a:bodyPr/>
        <a:lstStyle/>
        <a:p>
          <a:pPr rtl="0"/>
          <a:r>
            <a:rPr lang="en-US" sz="2000" dirty="0" smtClean="0"/>
            <a:t>Monitoring and Remediation</a:t>
          </a:r>
          <a:endParaRPr lang="en-US" sz="2000" dirty="0"/>
        </a:p>
      </dgm:t>
    </dgm:pt>
    <dgm:pt modelId="{0B57D038-9EBD-4CEF-8E36-F5F370E4E2D3}" type="parTrans" cxnId="{00D5B2BC-FE26-4FE3-9FDD-F618CF4243A4}">
      <dgm:prSet/>
      <dgm:spPr/>
      <dgm:t>
        <a:bodyPr/>
        <a:lstStyle/>
        <a:p>
          <a:endParaRPr lang="en-US" sz="2400"/>
        </a:p>
      </dgm:t>
    </dgm:pt>
    <dgm:pt modelId="{30D0C16C-A39E-48B1-91BB-EC8851685EAF}" type="sibTrans" cxnId="{00D5B2BC-FE26-4FE3-9FDD-F618CF4243A4}">
      <dgm:prSet/>
      <dgm:spPr/>
      <dgm:t>
        <a:bodyPr/>
        <a:lstStyle/>
        <a:p>
          <a:endParaRPr lang="en-US" sz="2400"/>
        </a:p>
      </dgm:t>
    </dgm:pt>
    <dgm:pt modelId="{85D3119A-14B2-43A0-8FA0-F00BF87DB966}">
      <dgm:prSet custT="1"/>
      <dgm:spPr/>
      <dgm:t>
        <a:bodyPr/>
        <a:lstStyle/>
        <a:p>
          <a:pPr rtl="0"/>
          <a:r>
            <a:rPr lang="en-US" sz="1600" dirty="0" smtClean="0"/>
            <a:t>Public water supplies - expand monitoring via UCMR4</a:t>
          </a:r>
          <a:endParaRPr lang="en-US" sz="1600" dirty="0"/>
        </a:p>
      </dgm:t>
    </dgm:pt>
    <dgm:pt modelId="{0F6D34DD-FCD4-487B-B8CF-429F4C248CDA}" type="parTrans" cxnId="{D85D0213-2F61-4562-9962-6AA31458E1A9}">
      <dgm:prSet/>
      <dgm:spPr/>
      <dgm:t>
        <a:bodyPr/>
        <a:lstStyle/>
        <a:p>
          <a:endParaRPr lang="en-US" sz="2400"/>
        </a:p>
      </dgm:t>
    </dgm:pt>
    <dgm:pt modelId="{1C1BA0C2-AA94-4418-860A-A054E489388A}" type="sibTrans" cxnId="{D85D0213-2F61-4562-9962-6AA31458E1A9}">
      <dgm:prSet/>
      <dgm:spPr/>
      <dgm:t>
        <a:bodyPr/>
        <a:lstStyle/>
        <a:p>
          <a:endParaRPr lang="en-US" sz="2400"/>
        </a:p>
      </dgm:t>
    </dgm:pt>
    <dgm:pt modelId="{DE2EA420-93CB-4080-957B-C10484E282DE}">
      <dgm:prSet custT="1"/>
      <dgm:spPr/>
      <dgm:t>
        <a:bodyPr/>
        <a:lstStyle/>
        <a:p>
          <a:pPr rtl="0"/>
          <a:r>
            <a:rPr lang="en-US" sz="2000" smtClean="0"/>
            <a:t>Risk Communication</a:t>
          </a:r>
          <a:endParaRPr lang="en-US" sz="2000"/>
        </a:p>
      </dgm:t>
    </dgm:pt>
    <dgm:pt modelId="{CB313C04-DDDD-458E-B102-823D74888C49}" type="parTrans" cxnId="{6E7C87DB-6A11-480D-BA59-E7B434B62E5D}">
      <dgm:prSet/>
      <dgm:spPr/>
      <dgm:t>
        <a:bodyPr/>
        <a:lstStyle/>
        <a:p>
          <a:endParaRPr lang="en-US" sz="2400"/>
        </a:p>
      </dgm:t>
    </dgm:pt>
    <dgm:pt modelId="{82CF23BE-8E4A-4804-8963-9711C7AAA223}" type="sibTrans" cxnId="{6E7C87DB-6A11-480D-BA59-E7B434B62E5D}">
      <dgm:prSet/>
      <dgm:spPr/>
      <dgm:t>
        <a:bodyPr/>
        <a:lstStyle/>
        <a:p>
          <a:endParaRPr lang="en-US" sz="2400"/>
        </a:p>
      </dgm:t>
    </dgm:pt>
    <dgm:pt modelId="{88D9D09F-E57E-47C4-A886-84398867749E}">
      <dgm:prSet custT="1"/>
      <dgm:spPr/>
      <dgm:t>
        <a:bodyPr/>
        <a:lstStyle/>
        <a:p>
          <a:pPr rtl="0"/>
          <a:r>
            <a:rPr lang="en-US" sz="1600" dirty="0" smtClean="0"/>
            <a:t>Risk communication toolbox</a:t>
          </a:r>
          <a:endParaRPr lang="en-US" sz="1600" dirty="0"/>
        </a:p>
      </dgm:t>
    </dgm:pt>
    <dgm:pt modelId="{E3A70C17-0B56-4C49-9A5E-8021F5EB985B}" type="parTrans" cxnId="{72DC9E2D-25D3-46B8-A41E-30BF50F3FEC9}">
      <dgm:prSet/>
      <dgm:spPr/>
      <dgm:t>
        <a:bodyPr/>
        <a:lstStyle/>
        <a:p>
          <a:endParaRPr lang="en-US" sz="2400"/>
        </a:p>
      </dgm:t>
    </dgm:pt>
    <dgm:pt modelId="{46119BAA-5DA2-4C69-B165-DBFA572B53AF}" type="sibTrans" cxnId="{72DC9E2D-25D3-46B8-A41E-30BF50F3FEC9}">
      <dgm:prSet/>
      <dgm:spPr/>
      <dgm:t>
        <a:bodyPr/>
        <a:lstStyle/>
        <a:p>
          <a:endParaRPr lang="en-US" sz="2400"/>
        </a:p>
      </dgm:t>
    </dgm:pt>
    <dgm:pt modelId="{7F3FF85A-CB9A-4106-8C0E-227F9F26F46F}">
      <dgm:prSet custT="1"/>
      <dgm:spPr/>
      <dgm:t>
        <a:bodyPr/>
        <a:lstStyle/>
        <a:p>
          <a:pPr rtl="0"/>
          <a:r>
            <a:rPr lang="en-US" sz="1600" dirty="0" smtClean="0"/>
            <a:t>SDWA - MCLs proposed in 2019</a:t>
          </a:r>
          <a:endParaRPr lang="en-US" sz="1600" dirty="0"/>
        </a:p>
      </dgm:t>
    </dgm:pt>
    <dgm:pt modelId="{779074FB-6576-4853-B19C-77DFEC2B621B}" type="parTrans" cxnId="{436CF3F8-315A-4753-9083-5AD12CEE38A5}">
      <dgm:prSet/>
      <dgm:spPr/>
      <dgm:t>
        <a:bodyPr/>
        <a:lstStyle/>
        <a:p>
          <a:endParaRPr lang="en-US" sz="2400"/>
        </a:p>
      </dgm:t>
    </dgm:pt>
    <dgm:pt modelId="{2FAFAE47-9E0E-4373-B09F-6F4D1FAC2276}" type="sibTrans" cxnId="{436CF3F8-315A-4753-9083-5AD12CEE38A5}">
      <dgm:prSet/>
      <dgm:spPr/>
      <dgm:t>
        <a:bodyPr/>
        <a:lstStyle/>
        <a:p>
          <a:endParaRPr lang="en-US" sz="2400"/>
        </a:p>
      </dgm:t>
    </dgm:pt>
    <dgm:pt modelId="{8DDAD1D0-BF98-4474-9E26-09CA6841971F}">
      <dgm:prSet custT="1"/>
      <dgm:spPr/>
      <dgm:t>
        <a:bodyPr/>
        <a:lstStyle/>
        <a:p>
          <a:pPr rtl="0"/>
          <a:r>
            <a:rPr lang="en-US" sz="1600" dirty="0" smtClean="0"/>
            <a:t>Interim cleanup levels</a:t>
          </a:r>
          <a:endParaRPr lang="en-US" sz="1600" dirty="0"/>
        </a:p>
      </dgm:t>
    </dgm:pt>
    <dgm:pt modelId="{4B36B5C0-D2F4-4DF6-ACF5-B70E169665A8}" type="parTrans" cxnId="{10A421EB-F751-4D31-9CE3-CF4B60A54D80}">
      <dgm:prSet/>
      <dgm:spPr/>
      <dgm:t>
        <a:bodyPr/>
        <a:lstStyle/>
        <a:p>
          <a:endParaRPr lang="en-US" sz="2400"/>
        </a:p>
      </dgm:t>
    </dgm:pt>
    <dgm:pt modelId="{416E7529-58AC-489E-B679-F06DBEB2B1EA}" type="sibTrans" cxnId="{10A421EB-F751-4D31-9CE3-CF4B60A54D80}">
      <dgm:prSet/>
      <dgm:spPr/>
      <dgm:t>
        <a:bodyPr/>
        <a:lstStyle/>
        <a:p>
          <a:endParaRPr lang="en-US" sz="2400"/>
        </a:p>
      </dgm:t>
    </dgm:pt>
    <dgm:pt modelId="{65055F7A-3F23-45AE-A968-D75F186F6DA5}">
      <dgm:prSet custT="1"/>
      <dgm:spPr/>
      <dgm:t>
        <a:bodyPr/>
        <a:lstStyle/>
        <a:p>
          <a:pPr rtl="0"/>
          <a:r>
            <a:rPr lang="en-US" sz="1600" dirty="0" smtClean="0"/>
            <a:t>Continue research on additional PFAS</a:t>
          </a:r>
          <a:endParaRPr lang="en-US" sz="1600" dirty="0"/>
        </a:p>
      </dgm:t>
    </dgm:pt>
    <dgm:pt modelId="{A3AFE7E7-DE3E-4A39-A7BB-836C588258B5}" type="parTrans" cxnId="{332ACBB5-1AAA-4297-B902-95DDFA80E82B}">
      <dgm:prSet/>
      <dgm:spPr/>
      <dgm:t>
        <a:bodyPr/>
        <a:lstStyle/>
        <a:p>
          <a:endParaRPr lang="en-US" sz="2400"/>
        </a:p>
      </dgm:t>
    </dgm:pt>
    <dgm:pt modelId="{FBEC5EB5-1DD9-497C-A4B7-0E532752D0F3}" type="sibTrans" cxnId="{332ACBB5-1AAA-4297-B902-95DDFA80E82B}">
      <dgm:prSet/>
      <dgm:spPr/>
      <dgm:t>
        <a:bodyPr/>
        <a:lstStyle/>
        <a:p>
          <a:endParaRPr lang="en-US" sz="2400"/>
        </a:p>
      </dgm:t>
    </dgm:pt>
    <dgm:pt modelId="{1C3618EC-0391-4B91-A60F-8331B4853E57}">
      <dgm:prSet custT="1"/>
      <dgm:spPr/>
      <dgm:t>
        <a:bodyPr/>
        <a:lstStyle/>
        <a:p>
          <a:pPr rtl="0"/>
          <a:r>
            <a:rPr lang="en-US" sz="1600" dirty="0" smtClean="0"/>
            <a:t>Consistency messaging across agencies</a:t>
          </a:r>
          <a:endParaRPr lang="en-US" sz="1600" dirty="0"/>
        </a:p>
      </dgm:t>
    </dgm:pt>
    <dgm:pt modelId="{BCCA0E0C-7B11-4502-B1C2-23C0598D952F}" type="parTrans" cxnId="{DE2329D2-EFC6-41FC-A359-57AC9D3C94FA}">
      <dgm:prSet/>
      <dgm:spPr/>
      <dgm:t>
        <a:bodyPr/>
        <a:lstStyle/>
        <a:p>
          <a:endParaRPr lang="en-US" sz="2400"/>
        </a:p>
      </dgm:t>
    </dgm:pt>
    <dgm:pt modelId="{99BA44CB-E310-4D72-BFE4-566EC436120A}" type="sibTrans" cxnId="{DE2329D2-EFC6-41FC-A359-57AC9D3C94FA}">
      <dgm:prSet/>
      <dgm:spPr/>
      <dgm:t>
        <a:bodyPr/>
        <a:lstStyle/>
        <a:p>
          <a:endParaRPr lang="en-US" sz="2400"/>
        </a:p>
      </dgm:t>
    </dgm:pt>
    <dgm:pt modelId="{3FF529BD-973F-402A-836C-DAF04845A290}">
      <dgm:prSet custT="1"/>
      <dgm:spPr/>
      <dgm:t>
        <a:bodyPr/>
        <a:lstStyle/>
        <a:p>
          <a:pPr rtl="0"/>
          <a:r>
            <a:rPr lang="en-US" sz="1600" dirty="0" smtClean="0"/>
            <a:t>Develop new treatment technologies</a:t>
          </a:r>
          <a:endParaRPr lang="en-US" sz="1600" dirty="0"/>
        </a:p>
      </dgm:t>
    </dgm:pt>
    <dgm:pt modelId="{3EDE785C-BBFA-41F9-8737-8DA84587501C}" type="parTrans" cxnId="{FBCB46AA-D723-4F75-A59D-2C260D3297DA}">
      <dgm:prSet/>
      <dgm:spPr/>
      <dgm:t>
        <a:bodyPr/>
        <a:lstStyle/>
        <a:p>
          <a:endParaRPr lang="en-US"/>
        </a:p>
      </dgm:t>
    </dgm:pt>
    <dgm:pt modelId="{96B15DFD-BBC6-4116-8A06-8CFEDAF8B19D}" type="sibTrans" cxnId="{FBCB46AA-D723-4F75-A59D-2C260D3297DA}">
      <dgm:prSet/>
      <dgm:spPr/>
      <dgm:t>
        <a:bodyPr/>
        <a:lstStyle/>
        <a:p>
          <a:endParaRPr lang="en-US"/>
        </a:p>
      </dgm:t>
    </dgm:pt>
    <dgm:pt modelId="{F0F8B248-E6B6-40AB-9535-BDBD7F2A0B51}">
      <dgm:prSet custT="1"/>
      <dgm:spPr/>
      <dgm:t>
        <a:bodyPr/>
        <a:lstStyle/>
        <a:p>
          <a:pPr rtl="0"/>
          <a:r>
            <a:rPr lang="en-US" sz="1600" dirty="0" smtClean="0"/>
            <a:t>TSCA - additional SNURs</a:t>
          </a:r>
          <a:endParaRPr lang="en-US" sz="1600" dirty="0"/>
        </a:p>
      </dgm:t>
    </dgm:pt>
    <dgm:pt modelId="{CBC7CBF2-9F28-417C-9047-861C67360307}" type="parTrans" cxnId="{A7457C34-E20E-4702-9887-7FDF5B53A202}">
      <dgm:prSet/>
      <dgm:spPr/>
      <dgm:t>
        <a:bodyPr/>
        <a:lstStyle/>
        <a:p>
          <a:endParaRPr lang="en-US"/>
        </a:p>
      </dgm:t>
    </dgm:pt>
    <dgm:pt modelId="{656EF55D-FE5A-4702-934E-94F8DF4DB555}" type="sibTrans" cxnId="{A7457C34-E20E-4702-9887-7FDF5B53A202}">
      <dgm:prSet/>
      <dgm:spPr/>
      <dgm:t>
        <a:bodyPr/>
        <a:lstStyle/>
        <a:p>
          <a:endParaRPr lang="en-US"/>
        </a:p>
      </dgm:t>
    </dgm:pt>
    <dgm:pt modelId="{79861523-8978-450C-8CCA-AA687AC0BD31}">
      <dgm:prSet custT="1"/>
      <dgm:spPr/>
      <dgm:t>
        <a:bodyPr/>
        <a:lstStyle/>
        <a:p>
          <a:pPr rtl="0"/>
          <a:r>
            <a:rPr lang="en-US" sz="1600" dirty="0" smtClean="0"/>
            <a:t>Air emissions -  reporting via Toxic Release Inventory</a:t>
          </a:r>
          <a:endParaRPr lang="en-US" sz="1600" dirty="0"/>
        </a:p>
      </dgm:t>
    </dgm:pt>
    <dgm:pt modelId="{A9DE9190-A2A1-402A-A657-02413C9A8F10}" type="parTrans" cxnId="{066E61FE-7AB6-4E91-970D-5B36D4A35B45}">
      <dgm:prSet/>
      <dgm:spPr/>
      <dgm:t>
        <a:bodyPr/>
        <a:lstStyle/>
        <a:p>
          <a:endParaRPr lang="en-US"/>
        </a:p>
      </dgm:t>
    </dgm:pt>
    <dgm:pt modelId="{A5973B2B-14B4-41E7-A23F-1155F31BE77F}" type="sibTrans" cxnId="{066E61FE-7AB6-4E91-970D-5B36D4A35B45}">
      <dgm:prSet/>
      <dgm:spPr/>
      <dgm:t>
        <a:bodyPr/>
        <a:lstStyle/>
        <a:p>
          <a:endParaRPr lang="en-US"/>
        </a:p>
      </dgm:t>
    </dgm:pt>
    <dgm:pt modelId="{368E9D18-1BB6-42EC-B3B1-6EC73E8CFAE4}">
      <dgm:prSet custT="1"/>
      <dgm:spPr/>
      <dgm:t>
        <a:bodyPr/>
        <a:lstStyle/>
        <a:p>
          <a:pPr rtl="0"/>
          <a:r>
            <a:rPr lang="en-US" sz="1600" dirty="0" smtClean="0"/>
            <a:t>Explore AWQCs and Effluent limits</a:t>
          </a:r>
          <a:endParaRPr lang="en-US" sz="1600" dirty="0"/>
        </a:p>
      </dgm:t>
    </dgm:pt>
    <dgm:pt modelId="{30C23AC0-A2DE-4D21-B3A0-F1B54078AD51}" type="parTrans" cxnId="{64063A35-3368-4A3C-B9DF-656BECB4005C}">
      <dgm:prSet/>
      <dgm:spPr/>
      <dgm:t>
        <a:bodyPr/>
        <a:lstStyle/>
        <a:p>
          <a:endParaRPr lang="en-US"/>
        </a:p>
      </dgm:t>
    </dgm:pt>
    <dgm:pt modelId="{9FBAF2BC-6739-41CB-BAF9-67358E6F4E18}" type="sibTrans" cxnId="{64063A35-3368-4A3C-B9DF-656BECB4005C}">
      <dgm:prSet/>
      <dgm:spPr/>
      <dgm:t>
        <a:bodyPr/>
        <a:lstStyle/>
        <a:p>
          <a:endParaRPr lang="en-US"/>
        </a:p>
      </dgm:t>
    </dgm:pt>
    <dgm:pt modelId="{C804470F-B154-4577-896D-ADBE855DFB3A}" type="pres">
      <dgm:prSet presAssocID="{85F7BCCB-72D1-4A44-8367-1347D4BC17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F0CDF-21E9-4409-8BEA-CAF049F76EC1}" type="pres">
      <dgm:prSet presAssocID="{B87D7DE4-6674-48CA-9807-6AB795F99595}" presName="composite" presStyleCnt="0"/>
      <dgm:spPr/>
    </dgm:pt>
    <dgm:pt modelId="{65CA4FE9-6CB0-47D7-A354-AE9D342397A9}" type="pres">
      <dgm:prSet presAssocID="{B87D7DE4-6674-48CA-9807-6AB795F99595}" presName="rect1" presStyleLbl="trAlignAcc1" presStyleIdx="0" presStyleCnt="4" custScaleY="184343" custLinFactNeighborX="88" custLinFactNeighborY="-27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4FAD4-4E38-4879-9D3B-3643FFF6DE49}" type="pres">
      <dgm:prSet presAssocID="{B87D7DE4-6674-48CA-9807-6AB795F99595}" presName="rect2" presStyleLbl="fgImgPlace1" presStyleIdx="0" presStyleCnt="4" custScaleY="85559" custLinFactNeighborX="401" custLinFactNeighborY="-259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0EDE82A-C702-4F10-95DA-480D03E60323}" type="pres">
      <dgm:prSet presAssocID="{58A010C1-11B5-4C10-94E1-59A1DD829ED6}" presName="sibTrans" presStyleCnt="0"/>
      <dgm:spPr/>
    </dgm:pt>
    <dgm:pt modelId="{C2CA7C83-C851-4E16-B831-6C52389EE11A}" type="pres">
      <dgm:prSet presAssocID="{026B10C4-10C5-4299-9E3E-1DB693EEA360}" presName="composite" presStyleCnt="0"/>
      <dgm:spPr/>
    </dgm:pt>
    <dgm:pt modelId="{D043A592-D111-4C89-8627-D5CF0BBBAF53}" type="pres">
      <dgm:prSet presAssocID="{026B10C4-10C5-4299-9E3E-1DB693EEA360}" presName="rect1" presStyleLbl="trAlignAcc1" presStyleIdx="1" presStyleCnt="4" custScaleY="184343" custLinFactNeighborX="88" custLinFactNeighborY="-27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7D8CD-B7ED-436B-8C95-397FEFAE5E62}" type="pres">
      <dgm:prSet presAssocID="{026B10C4-10C5-4299-9E3E-1DB693EEA360}" presName="rect2" presStyleLbl="fgImgPlace1" presStyleIdx="1" presStyleCnt="4" custLinFactNeighborX="401" custLinFactNeighborY="-259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DBA7E8E-7071-49FB-A79E-97CD2FDC0910}" type="pres">
      <dgm:prSet presAssocID="{4250594E-AC85-446E-A8F2-A1C818B9C8EC}" presName="sibTrans" presStyleCnt="0"/>
      <dgm:spPr/>
    </dgm:pt>
    <dgm:pt modelId="{1AA9B3D2-4EA2-4303-B08F-918807415FCB}" type="pres">
      <dgm:prSet presAssocID="{7A032F5D-AB53-4CAF-A2DC-2519326F00CE}" presName="composite" presStyleCnt="0"/>
      <dgm:spPr/>
    </dgm:pt>
    <dgm:pt modelId="{B0E8169E-2F8D-4D25-BAD7-2478FF16739D}" type="pres">
      <dgm:prSet presAssocID="{7A032F5D-AB53-4CAF-A2DC-2519326F00CE}" presName="rect1" presStyleLbl="trAlignAcc1" presStyleIdx="2" presStyleCnt="4" custScaleY="173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5390C-6013-40FF-9E0B-BDFEB52402A3}" type="pres">
      <dgm:prSet presAssocID="{7A032F5D-AB53-4CAF-A2DC-2519326F00CE}" presName="rect2" presStyleLbl="fgImgPlace1" presStyleIdx="2" presStyleCnt="4" custScaleY="9380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6FC893E-39E9-4493-8E93-A7DEF3302FAB}" type="pres">
      <dgm:prSet presAssocID="{30D0C16C-A39E-48B1-91BB-EC8851685EAF}" presName="sibTrans" presStyleCnt="0"/>
      <dgm:spPr/>
    </dgm:pt>
    <dgm:pt modelId="{CF6BBF91-2DD0-445C-82D1-F5510B46082A}" type="pres">
      <dgm:prSet presAssocID="{DE2EA420-93CB-4080-957B-C10484E282DE}" presName="composite" presStyleCnt="0"/>
      <dgm:spPr/>
    </dgm:pt>
    <dgm:pt modelId="{4FAFE970-C286-4D8E-82F2-E59BC436F2AC}" type="pres">
      <dgm:prSet presAssocID="{DE2EA420-93CB-4080-957B-C10484E282DE}" presName="rect1" presStyleLbl="trAlignAcc1" presStyleIdx="3" presStyleCnt="4" custScaleY="173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A3E7B-386F-4B7C-863A-CE21E749D507}" type="pres">
      <dgm:prSet presAssocID="{DE2EA420-93CB-4080-957B-C10484E282DE}" presName="rect2" presStyleLbl="fgImgPlace1" presStyleIdx="3" presStyleCnt="4" custScaleY="10553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32ACBB5-1AAA-4297-B902-95DDFA80E82B}" srcId="{026B10C4-10C5-4299-9E3E-1DB693EEA360}" destId="{65055F7A-3F23-45AE-A968-D75F186F6DA5}" srcOrd="1" destOrd="0" parTransId="{A3AFE7E7-DE3E-4A39-A7BB-836C588258B5}" sibTransId="{FBEC5EB5-1DD9-497C-A4B7-0E532752D0F3}"/>
    <dgm:cxn modelId="{DE2329D2-EFC6-41FC-A359-57AC9D3C94FA}" srcId="{DE2EA420-93CB-4080-957B-C10484E282DE}" destId="{1C3618EC-0391-4B91-A60F-8331B4853E57}" srcOrd="1" destOrd="0" parTransId="{BCCA0E0C-7B11-4502-B1C2-23C0598D952F}" sibTransId="{99BA44CB-E310-4D72-BFE4-566EC436120A}"/>
    <dgm:cxn modelId="{33298318-A134-49CC-B5C9-955905878716}" srcId="{85F7BCCB-72D1-4A44-8367-1347D4BC176E}" destId="{026B10C4-10C5-4299-9E3E-1DB693EEA360}" srcOrd="1" destOrd="0" parTransId="{9A1216AE-563E-4004-A38B-65ED4FD3CD63}" sibTransId="{4250594E-AC85-446E-A8F2-A1C818B9C8EC}"/>
    <dgm:cxn modelId="{FBCB46AA-D723-4F75-A59D-2C260D3297DA}" srcId="{7A032F5D-AB53-4CAF-A2DC-2519326F00CE}" destId="{3FF529BD-973F-402A-836C-DAF04845A290}" srcOrd="2" destOrd="0" parTransId="{3EDE785C-BBFA-41F9-8737-8DA84587501C}" sibTransId="{96B15DFD-BBC6-4116-8A06-8CFEDAF8B19D}"/>
    <dgm:cxn modelId="{066E61FE-7AB6-4E91-970D-5B36D4A35B45}" srcId="{7A032F5D-AB53-4CAF-A2DC-2519326F00CE}" destId="{79861523-8978-450C-8CCA-AA687AC0BD31}" srcOrd="1" destOrd="0" parTransId="{A9DE9190-A2A1-402A-A657-02413C9A8F10}" sibTransId="{A5973B2B-14B4-41E7-A23F-1155F31BE77F}"/>
    <dgm:cxn modelId="{CE68FD7B-EF00-4F6E-96D1-823854F1968B}" srcId="{85F7BCCB-72D1-4A44-8367-1347D4BC176E}" destId="{B87D7DE4-6674-48CA-9807-6AB795F99595}" srcOrd="0" destOrd="0" parTransId="{A18637F6-AAF5-4FA1-8194-DF9A9F00C1B3}" sibTransId="{58A010C1-11B5-4C10-94E1-59A1DD829ED6}"/>
    <dgm:cxn modelId="{ED39F314-B4ED-4860-BA0D-46F011D82602}" type="presOf" srcId="{85F7BCCB-72D1-4A44-8367-1347D4BC176E}" destId="{C804470F-B154-4577-896D-ADBE855DFB3A}" srcOrd="0" destOrd="0" presId="urn:microsoft.com/office/officeart/2008/layout/PictureStrips"/>
    <dgm:cxn modelId="{A7457C34-E20E-4702-9887-7FDF5B53A202}" srcId="{B87D7DE4-6674-48CA-9807-6AB795F99595}" destId="{F0F8B248-E6B6-40AB-9535-BDBD7F2A0B51}" srcOrd="4" destOrd="0" parTransId="{CBC7CBF2-9F28-417C-9047-861C67360307}" sibTransId="{656EF55D-FE5A-4702-934E-94F8DF4DB555}"/>
    <dgm:cxn modelId="{E6176ABC-B2F2-4BF1-B7FE-515FE2611E2C}" type="presOf" srcId="{8DDAD1D0-BF98-4474-9E26-09CA6841971F}" destId="{65CA4FE9-6CB0-47D7-A354-AE9D342397A9}" srcOrd="0" destOrd="3" presId="urn:microsoft.com/office/officeart/2008/layout/PictureStrips"/>
    <dgm:cxn modelId="{436CF3F8-315A-4753-9083-5AD12CEE38A5}" srcId="{B87D7DE4-6674-48CA-9807-6AB795F99595}" destId="{7F3FF85A-CB9A-4106-8C0E-227F9F26F46F}" srcOrd="1" destOrd="0" parTransId="{779074FB-6576-4853-B19C-77DFEC2B621B}" sibTransId="{2FAFAE47-9E0E-4373-B09F-6F4D1FAC2276}"/>
    <dgm:cxn modelId="{AB063030-3812-4E75-B941-B6BE471F996C}" type="presOf" srcId="{3FF529BD-973F-402A-836C-DAF04845A290}" destId="{B0E8169E-2F8D-4D25-BAD7-2478FF16739D}" srcOrd="0" destOrd="3" presId="urn:microsoft.com/office/officeart/2008/layout/PictureStrips"/>
    <dgm:cxn modelId="{64063A35-3368-4A3C-B9DF-656BECB4005C}" srcId="{B87D7DE4-6674-48CA-9807-6AB795F99595}" destId="{368E9D18-1BB6-42EC-B3B1-6EC73E8CFAE4}" srcOrd="3" destOrd="0" parTransId="{30C23AC0-A2DE-4D21-B3A0-F1B54078AD51}" sibTransId="{9FBAF2BC-6739-41CB-BAF9-67358E6F4E18}"/>
    <dgm:cxn modelId="{862709D9-3A57-4671-8016-6B5B53288BBE}" type="presOf" srcId="{2C472D33-C016-4A0E-B14C-563DE3BEFBD0}" destId="{65CA4FE9-6CB0-47D7-A354-AE9D342397A9}" srcOrd="0" destOrd="1" presId="urn:microsoft.com/office/officeart/2008/layout/PictureStrips"/>
    <dgm:cxn modelId="{6E7C87DB-6A11-480D-BA59-E7B434B62E5D}" srcId="{85F7BCCB-72D1-4A44-8367-1347D4BC176E}" destId="{DE2EA420-93CB-4080-957B-C10484E282DE}" srcOrd="3" destOrd="0" parTransId="{CB313C04-DDDD-458E-B102-823D74888C49}" sibTransId="{82CF23BE-8E4A-4804-8963-9711C7AAA223}"/>
    <dgm:cxn modelId="{FB50C233-E504-498B-AA48-AF1BA5290E1E}" type="presOf" srcId="{D03B6A9F-BC5B-4966-8FBB-2B226E914DB6}" destId="{D043A592-D111-4C89-8627-D5CF0BBBAF53}" srcOrd="0" destOrd="1" presId="urn:microsoft.com/office/officeart/2008/layout/PictureStrips"/>
    <dgm:cxn modelId="{D85D0213-2F61-4562-9962-6AA31458E1A9}" srcId="{7A032F5D-AB53-4CAF-A2DC-2519326F00CE}" destId="{85D3119A-14B2-43A0-8FA0-F00BF87DB966}" srcOrd="0" destOrd="0" parTransId="{0F6D34DD-FCD4-487B-B8CF-429F4C248CDA}" sibTransId="{1C1BA0C2-AA94-4418-860A-A054E489388A}"/>
    <dgm:cxn modelId="{C058540D-17F7-4B58-A98A-A13C47EFF742}" type="presOf" srcId="{368E9D18-1BB6-42EC-B3B1-6EC73E8CFAE4}" destId="{65CA4FE9-6CB0-47D7-A354-AE9D342397A9}" srcOrd="0" destOrd="4" presId="urn:microsoft.com/office/officeart/2008/layout/PictureStrips"/>
    <dgm:cxn modelId="{10A421EB-F751-4D31-9CE3-CF4B60A54D80}" srcId="{B87D7DE4-6674-48CA-9807-6AB795F99595}" destId="{8DDAD1D0-BF98-4474-9E26-09CA6841971F}" srcOrd="2" destOrd="0" parTransId="{4B36B5C0-D2F4-4DF6-ACF5-B70E169665A8}" sibTransId="{416E7529-58AC-489E-B679-F06DBEB2B1EA}"/>
    <dgm:cxn modelId="{DBB6CAA4-B5AC-4A4B-92BF-062CBCEC0A09}" type="presOf" srcId="{F0F8B248-E6B6-40AB-9535-BDBD7F2A0B51}" destId="{65CA4FE9-6CB0-47D7-A354-AE9D342397A9}" srcOrd="0" destOrd="5" presId="urn:microsoft.com/office/officeart/2008/layout/PictureStrips"/>
    <dgm:cxn modelId="{00D5B2BC-FE26-4FE3-9FDD-F618CF4243A4}" srcId="{85F7BCCB-72D1-4A44-8367-1347D4BC176E}" destId="{7A032F5D-AB53-4CAF-A2DC-2519326F00CE}" srcOrd="2" destOrd="0" parTransId="{0B57D038-9EBD-4CEF-8E36-F5F370E4E2D3}" sibTransId="{30D0C16C-A39E-48B1-91BB-EC8851685EAF}"/>
    <dgm:cxn modelId="{0F3A806C-CC7E-409D-86F3-904A467BEBDB}" type="presOf" srcId="{85D3119A-14B2-43A0-8FA0-F00BF87DB966}" destId="{B0E8169E-2F8D-4D25-BAD7-2478FF16739D}" srcOrd="0" destOrd="1" presId="urn:microsoft.com/office/officeart/2008/layout/PictureStrips"/>
    <dgm:cxn modelId="{7D298A5D-066F-4157-8911-FB16AA6F7117}" type="presOf" srcId="{1C3618EC-0391-4B91-A60F-8331B4853E57}" destId="{4FAFE970-C286-4D8E-82F2-E59BC436F2AC}" srcOrd="0" destOrd="2" presId="urn:microsoft.com/office/officeart/2008/layout/PictureStrips"/>
    <dgm:cxn modelId="{70D6ECDE-A7AA-4E5E-AD45-2103729712DF}" type="presOf" srcId="{B87D7DE4-6674-48CA-9807-6AB795F99595}" destId="{65CA4FE9-6CB0-47D7-A354-AE9D342397A9}" srcOrd="0" destOrd="0" presId="urn:microsoft.com/office/officeart/2008/layout/PictureStrips"/>
    <dgm:cxn modelId="{D0CD11D0-AB21-452A-956D-DF0087482409}" type="presOf" srcId="{65055F7A-3F23-45AE-A968-D75F186F6DA5}" destId="{D043A592-D111-4C89-8627-D5CF0BBBAF53}" srcOrd="0" destOrd="2" presId="urn:microsoft.com/office/officeart/2008/layout/PictureStrips"/>
    <dgm:cxn modelId="{B4BFF004-CF21-4D1F-894F-204A11956DE3}" srcId="{026B10C4-10C5-4299-9E3E-1DB693EEA360}" destId="{D03B6A9F-BC5B-4966-8FBB-2B226E914DB6}" srcOrd="0" destOrd="0" parTransId="{1AC8336D-BEAD-469A-BC63-018C32A181BD}" sibTransId="{48EBECB7-C85C-4D57-853E-AA5DB18DFC41}"/>
    <dgm:cxn modelId="{72DC9E2D-25D3-46B8-A41E-30BF50F3FEC9}" srcId="{DE2EA420-93CB-4080-957B-C10484E282DE}" destId="{88D9D09F-E57E-47C4-A886-84398867749E}" srcOrd="0" destOrd="0" parTransId="{E3A70C17-0B56-4C49-9A5E-8021F5EB985B}" sibTransId="{46119BAA-5DA2-4C69-B165-DBFA572B53AF}"/>
    <dgm:cxn modelId="{A0367E4D-42C5-4548-9542-35CE0EC1C520}" type="presOf" srcId="{7A032F5D-AB53-4CAF-A2DC-2519326F00CE}" destId="{B0E8169E-2F8D-4D25-BAD7-2478FF16739D}" srcOrd="0" destOrd="0" presId="urn:microsoft.com/office/officeart/2008/layout/PictureStrips"/>
    <dgm:cxn modelId="{A1C08FC5-D64D-49D6-8241-E553054E1D77}" srcId="{B87D7DE4-6674-48CA-9807-6AB795F99595}" destId="{2C472D33-C016-4A0E-B14C-563DE3BEFBD0}" srcOrd="0" destOrd="0" parTransId="{DF445FD3-60A3-494E-BC75-ED4C96C7DB72}" sibTransId="{8E2614B5-D72B-4CBB-A171-CC502948C4EC}"/>
    <dgm:cxn modelId="{971C65BC-860A-45D8-A926-030A8519B9EB}" type="presOf" srcId="{7F3FF85A-CB9A-4106-8C0E-227F9F26F46F}" destId="{65CA4FE9-6CB0-47D7-A354-AE9D342397A9}" srcOrd="0" destOrd="2" presId="urn:microsoft.com/office/officeart/2008/layout/PictureStrips"/>
    <dgm:cxn modelId="{2C9524AC-1C01-42CC-BF34-5D6598DB3B0A}" type="presOf" srcId="{026B10C4-10C5-4299-9E3E-1DB693EEA360}" destId="{D043A592-D111-4C89-8627-D5CF0BBBAF53}" srcOrd="0" destOrd="0" presId="urn:microsoft.com/office/officeart/2008/layout/PictureStrips"/>
    <dgm:cxn modelId="{EC1B7073-4EF6-416F-9871-B0B8CDB11073}" type="presOf" srcId="{88D9D09F-E57E-47C4-A886-84398867749E}" destId="{4FAFE970-C286-4D8E-82F2-E59BC436F2AC}" srcOrd="0" destOrd="1" presId="urn:microsoft.com/office/officeart/2008/layout/PictureStrips"/>
    <dgm:cxn modelId="{982C4C2B-6120-4C08-8A8A-99E8646B3026}" type="presOf" srcId="{79861523-8978-450C-8CCA-AA687AC0BD31}" destId="{B0E8169E-2F8D-4D25-BAD7-2478FF16739D}" srcOrd="0" destOrd="2" presId="urn:microsoft.com/office/officeart/2008/layout/PictureStrips"/>
    <dgm:cxn modelId="{279FA26B-B011-4AFF-8E43-B0F52A7159C2}" type="presOf" srcId="{DE2EA420-93CB-4080-957B-C10484E282DE}" destId="{4FAFE970-C286-4D8E-82F2-E59BC436F2AC}" srcOrd="0" destOrd="0" presId="urn:microsoft.com/office/officeart/2008/layout/PictureStrips"/>
    <dgm:cxn modelId="{248C42F5-C752-405A-BA2D-6B9EAC4E3867}" type="presParOf" srcId="{C804470F-B154-4577-896D-ADBE855DFB3A}" destId="{CB6F0CDF-21E9-4409-8BEA-CAF049F76EC1}" srcOrd="0" destOrd="0" presId="urn:microsoft.com/office/officeart/2008/layout/PictureStrips"/>
    <dgm:cxn modelId="{A205BBA7-5407-4E97-91BD-FF1FE9F8C9ED}" type="presParOf" srcId="{CB6F0CDF-21E9-4409-8BEA-CAF049F76EC1}" destId="{65CA4FE9-6CB0-47D7-A354-AE9D342397A9}" srcOrd="0" destOrd="0" presId="urn:microsoft.com/office/officeart/2008/layout/PictureStrips"/>
    <dgm:cxn modelId="{7D65790C-8376-4138-8331-E6E035421359}" type="presParOf" srcId="{CB6F0CDF-21E9-4409-8BEA-CAF049F76EC1}" destId="{2AC4FAD4-4E38-4879-9D3B-3643FFF6DE49}" srcOrd="1" destOrd="0" presId="urn:microsoft.com/office/officeart/2008/layout/PictureStrips"/>
    <dgm:cxn modelId="{DE1F3DAA-7158-4533-BF72-7CFD948E7453}" type="presParOf" srcId="{C804470F-B154-4577-896D-ADBE855DFB3A}" destId="{E0EDE82A-C702-4F10-95DA-480D03E60323}" srcOrd="1" destOrd="0" presId="urn:microsoft.com/office/officeart/2008/layout/PictureStrips"/>
    <dgm:cxn modelId="{78C7557E-E0EC-4C60-A55F-E1509FF374D8}" type="presParOf" srcId="{C804470F-B154-4577-896D-ADBE855DFB3A}" destId="{C2CA7C83-C851-4E16-B831-6C52389EE11A}" srcOrd="2" destOrd="0" presId="urn:microsoft.com/office/officeart/2008/layout/PictureStrips"/>
    <dgm:cxn modelId="{59F640CB-D01D-43CF-8AB8-647A4D4023D6}" type="presParOf" srcId="{C2CA7C83-C851-4E16-B831-6C52389EE11A}" destId="{D043A592-D111-4C89-8627-D5CF0BBBAF53}" srcOrd="0" destOrd="0" presId="urn:microsoft.com/office/officeart/2008/layout/PictureStrips"/>
    <dgm:cxn modelId="{AFD4C4DB-9076-46D2-B88F-1B1CDA53CE22}" type="presParOf" srcId="{C2CA7C83-C851-4E16-B831-6C52389EE11A}" destId="{88B7D8CD-B7ED-436B-8C95-397FEFAE5E62}" srcOrd="1" destOrd="0" presId="urn:microsoft.com/office/officeart/2008/layout/PictureStrips"/>
    <dgm:cxn modelId="{BFE14DA7-B459-474C-B9D7-5D38568852A8}" type="presParOf" srcId="{C804470F-B154-4577-896D-ADBE855DFB3A}" destId="{CDBA7E8E-7071-49FB-A79E-97CD2FDC0910}" srcOrd="3" destOrd="0" presId="urn:microsoft.com/office/officeart/2008/layout/PictureStrips"/>
    <dgm:cxn modelId="{13310661-8D82-4EA7-B6D8-67EBE7C47438}" type="presParOf" srcId="{C804470F-B154-4577-896D-ADBE855DFB3A}" destId="{1AA9B3D2-4EA2-4303-B08F-918807415FCB}" srcOrd="4" destOrd="0" presId="urn:microsoft.com/office/officeart/2008/layout/PictureStrips"/>
    <dgm:cxn modelId="{CA736C3B-FE06-4B39-98A8-72B84C24A462}" type="presParOf" srcId="{1AA9B3D2-4EA2-4303-B08F-918807415FCB}" destId="{B0E8169E-2F8D-4D25-BAD7-2478FF16739D}" srcOrd="0" destOrd="0" presId="urn:microsoft.com/office/officeart/2008/layout/PictureStrips"/>
    <dgm:cxn modelId="{4C8E3363-93CB-40CD-8DB8-F66FC49188AD}" type="presParOf" srcId="{1AA9B3D2-4EA2-4303-B08F-918807415FCB}" destId="{B7A5390C-6013-40FF-9E0B-BDFEB52402A3}" srcOrd="1" destOrd="0" presId="urn:microsoft.com/office/officeart/2008/layout/PictureStrips"/>
    <dgm:cxn modelId="{DB7370B2-9F42-408D-B077-EE1DD7A7C8C2}" type="presParOf" srcId="{C804470F-B154-4577-896D-ADBE855DFB3A}" destId="{96FC893E-39E9-4493-8E93-A7DEF3302FAB}" srcOrd="5" destOrd="0" presId="urn:microsoft.com/office/officeart/2008/layout/PictureStrips"/>
    <dgm:cxn modelId="{532D104B-01F9-44C3-AD16-7D02A3A80891}" type="presParOf" srcId="{C804470F-B154-4577-896D-ADBE855DFB3A}" destId="{CF6BBF91-2DD0-445C-82D1-F5510B46082A}" srcOrd="6" destOrd="0" presId="urn:microsoft.com/office/officeart/2008/layout/PictureStrips"/>
    <dgm:cxn modelId="{876663B4-9C54-465F-9645-B16FE6C192C1}" type="presParOf" srcId="{CF6BBF91-2DD0-445C-82D1-F5510B46082A}" destId="{4FAFE970-C286-4D8E-82F2-E59BC436F2AC}" srcOrd="0" destOrd="0" presId="urn:microsoft.com/office/officeart/2008/layout/PictureStrips"/>
    <dgm:cxn modelId="{0857C9AA-068C-4A46-90FD-0B78600BFEBC}" type="presParOf" srcId="{CF6BBF91-2DD0-445C-82D1-F5510B46082A}" destId="{DB2A3E7B-386F-4B7C-863A-CE21E749D5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6EFC6-83F0-4ABC-B9F3-93CC2E00420B}">
      <dsp:nvSpPr>
        <dsp:cNvPr id="0" name=""/>
        <dsp:cNvSpPr/>
      </dsp:nvSpPr>
      <dsp:spPr>
        <a:xfrm rot="16200000">
          <a:off x="289" y="756468"/>
          <a:ext cx="3320320" cy="332032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Legacy Environmental Liability</a:t>
          </a:r>
          <a:endParaRPr lang="en-US" sz="2800" kern="1200" dirty="0"/>
        </a:p>
      </dsp:txBody>
      <dsp:txXfrm rot="5400000">
        <a:off x="581345" y="1586548"/>
        <a:ext cx="2739264" cy="1660160"/>
      </dsp:txXfrm>
    </dsp:sp>
    <dsp:sp modelId="{5CC65DB9-5751-4DDB-AD8A-B5F039530F3D}">
      <dsp:nvSpPr>
        <dsp:cNvPr id="0" name=""/>
        <dsp:cNvSpPr/>
      </dsp:nvSpPr>
      <dsp:spPr>
        <a:xfrm rot="5400000">
          <a:off x="3653765" y="756468"/>
          <a:ext cx="3320320" cy="332032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Replacements, Product Stewardship, Best Practices</a:t>
          </a:r>
          <a:endParaRPr lang="en-US" sz="2800" kern="1200" dirty="0"/>
        </a:p>
      </dsp:txBody>
      <dsp:txXfrm rot="-5400000">
        <a:off x="3653765" y="1586548"/>
        <a:ext cx="2739264" cy="166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6EFC6-83F0-4ABC-B9F3-93CC2E00420B}">
      <dsp:nvSpPr>
        <dsp:cNvPr id="0" name=""/>
        <dsp:cNvSpPr/>
      </dsp:nvSpPr>
      <dsp:spPr>
        <a:xfrm rot="16200000">
          <a:off x="293" y="680508"/>
          <a:ext cx="3363382" cy="336338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Legacy Uses, Environmental Liability</a:t>
          </a:r>
          <a:endParaRPr lang="en-US" sz="2800" kern="1200" dirty="0">
            <a:solidFill>
              <a:schemeClr val="bg1"/>
            </a:solidFill>
          </a:endParaRPr>
        </a:p>
      </dsp:txBody>
      <dsp:txXfrm rot="5400000">
        <a:off x="588886" y="1521352"/>
        <a:ext cx="2774790" cy="1681691"/>
      </dsp:txXfrm>
    </dsp:sp>
    <dsp:sp modelId="{5CC65DB9-5751-4DDB-AD8A-B5F039530F3D}">
      <dsp:nvSpPr>
        <dsp:cNvPr id="0" name=""/>
        <dsp:cNvSpPr/>
      </dsp:nvSpPr>
      <dsp:spPr>
        <a:xfrm rot="5400000">
          <a:off x="3701152" y="680508"/>
          <a:ext cx="3363382" cy="336338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Replacements, Product Stewardship, Best Practices</a:t>
          </a:r>
          <a:endParaRPr lang="en-US" sz="2800" kern="1200" dirty="0"/>
        </a:p>
      </dsp:txBody>
      <dsp:txXfrm rot="-5400000">
        <a:off x="3701153" y="1521354"/>
        <a:ext cx="2774790" cy="1681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6EFC6-83F0-4ABC-B9F3-93CC2E00420B}">
      <dsp:nvSpPr>
        <dsp:cNvPr id="0" name=""/>
        <dsp:cNvSpPr/>
      </dsp:nvSpPr>
      <dsp:spPr>
        <a:xfrm rot="16200000">
          <a:off x="139" y="116309"/>
          <a:ext cx="1596181" cy="159618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PFOS</a:t>
          </a:r>
          <a:endParaRPr lang="en-US" sz="1800" kern="1200" dirty="0"/>
        </a:p>
      </dsp:txBody>
      <dsp:txXfrm rot="5400000">
        <a:off x="279471" y="515354"/>
        <a:ext cx="1316849" cy="798091"/>
      </dsp:txXfrm>
    </dsp:sp>
    <dsp:sp modelId="{5CC65DB9-5751-4DDB-AD8A-B5F039530F3D}">
      <dsp:nvSpPr>
        <dsp:cNvPr id="0" name=""/>
        <dsp:cNvSpPr/>
      </dsp:nvSpPr>
      <dsp:spPr>
        <a:xfrm rot="5400000">
          <a:off x="1756479" y="116309"/>
          <a:ext cx="1596181" cy="159618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6:2 FTS</a:t>
          </a:r>
          <a:endParaRPr lang="en-US" sz="1800" kern="1200" dirty="0"/>
        </a:p>
      </dsp:txBody>
      <dsp:txXfrm rot="-5400000">
        <a:off x="1756479" y="515354"/>
        <a:ext cx="1316849" cy="798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02362-071B-42D1-B843-6DB629616871}">
      <dsp:nvSpPr>
        <dsp:cNvPr id="0" name=""/>
        <dsp:cNvSpPr/>
      </dsp:nvSpPr>
      <dsp:spPr>
        <a:xfrm rot="10800000">
          <a:off x="1824943" y="2826"/>
          <a:ext cx="6283452" cy="9690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33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How to best engage and educate key stakeholders? </a:t>
          </a:r>
          <a:endParaRPr lang="en-US" sz="2800" kern="1200" dirty="0"/>
        </a:p>
      </dsp:txBody>
      <dsp:txXfrm rot="10800000">
        <a:off x="2067212" y="2826"/>
        <a:ext cx="6041183" cy="969078"/>
      </dsp:txXfrm>
    </dsp:sp>
    <dsp:sp modelId="{0D446ED7-0E4F-4CE9-B349-2DEC4F6CEEF4}">
      <dsp:nvSpPr>
        <dsp:cNvPr id="0" name=""/>
        <dsp:cNvSpPr/>
      </dsp:nvSpPr>
      <dsp:spPr>
        <a:xfrm>
          <a:off x="1340404" y="2826"/>
          <a:ext cx="969078" cy="9690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0C469-96DC-4B53-AC0E-DC9702C27BCB}">
      <dsp:nvSpPr>
        <dsp:cNvPr id="0" name=""/>
        <dsp:cNvSpPr/>
      </dsp:nvSpPr>
      <dsp:spPr>
        <a:xfrm rot="10800000">
          <a:off x="1586910" y="1261182"/>
          <a:ext cx="6600829" cy="9690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33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Why is there still residual PFOS in chrome plating shop effluent today?</a:t>
          </a:r>
          <a:endParaRPr lang="en-US" sz="2800" kern="1200" dirty="0"/>
        </a:p>
      </dsp:txBody>
      <dsp:txXfrm rot="10800000">
        <a:off x="1829179" y="1261182"/>
        <a:ext cx="6358560" cy="969078"/>
      </dsp:txXfrm>
    </dsp:sp>
    <dsp:sp modelId="{D5FF95F8-36F0-4763-9CF6-C0FF1A4DA4BE}">
      <dsp:nvSpPr>
        <dsp:cNvPr id="0" name=""/>
        <dsp:cNvSpPr/>
      </dsp:nvSpPr>
      <dsp:spPr>
        <a:xfrm>
          <a:off x="1262988" y="1260756"/>
          <a:ext cx="969078" cy="9690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B6530-C0E3-4061-BBD7-8096CBCCF3F9}">
      <dsp:nvSpPr>
        <dsp:cNvPr id="0" name=""/>
        <dsp:cNvSpPr/>
      </dsp:nvSpPr>
      <dsp:spPr>
        <a:xfrm rot="10800000">
          <a:off x="1619380" y="2519538"/>
          <a:ext cx="6557536" cy="9690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33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What is in current PFAS formulations and what data supports its continued use?</a:t>
          </a:r>
          <a:endParaRPr lang="en-US" sz="2600" kern="1200" dirty="0"/>
        </a:p>
      </dsp:txBody>
      <dsp:txXfrm rot="10800000">
        <a:off x="1861649" y="2519538"/>
        <a:ext cx="6315267" cy="969078"/>
      </dsp:txXfrm>
    </dsp:sp>
    <dsp:sp modelId="{9220162B-4539-43B9-BA53-66D2378F935B}">
      <dsp:nvSpPr>
        <dsp:cNvPr id="0" name=""/>
        <dsp:cNvSpPr/>
      </dsp:nvSpPr>
      <dsp:spPr>
        <a:xfrm>
          <a:off x="1271883" y="2519538"/>
          <a:ext cx="969078" cy="9690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B5511-C09A-4EC4-95A8-8FFCE483D537}">
      <dsp:nvSpPr>
        <dsp:cNvPr id="0" name=""/>
        <dsp:cNvSpPr/>
      </dsp:nvSpPr>
      <dsp:spPr>
        <a:xfrm rot="10800000">
          <a:off x="1586910" y="3777894"/>
          <a:ext cx="6600829" cy="9690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33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contribution do plating shops have to the overall load of PFAS into POTWs/WWTPs?</a:t>
          </a:r>
          <a:endParaRPr lang="en-US" sz="2400" kern="1200" dirty="0"/>
        </a:p>
      </dsp:txBody>
      <dsp:txXfrm rot="10800000">
        <a:off x="1829179" y="3777894"/>
        <a:ext cx="6358560" cy="969078"/>
      </dsp:txXfrm>
    </dsp:sp>
    <dsp:sp modelId="{4BBE399E-D8FA-4AFA-91F9-931FA341EB30}">
      <dsp:nvSpPr>
        <dsp:cNvPr id="0" name=""/>
        <dsp:cNvSpPr/>
      </dsp:nvSpPr>
      <dsp:spPr>
        <a:xfrm>
          <a:off x="1262988" y="3780721"/>
          <a:ext cx="969078" cy="96907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A4FE9-6CB0-47D7-A354-AE9D342397A9}">
      <dsp:nvSpPr>
        <dsp:cNvPr id="0" name=""/>
        <dsp:cNvSpPr/>
      </dsp:nvSpPr>
      <dsp:spPr>
        <a:xfrm>
          <a:off x="171876" y="238602"/>
          <a:ext cx="3958164" cy="22801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811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Regulation (PFOA, PFOS)</a:t>
          </a:r>
          <a:endParaRPr 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CERCLA - hazardous substance listing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SDWA - MCLs proposed in 2019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Interim cleanup levels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Explore AWQCs and Effluent limits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TSCA - additional SNURs</a:t>
          </a:r>
          <a:endParaRPr lang="en-US" sz="1600" kern="1200" dirty="0"/>
        </a:p>
      </dsp:txBody>
      <dsp:txXfrm>
        <a:off x="171876" y="238602"/>
        <a:ext cx="3958164" cy="2280187"/>
      </dsp:txXfrm>
    </dsp:sp>
    <dsp:sp modelId="{2AC4FAD4-4E38-4879-9D3B-3643FFF6DE49}">
      <dsp:nvSpPr>
        <dsp:cNvPr id="0" name=""/>
        <dsp:cNvSpPr/>
      </dsp:nvSpPr>
      <dsp:spPr>
        <a:xfrm>
          <a:off x="6941" y="675350"/>
          <a:ext cx="865848" cy="11112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43A592-D111-4C89-8627-D5CF0BBBAF53}">
      <dsp:nvSpPr>
        <dsp:cNvPr id="0" name=""/>
        <dsp:cNvSpPr/>
      </dsp:nvSpPr>
      <dsp:spPr>
        <a:xfrm>
          <a:off x="4571213" y="238602"/>
          <a:ext cx="3958164" cy="22801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811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Toxicology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Collaboration w/industry, academia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Continue research on additional PFAS</a:t>
          </a:r>
          <a:endParaRPr lang="en-US" sz="1600" kern="1200" dirty="0"/>
        </a:p>
      </dsp:txBody>
      <dsp:txXfrm>
        <a:off x="4571213" y="238602"/>
        <a:ext cx="3958164" cy="2280187"/>
      </dsp:txXfrm>
    </dsp:sp>
    <dsp:sp modelId="{88B7D8CD-B7ED-436B-8C95-397FEFAE5E62}">
      <dsp:nvSpPr>
        <dsp:cNvPr id="0" name=""/>
        <dsp:cNvSpPr/>
      </dsp:nvSpPr>
      <dsp:spPr>
        <a:xfrm>
          <a:off x="4406292" y="581572"/>
          <a:ext cx="865848" cy="129877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E8169E-2F8D-4D25-BAD7-2478FF16739D}">
      <dsp:nvSpPr>
        <dsp:cNvPr id="0" name=""/>
        <dsp:cNvSpPr/>
      </dsp:nvSpPr>
      <dsp:spPr>
        <a:xfrm>
          <a:off x="168393" y="2997374"/>
          <a:ext cx="3958164" cy="21419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811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Monitoring and Remediation</a:t>
          </a:r>
          <a:endParaRPr lang="en-US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Public water supplies - expand monitoring via UCMR4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Air emissions -  reporting via Toxic Release Inventory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Develop new treatment technologies</a:t>
          </a:r>
          <a:endParaRPr lang="en-US" sz="1600" kern="1200" dirty="0"/>
        </a:p>
      </dsp:txBody>
      <dsp:txXfrm>
        <a:off x="168393" y="2997374"/>
        <a:ext cx="3958164" cy="2141997"/>
      </dsp:txXfrm>
    </dsp:sp>
    <dsp:sp modelId="{B7A5390C-6013-40FF-9E0B-BDFEB52402A3}">
      <dsp:nvSpPr>
        <dsp:cNvPr id="0" name=""/>
        <dsp:cNvSpPr/>
      </dsp:nvSpPr>
      <dsp:spPr>
        <a:xfrm>
          <a:off x="3469" y="3311485"/>
          <a:ext cx="865848" cy="121828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AFE970-C286-4D8E-82F2-E59BC436F2AC}">
      <dsp:nvSpPr>
        <dsp:cNvPr id="0" name=""/>
        <dsp:cNvSpPr/>
      </dsp:nvSpPr>
      <dsp:spPr>
        <a:xfrm>
          <a:off x="4567743" y="2997374"/>
          <a:ext cx="3958164" cy="21419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811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Risk Communication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Risk communication toolbox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Consistency messaging across agencies</a:t>
          </a:r>
          <a:endParaRPr lang="en-US" sz="1600" kern="1200" dirty="0"/>
        </a:p>
      </dsp:txBody>
      <dsp:txXfrm>
        <a:off x="4567743" y="2997374"/>
        <a:ext cx="3958164" cy="2141997"/>
      </dsp:txXfrm>
    </dsp:sp>
    <dsp:sp modelId="{DB2A3E7B-386F-4B7C-863A-CE21E749D507}">
      <dsp:nvSpPr>
        <dsp:cNvPr id="0" name=""/>
        <dsp:cNvSpPr/>
      </dsp:nvSpPr>
      <dsp:spPr>
        <a:xfrm>
          <a:off x="4402820" y="3235286"/>
          <a:ext cx="865848" cy="137068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3"/>
          </a:xfrm>
          <a:prstGeom prst="rect">
            <a:avLst/>
          </a:prstGeom>
        </p:spPr>
        <p:txBody>
          <a:bodyPr vert="horz" lIns="93940" tIns="46971" rIns="93940" bIns="469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3"/>
          </a:xfrm>
          <a:prstGeom prst="rect">
            <a:avLst/>
          </a:prstGeom>
        </p:spPr>
        <p:txBody>
          <a:bodyPr vert="horz" lIns="93940" tIns="46971" rIns="93940" bIns="46971" rtlCol="0"/>
          <a:lstStyle>
            <a:lvl1pPr algn="r">
              <a:defRPr sz="1200"/>
            </a:lvl1pPr>
          </a:lstStyle>
          <a:p>
            <a:fld id="{4E5724B7-799B-4F97-8615-03E5C4C96A8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0" tIns="46971" rIns="93940" bIns="469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3"/>
          </a:xfrm>
          <a:prstGeom prst="rect">
            <a:avLst/>
          </a:prstGeom>
        </p:spPr>
        <p:txBody>
          <a:bodyPr vert="horz" lIns="93940" tIns="46971" rIns="93940" bIns="469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3"/>
          </a:xfrm>
          <a:prstGeom prst="rect">
            <a:avLst/>
          </a:prstGeom>
        </p:spPr>
        <p:txBody>
          <a:bodyPr vert="horz" lIns="93940" tIns="46971" rIns="93940" bIns="469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3"/>
          </a:xfrm>
          <a:prstGeom prst="rect">
            <a:avLst/>
          </a:prstGeom>
        </p:spPr>
        <p:txBody>
          <a:bodyPr vert="horz" lIns="93940" tIns="46971" rIns="93940" bIns="46971" rtlCol="0" anchor="b"/>
          <a:lstStyle>
            <a:lvl1pPr algn="r">
              <a:defRPr sz="1200"/>
            </a:lvl1pPr>
          </a:lstStyle>
          <a:p>
            <a:fld id="{FFBCAD02-0C33-4E95-B20B-9B55D0BEA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A172B-2CAB-4D45-8EE7-E8126C97CF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6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mist suppressant bottle/drum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4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USEPA chose developmental endpoints from rodents – bone ossification, changes in puberty markers (PFOA), and decreased neonatal body weight (PFOS)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A172B-2CAB-4D45-8EE7-E8126C97CF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nomenclature complicated and move &gt;3000 comment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Animation on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CA50-B42E-4944-BDA6-22EE93DD40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CA50-B42E-4944-BDA6-22EE93DD40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7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CA50-B42E-4944-BDA6-22EE93DD40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7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9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6:2FTS performance compared to PFOS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CA50-B42E-4944-BDA6-22EE93DD40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9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3.jpe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5052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6455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71600" y="4114800"/>
            <a:ext cx="3008313" cy="1600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404040"/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Presenter 1</a:t>
            </a:r>
          </a:p>
          <a:p>
            <a:pPr lvl="0"/>
            <a:r>
              <a:rPr lang="en-US" dirty="0" smtClean="0"/>
              <a:t>Presenter 2</a:t>
            </a:r>
          </a:p>
          <a:p>
            <a:pPr lvl="0"/>
            <a:r>
              <a:rPr lang="en-US" dirty="0" smtClean="0"/>
              <a:t>Presenter 3</a:t>
            </a:r>
          </a:p>
          <a:p>
            <a:pPr lvl="0"/>
            <a:r>
              <a:rPr lang="en-US" dirty="0" smtClean="0"/>
              <a:t>Presenter 4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335087" y="6096000"/>
            <a:ext cx="3008313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6455C"/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Month, Day, Year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762000" y="2590800"/>
            <a:ext cx="8229600" cy="1143000"/>
          </a:xfrm>
        </p:spPr>
        <p:txBody>
          <a:bodyPr>
            <a:normAutofit/>
          </a:bodyPr>
          <a:lstStyle>
            <a:lvl1pPr algn="l">
              <a:defRPr sz="2600"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No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No Title, No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all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8 logo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6400" y="914400"/>
            <a:ext cx="5779956" cy="5638800"/>
          </a:xfrm>
          <a:prstGeom prst="rect">
            <a:avLst/>
          </a:prstGeom>
        </p:spPr>
      </p:pic>
      <p:pic>
        <p:nvPicPr>
          <p:cNvPr id="5" name="Picture 2" descr="M:\Publications\Logos\Other Logos (not Integral)\Website\isnetworld-log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177" y="5943600"/>
            <a:ext cx="576607" cy="5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M:\Publications\Logos\Other Logos (not Integral)\Website\PIC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805" y="5963264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204441" y="2048369"/>
            <a:ext cx="1342035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160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Employees</a:t>
            </a:r>
            <a:endParaRPr lang="en-US" sz="1900" b="0" kern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23393" y="3569316"/>
            <a:ext cx="1810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 smtClean="0">
                <a:solidFill>
                  <a:schemeClr val="bg1"/>
                </a:solidFill>
              </a:rPr>
              <a:t>Collaboration</a:t>
            </a:r>
            <a:endParaRPr lang="en-US" sz="1900" kern="12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021017" y="1667369"/>
            <a:ext cx="1189749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Founded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2002</a:t>
            </a:r>
            <a:endParaRPr lang="en-US" sz="1900" b="0" kern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825115" y="4979625"/>
            <a:ext cx="1566454" cy="1144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Risk/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Liability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Management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Focus</a:t>
            </a:r>
            <a:endParaRPr lang="en-US" sz="1900" b="0" kern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361646" y="4541369"/>
            <a:ext cx="1595309" cy="881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  Quality </a:t>
            </a:r>
            <a:br>
              <a:rPr lang="en-US" sz="1900" b="0" kern="1200" dirty="0" smtClean="0">
                <a:solidFill>
                  <a:schemeClr val="bg1"/>
                </a:solidFill>
              </a:rPr>
            </a:br>
            <a:r>
              <a:rPr lang="en-US" sz="1900" b="0" kern="1200" dirty="0" smtClean="0">
                <a:solidFill>
                  <a:schemeClr val="bg1"/>
                </a:solidFill>
              </a:rPr>
              <a:t>and H&amp;S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Commitment</a:t>
            </a:r>
            <a:endParaRPr lang="en-US" sz="1900" b="0" kern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207464" y="3266441"/>
            <a:ext cx="2260305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Technical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Breadth and Strength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399758" y="2311518"/>
            <a:ext cx="1494320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Clients</a:t>
            </a:r>
            <a:r>
              <a:rPr lang="en-US" sz="1900" b="0" kern="1200" baseline="0" dirty="0" smtClean="0">
                <a:solidFill>
                  <a:schemeClr val="bg1"/>
                </a:solidFill>
              </a:rPr>
              <a:t> First</a:t>
            </a:r>
            <a:endParaRPr lang="en-US" sz="1900" b="0" kern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186808" y="4548423"/>
            <a:ext cx="1417376" cy="881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Broad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Geographic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 smtClean="0">
                <a:solidFill>
                  <a:schemeClr val="bg1"/>
                </a:solidFill>
              </a:rPr>
              <a:t>Coverage</a:t>
            </a:r>
            <a:endParaRPr lang="en-US" sz="1900" b="0" kern="1200" dirty="0">
              <a:solidFill>
                <a:schemeClr val="bg1"/>
              </a:solidFill>
            </a:endParaRPr>
          </a:p>
        </p:txBody>
      </p:sp>
      <p:pic>
        <p:nvPicPr>
          <p:cNvPr id="17" name="Picture 16" descr="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505200"/>
            <a:ext cx="796160" cy="57920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rgbClr val="26455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Integral Key Facts and Values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>
            <a:off x="76199" y="1736560"/>
            <a:ext cx="2895601" cy="3027815"/>
          </a:xfrm>
          <a:prstGeom prst="triangle">
            <a:avLst/>
          </a:prstGeom>
          <a:solidFill>
            <a:srgbClr val="81875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 userDrawn="1"/>
        </p:nvSpPr>
        <p:spPr>
          <a:xfrm rot="10800000">
            <a:off x="1600197" y="1736557"/>
            <a:ext cx="2895601" cy="3027815"/>
          </a:xfrm>
          <a:prstGeom prst="triangle">
            <a:avLst/>
          </a:prstGeom>
          <a:solidFill>
            <a:srgbClr val="7B3D1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/>
          <p:nvPr userDrawn="1"/>
        </p:nvSpPr>
        <p:spPr>
          <a:xfrm rot="10800000">
            <a:off x="4648196" y="1736557"/>
            <a:ext cx="2895601" cy="3027815"/>
          </a:xfrm>
          <a:prstGeom prst="triangle">
            <a:avLst/>
          </a:prstGeom>
          <a:solidFill>
            <a:srgbClr val="B95B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0"/>
          <p:cNvSpPr/>
          <p:nvPr userDrawn="1"/>
        </p:nvSpPr>
        <p:spPr>
          <a:xfrm>
            <a:off x="6172200" y="1736560"/>
            <a:ext cx="2895601" cy="3027815"/>
          </a:xfrm>
          <a:prstGeom prst="triangle">
            <a:avLst/>
          </a:prstGeom>
          <a:solidFill>
            <a:srgbClr val="A17C3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/>
          <p:cNvSpPr/>
          <p:nvPr userDrawn="1"/>
        </p:nvSpPr>
        <p:spPr>
          <a:xfrm>
            <a:off x="3124199" y="1736558"/>
            <a:ext cx="2895601" cy="3027817"/>
          </a:xfrm>
          <a:prstGeom prst="triangle">
            <a:avLst/>
          </a:prstGeom>
          <a:solidFill>
            <a:srgbClr val="355D7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 bwMode="auto">
          <a:xfrm>
            <a:off x="609600" y="2952958"/>
            <a:ext cx="1828800" cy="135421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Health</a:t>
            </a:r>
            <a:endParaRPr kumimoji="0" lang="en-US" sz="16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cs typeface="Arial" panose="020B0604020202020204" pitchFamily="34" charset="0"/>
            </a:endParaRP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1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Human Health Risk Assessment</a:t>
            </a: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100" b="1" dirty="0" smtClean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Toxicology</a:t>
            </a: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1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Emerging Contaminants</a:t>
            </a:r>
          </a:p>
        </p:txBody>
      </p:sp>
      <p:sp>
        <p:nvSpPr>
          <p:cNvPr id="24" name="TextBox 23"/>
          <p:cNvSpPr txBox="1"/>
          <p:nvPr userDrawn="1"/>
        </p:nvSpPr>
        <p:spPr bwMode="auto">
          <a:xfrm>
            <a:off x="2133599" y="1907093"/>
            <a:ext cx="1828795" cy="21852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Environment</a:t>
            </a:r>
            <a:endParaRPr lang="en-US" sz="1600" b="1" dirty="0">
              <a:solidFill>
                <a:schemeClr val="bg1"/>
              </a:solidFill>
              <a:effectLst/>
              <a:latin typeface="Trebuchet MS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Site Investigation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Remedial Design and Engineering</a:t>
            </a:r>
          </a:p>
          <a:p>
            <a:pPr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Ecological </a:t>
            </a: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Assessment</a:t>
            </a:r>
            <a:endParaRPr lang="en-US" sz="1100" b="1" dirty="0">
              <a:solidFill>
                <a:prstClr val="white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Fate and Transport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Marine Science</a:t>
            </a:r>
            <a:b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 userDrawn="1"/>
        </p:nvSpPr>
        <p:spPr bwMode="auto">
          <a:xfrm>
            <a:off x="4953000" y="1792575"/>
            <a:ext cx="2286000" cy="244682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Liability Reduction </a:t>
            </a:r>
            <a:r>
              <a:rPr kumimoji="0" lang="en-US" b="1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&amp; Management</a:t>
            </a:r>
          </a:p>
          <a:p>
            <a:pPr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Portfolio Analysis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Value Engineering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Remedy Optimization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Green </a:t>
            </a:r>
            <a:b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Remediation</a:t>
            </a:r>
          </a:p>
          <a:p>
            <a:pPr lvl="0" algn="ctr">
              <a:spcAft>
                <a:spcPts val="600"/>
              </a:spcAft>
            </a:pPr>
            <a:endParaRPr lang="en-US" sz="1100" dirty="0">
              <a:solidFill>
                <a:prstClr val="white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 bwMode="auto">
          <a:xfrm>
            <a:off x="6858000" y="2900094"/>
            <a:ext cx="1524000" cy="209288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Litigation</a:t>
            </a:r>
            <a:endParaRPr kumimoji="0" lang="en-US" sz="16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cs typeface="Arial" panose="020B0604020202020204" pitchFamily="34" charset="0"/>
            </a:endParaRPr>
          </a:p>
          <a:p>
            <a:pPr lvl="0" algn="ctr"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Chemistry and Forensics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Hydrogeology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Toxic Torts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NRDA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Allocation</a:t>
            </a:r>
          </a:p>
          <a:p>
            <a:pPr lvl="0" algn="ctr">
              <a:spcAft>
                <a:spcPts val="600"/>
              </a:spcAft>
            </a:pPr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 bwMode="auto">
          <a:xfrm>
            <a:off x="3505200" y="2935575"/>
            <a:ext cx="2133600" cy="18466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Technology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Advanced </a:t>
            </a: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/>
            </a:r>
            <a:b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Data </a:t>
            </a: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Management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Optical Monitoring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Sediment Assessment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Wave Energy Optimization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Structure from </a:t>
            </a: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Motion</a:t>
            </a:r>
            <a:endParaRPr lang="en-US" sz="1100" b="1" dirty="0">
              <a:solidFill>
                <a:prstClr val="white"/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 bwMode="auto">
          <a:xfrm>
            <a:off x="3505200" y="2935575"/>
            <a:ext cx="2133600" cy="18466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Technology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Advanced </a:t>
            </a: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/>
            </a:r>
            <a:b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Data </a:t>
            </a: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Management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Optical Monitoring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Sediment Assessment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Wave Energy Optimization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Structure from </a:t>
            </a:r>
            <a:r>
              <a:rPr lang="en-US" sz="1100" b="1" dirty="0" smtClean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Motion</a:t>
            </a:r>
            <a:endParaRPr lang="en-US" sz="1100" b="1" dirty="0">
              <a:solidFill>
                <a:prstClr val="white"/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rgbClr val="26455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Core Services and Capabilities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ic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 userDrawn="1"/>
        </p:nvSpPr>
        <p:spPr bwMode="auto">
          <a:xfrm rot="21335790">
            <a:off x="4628521" y="2625977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16" name="Freeform 15"/>
          <p:cNvSpPr/>
          <p:nvPr userDrawn="1"/>
        </p:nvSpPr>
        <p:spPr>
          <a:xfrm rot="171972">
            <a:off x="1727216" y="1291676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GB" dirty="0"/>
          </a:p>
        </p:txBody>
      </p:sp>
      <p:sp>
        <p:nvSpPr>
          <p:cNvPr id="17" name="Freeform 16"/>
          <p:cNvSpPr/>
          <p:nvPr userDrawn="1"/>
        </p:nvSpPr>
        <p:spPr>
          <a:xfrm rot="171972">
            <a:off x="991317" y="1091496"/>
            <a:ext cx="1006475" cy="749300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GB" dirty="0"/>
          </a:p>
        </p:txBody>
      </p:sp>
      <p:sp>
        <p:nvSpPr>
          <p:cNvPr id="29" name="Freeform 28"/>
          <p:cNvSpPr/>
          <p:nvPr userDrawn="1"/>
        </p:nvSpPr>
        <p:spPr>
          <a:xfrm rot="171972">
            <a:off x="703661" y="152256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 userDrawn="1"/>
        </p:nvSpPr>
        <p:spPr>
          <a:xfrm rot="171972">
            <a:off x="1115958" y="2465929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" name="Freeform 30"/>
          <p:cNvSpPr/>
          <p:nvPr userDrawn="1"/>
        </p:nvSpPr>
        <p:spPr>
          <a:xfrm rot="171972">
            <a:off x="1962754" y="2682508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2" name="Freeform 31"/>
          <p:cNvSpPr/>
          <p:nvPr userDrawn="1"/>
        </p:nvSpPr>
        <p:spPr>
          <a:xfrm rot="171972">
            <a:off x="1689603" y="3632856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3" name="Freeform 32"/>
          <p:cNvSpPr/>
          <p:nvPr userDrawn="1"/>
        </p:nvSpPr>
        <p:spPr>
          <a:xfrm rot="171972">
            <a:off x="2587058" y="3788237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4" name="Freeform 33"/>
          <p:cNvSpPr/>
          <p:nvPr userDrawn="1"/>
        </p:nvSpPr>
        <p:spPr>
          <a:xfrm rot="171972">
            <a:off x="2718434" y="3012819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5" name="Freeform 34"/>
          <p:cNvSpPr/>
          <p:nvPr userDrawn="1"/>
        </p:nvSpPr>
        <p:spPr>
          <a:xfrm rot="171972">
            <a:off x="2538918" y="2211041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6" name="Freeform 35"/>
          <p:cNvSpPr/>
          <p:nvPr userDrawn="1"/>
        </p:nvSpPr>
        <p:spPr>
          <a:xfrm rot="171972">
            <a:off x="2091843" y="1349949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7" name="Freeform 36"/>
          <p:cNvSpPr/>
          <p:nvPr userDrawn="1"/>
        </p:nvSpPr>
        <p:spPr>
          <a:xfrm rot="171972">
            <a:off x="3635463" y="1579559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8" name="Freeform 37"/>
          <p:cNvSpPr/>
          <p:nvPr userDrawn="1"/>
        </p:nvSpPr>
        <p:spPr>
          <a:xfrm rot="171972">
            <a:off x="3574954" y="2159152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9" name="Freeform 38"/>
          <p:cNvSpPr/>
          <p:nvPr userDrawn="1"/>
        </p:nvSpPr>
        <p:spPr>
          <a:xfrm rot="171972">
            <a:off x="3535671" y="2729592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" name="Freeform 39"/>
          <p:cNvSpPr/>
          <p:nvPr userDrawn="1"/>
        </p:nvSpPr>
        <p:spPr>
          <a:xfrm rot="171972">
            <a:off x="3791259" y="3279629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1" name="Freeform 40"/>
          <p:cNvSpPr/>
          <p:nvPr userDrawn="1"/>
        </p:nvSpPr>
        <p:spPr>
          <a:xfrm rot="171972">
            <a:off x="3618459" y="3851927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2" name="Freeform 41"/>
          <p:cNvSpPr/>
          <p:nvPr userDrawn="1"/>
        </p:nvSpPr>
        <p:spPr>
          <a:xfrm rot="171972">
            <a:off x="4955522" y="3933094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3" name="Freeform 42"/>
          <p:cNvSpPr/>
          <p:nvPr userDrawn="1"/>
        </p:nvSpPr>
        <p:spPr>
          <a:xfrm rot="171972">
            <a:off x="5495666" y="4170887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4" name="Freeform 43"/>
          <p:cNvSpPr/>
          <p:nvPr userDrawn="1"/>
        </p:nvSpPr>
        <p:spPr>
          <a:xfrm rot="171972">
            <a:off x="4747972" y="3181024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Freeform 44"/>
          <p:cNvSpPr/>
          <p:nvPr userDrawn="1"/>
        </p:nvSpPr>
        <p:spPr>
          <a:xfrm rot="171972">
            <a:off x="5111615" y="1981479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6" name="Freeform 45"/>
          <p:cNvSpPr/>
          <p:nvPr userDrawn="1"/>
        </p:nvSpPr>
        <p:spPr>
          <a:xfrm rot="171972">
            <a:off x="5393556" y="2739064"/>
            <a:ext cx="615950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7" name="Freeform 46"/>
          <p:cNvSpPr/>
          <p:nvPr userDrawn="1"/>
        </p:nvSpPr>
        <p:spPr>
          <a:xfrm rot="171972">
            <a:off x="5951107" y="412065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8" name="Freeform 47"/>
          <p:cNvSpPr/>
          <p:nvPr userDrawn="1"/>
        </p:nvSpPr>
        <p:spPr>
          <a:xfrm rot="171972">
            <a:off x="6362214" y="4059554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9" name="Freeform 48"/>
          <p:cNvSpPr/>
          <p:nvPr userDrawn="1"/>
        </p:nvSpPr>
        <p:spPr>
          <a:xfrm rot="171972">
            <a:off x="6746325" y="3959313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0" name="Freeform 49"/>
          <p:cNvSpPr/>
          <p:nvPr userDrawn="1"/>
        </p:nvSpPr>
        <p:spPr>
          <a:xfrm rot="171972">
            <a:off x="5812248" y="330263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1" name="Freeform 50"/>
          <p:cNvSpPr/>
          <p:nvPr userDrawn="1"/>
        </p:nvSpPr>
        <p:spPr>
          <a:xfrm rot="171972">
            <a:off x="5660239" y="3643683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2" name="Freeform 51"/>
          <p:cNvSpPr/>
          <p:nvPr userDrawn="1"/>
        </p:nvSpPr>
        <p:spPr>
          <a:xfrm rot="171972">
            <a:off x="5925218" y="2802300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3" name="Freeform 52"/>
          <p:cNvSpPr/>
          <p:nvPr userDrawn="1"/>
        </p:nvSpPr>
        <p:spPr>
          <a:xfrm rot="171972">
            <a:off x="2970863" y="398789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4" name="Freeform 53"/>
          <p:cNvSpPr/>
          <p:nvPr userDrawn="1"/>
        </p:nvSpPr>
        <p:spPr>
          <a:xfrm rot="171972">
            <a:off x="539592" y="228752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5" name="Freeform 54"/>
          <p:cNvSpPr/>
          <p:nvPr userDrawn="1"/>
        </p:nvSpPr>
        <p:spPr>
          <a:xfrm rot="171972">
            <a:off x="5041248" y="4617828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6" name="Freeform 55"/>
          <p:cNvSpPr/>
          <p:nvPr userDrawn="1"/>
        </p:nvSpPr>
        <p:spPr>
          <a:xfrm rot="171972">
            <a:off x="6106822" y="4812550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7" name="Freeform 56"/>
          <p:cNvSpPr/>
          <p:nvPr userDrawn="1"/>
        </p:nvSpPr>
        <p:spPr>
          <a:xfrm rot="171972">
            <a:off x="6573501" y="3424374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8" name="Freeform 57"/>
          <p:cNvSpPr/>
          <p:nvPr userDrawn="1"/>
        </p:nvSpPr>
        <p:spPr>
          <a:xfrm rot="171972">
            <a:off x="8036330" y="1199071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2282AF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9" name="Freeform 58"/>
          <p:cNvSpPr/>
          <p:nvPr userDrawn="1"/>
        </p:nvSpPr>
        <p:spPr>
          <a:xfrm rot="171972">
            <a:off x="7965783" y="1696370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0" name="Freeform 59"/>
          <p:cNvSpPr/>
          <p:nvPr userDrawn="1"/>
        </p:nvSpPr>
        <p:spPr>
          <a:xfrm rot="171972">
            <a:off x="7748550" y="1729033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1" name="Freeform 60"/>
          <p:cNvSpPr/>
          <p:nvPr userDrawn="1"/>
        </p:nvSpPr>
        <p:spPr>
          <a:xfrm rot="171972">
            <a:off x="7896148" y="2070277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2" name="Freeform 61"/>
          <p:cNvSpPr/>
          <p:nvPr userDrawn="1"/>
        </p:nvSpPr>
        <p:spPr>
          <a:xfrm rot="171972">
            <a:off x="8140823" y="2261813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3" name="Freeform 62"/>
          <p:cNvSpPr/>
          <p:nvPr userDrawn="1"/>
        </p:nvSpPr>
        <p:spPr>
          <a:xfrm rot="171972">
            <a:off x="7911471" y="228226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4" name="Freeform 63"/>
          <p:cNvSpPr/>
          <p:nvPr userDrawn="1"/>
        </p:nvSpPr>
        <p:spPr>
          <a:xfrm rot="171972">
            <a:off x="7721457" y="2540122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5" name="Freeform 64"/>
          <p:cNvSpPr/>
          <p:nvPr userDrawn="1"/>
        </p:nvSpPr>
        <p:spPr>
          <a:xfrm rot="171972">
            <a:off x="7706387" y="2882126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6" name="Freeform 65"/>
          <p:cNvSpPr/>
          <p:nvPr userDrawn="1"/>
        </p:nvSpPr>
        <p:spPr>
          <a:xfrm rot="171972">
            <a:off x="6762701" y="2892882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7" name="Freeform 66"/>
          <p:cNvSpPr/>
          <p:nvPr userDrawn="1"/>
        </p:nvSpPr>
        <p:spPr>
          <a:xfrm rot="171972">
            <a:off x="7159276" y="2851555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8" name="Freeform 67"/>
          <p:cNvSpPr/>
          <p:nvPr userDrawn="1"/>
        </p:nvSpPr>
        <p:spPr>
          <a:xfrm rot="171972">
            <a:off x="6912892" y="2438970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9" name="Freeform 68"/>
          <p:cNvSpPr/>
          <p:nvPr userDrawn="1"/>
        </p:nvSpPr>
        <p:spPr>
          <a:xfrm rot="171972">
            <a:off x="4503560" y="1621846"/>
            <a:ext cx="997744" cy="1057275"/>
          </a:xfrm>
          <a:custGeom>
            <a:avLst/>
            <a:gdLst>
              <a:gd name="connsiteX0" fmla="*/ 0 w 997744"/>
              <a:gd name="connsiteY0" fmla="*/ 11906 h 1057275"/>
              <a:gd name="connsiteX1" fmla="*/ 26194 w 997744"/>
              <a:gd name="connsiteY1" fmla="*/ 83343 h 1057275"/>
              <a:gd name="connsiteX2" fmla="*/ 26194 w 997744"/>
              <a:gd name="connsiteY2" fmla="*/ 200025 h 1057275"/>
              <a:gd name="connsiteX3" fmla="*/ 54769 w 997744"/>
              <a:gd name="connsiteY3" fmla="*/ 230981 h 1057275"/>
              <a:gd name="connsiteX4" fmla="*/ 92869 w 997744"/>
              <a:gd name="connsiteY4" fmla="*/ 316706 h 1057275"/>
              <a:gd name="connsiteX5" fmla="*/ 92869 w 997744"/>
              <a:gd name="connsiteY5" fmla="*/ 426243 h 1057275"/>
              <a:gd name="connsiteX6" fmla="*/ 126207 w 997744"/>
              <a:gd name="connsiteY6" fmla="*/ 538162 h 1057275"/>
              <a:gd name="connsiteX7" fmla="*/ 116682 w 997744"/>
              <a:gd name="connsiteY7" fmla="*/ 590550 h 1057275"/>
              <a:gd name="connsiteX8" fmla="*/ 126207 w 997744"/>
              <a:gd name="connsiteY8" fmla="*/ 602456 h 1057275"/>
              <a:gd name="connsiteX9" fmla="*/ 114300 w 997744"/>
              <a:gd name="connsiteY9" fmla="*/ 678656 h 1057275"/>
              <a:gd name="connsiteX10" fmla="*/ 161925 w 997744"/>
              <a:gd name="connsiteY10" fmla="*/ 709612 h 1057275"/>
              <a:gd name="connsiteX11" fmla="*/ 178594 w 997744"/>
              <a:gd name="connsiteY11" fmla="*/ 1057275 h 1057275"/>
              <a:gd name="connsiteX12" fmla="*/ 547688 w 997744"/>
              <a:gd name="connsiteY12" fmla="*/ 1026318 h 1057275"/>
              <a:gd name="connsiteX13" fmla="*/ 916782 w 997744"/>
              <a:gd name="connsiteY13" fmla="*/ 962025 h 1057275"/>
              <a:gd name="connsiteX14" fmla="*/ 890588 w 997744"/>
              <a:gd name="connsiteY14" fmla="*/ 897731 h 1057275"/>
              <a:gd name="connsiteX15" fmla="*/ 869157 w 997744"/>
              <a:gd name="connsiteY15" fmla="*/ 907256 h 1057275"/>
              <a:gd name="connsiteX16" fmla="*/ 838200 w 997744"/>
              <a:gd name="connsiteY16" fmla="*/ 871537 h 1057275"/>
              <a:gd name="connsiteX17" fmla="*/ 804863 w 997744"/>
              <a:gd name="connsiteY17" fmla="*/ 871537 h 1057275"/>
              <a:gd name="connsiteX18" fmla="*/ 766763 w 997744"/>
              <a:gd name="connsiteY18" fmla="*/ 814387 h 1057275"/>
              <a:gd name="connsiteX19" fmla="*/ 709613 w 997744"/>
              <a:gd name="connsiteY19" fmla="*/ 792956 h 1057275"/>
              <a:gd name="connsiteX20" fmla="*/ 673894 w 997744"/>
              <a:gd name="connsiteY20" fmla="*/ 783431 h 1057275"/>
              <a:gd name="connsiteX21" fmla="*/ 673894 w 997744"/>
              <a:gd name="connsiteY21" fmla="*/ 783431 h 1057275"/>
              <a:gd name="connsiteX22" fmla="*/ 645319 w 997744"/>
              <a:gd name="connsiteY22" fmla="*/ 716756 h 1057275"/>
              <a:gd name="connsiteX23" fmla="*/ 666750 w 997744"/>
              <a:gd name="connsiteY23" fmla="*/ 669131 h 1057275"/>
              <a:gd name="connsiteX24" fmla="*/ 623888 w 997744"/>
              <a:gd name="connsiteY24" fmla="*/ 588168 h 1057275"/>
              <a:gd name="connsiteX25" fmla="*/ 683419 w 997744"/>
              <a:gd name="connsiteY25" fmla="*/ 519112 h 1057275"/>
              <a:gd name="connsiteX26" fmla="*/ 681038 w 997744"/>
              <a:gd name="connsiteY26" fmla="*/ 435768 h 1057275"/>
              <a:gd name="connsiteX27" fmla="*/ 704850 w 997744"/>
              <a:gd name="connsiteY27" fmla="*/ 371475 h 1057275"/>
              <a:gd name="connsiteX28" fmla="*/ 731044 w 997744"/>
              <a:gd name="connsiteY28" fmla="*/ 345281 h 1057275"/>
              <a:gd name="connsiteX29" fmla="*/ 788194 w 997744"/>
              <a:gd name="connsiteY29" fmla="*/ 292893 h 1057275"/>
              <a:gd name="connsiteX30" fmla="*/ 819150 w 997744"/>
              <a:gd name="connsiteY30" fmla="*/ 238125 h 1057275"/>
              <a:gd name="connsiteX31" fmla="*/ 912019 w 997744"/>
              <a:gd name="connsiteY31" fmla="*/ 171450 h 1057275"/>
              <a:gd name="connsiteX32" fmla="*/ 997744 w 997744"/>
              <a:gd name="connsiteY32" fmla="*/ 107156 h 1057275"/>
              <a:gd name="connsiteX33" fmla="*/ 945357 w 997744"/>
              <a:gd name="connsiteY33" fmla="*/ 97631 h 1057275"/>
              <a:gd name="connsiteX34" fmla="*/ 869157 w 997744"/>
              <a:gd name="connsiteY34" fmla="*/ 107156 h 1057275"/>
              <a:gd name="connsiteX35" fmla="*/ 823913 w 997744"/>
              <a:gd name="connsiteY35" fmla="*/ 104775 h 1057275"/>
              <a:gd name="connsiteX36" fmla="*/ 807244 w 997744"/>
              <a:gd name="connsiteY36" fmla="*/ 92868 h 1057275"/>
              <a:gd name="connsiteX37" fmla="*/ 766763 w 997744"/>
              <a:gd name="connsiteY37" fmla="*/ 111918 h 1057275"/>
              <a:gd name="connsiteX38" fmla="*/ 738188 w 997744"/>
              <a:gd name="connsiteY38" fmla="*/ 104775 h 1057275"/>
              <a:gd name="connsiteX39" fmla="*/ 700088 w 997744"/>
              <a:gd name="connsiteY39" fmla="*/ 88106 h 1057275"/>
              <a:gd name="connsiteX40" fmla="*/ 676275 w 997744"/>
              <a:gd name="connsiteY40" fmla="*/ 71437 h 1057275"/>
              <a:gd name="connsiteX41" fmla="*/ 638175 w 997744"/>
              <a:gd name="connsiteY41" fmla="*/ 78581 h 1057275"/>
              <a:gd name="connsiteX42" fmla="*/ 588169 w 997744"/>
              <a:gd name="connsiteY42" fmla="*/ 50006 h 1057275"/>
              <a:gd name="connsiteX43" fmla="*/ 561975 w 997744"/>
              <a:gd name="connsiteY43" fmla="*/ 52387 h 1057275"/>
              <a:gd name="connsiteX44" fmla="*/ 504825 w 997744"/>
              <a:gd name="connsiteY44" fmla="*/ 57150 h 1057275"/>
              <a:gd name="connsiteX45" fmla="*/ 459582 w 997744"/>
              <a:gd name="connsiteY45" fmla="*/ 57150 h 1057275"/>
              <a:gd name="connsiteX46" fmla="*/ 438150 w 997744"/>
              <a:gd name="connsiteY46" fmla="*/ 42862 h 1057275"/>
              <a:gd name="connsiteX47" fmla="*/ 381000 w 997744"/>
              <a:gd name="connsiteY47" fmla="*/ 33337 h 1057275"/>
              <a:gd name="connsiteX48" fmla="*/ 328613 w 997744"/>
              <a:gd name="connsiteY48" fmla="*/ 16668 h 1057275"/>
              <a:gd name="connsiteX49" fmla="*/ 295275 w 997744"/>
              <a:gd name="connsiteY49" fmla="*/ 16668 h 1057275"/>
              <a:gd name="connsiteX50" fmla="*/ 264319 w 997744"/>
              <a:gd name="connsiteY50" fmla="*/ 16668 h 1057275"/>
              <a:gd name="connsiteX51" fmla="*/ 238125 w 997744"/>
              <a:gd name="connsiteY51" fmla="*/ 9525 h 1057275"/>
              <a:gd name="connsiteX52" fmla="*/ 230982 w 997744"/>
              <a:gd name="connsiteY52" fmla="*/ 0 h 1057275"/>
              <a:gd name="connsiteX53" fmla="*/ 147638 w 997744"/>
              <a:gd name="connsiteY53" fmla="*/ 9525 h 1057275"/>
              <a:gd name="connsiteX54" fmla="*/ 83344 w 997744"/>
              <a:gd name="connsiteY54" fmla="*/ 7143 h 1057275"/>
              <a:gd name="connsiteX55" fmla="*/ 0 w 997744"/>
              <a:gd name="connsiteY55" fmla="*/ 11906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97744" h="1057275">
                <a:moveTo>
                  <a:pt x="0" y="11906"/>
                </a:moveTo>
                <a:lnTo>
                  <a:pt x="26194" y="83343"/>
                </a:lnTo>
                <a:lnTo>
                  <a:pt x="26194" y="200025"/>
                </a:lnTo>
                <a:lnTo>
                  <a:pt x="54769" y="230981"/>
                </a:lnTo>
                <a:lnTo>
                  <a:pt x="92869" y="316706"/>
                </a:lnTo>
                <a:lnTo>
                  <a:pt x="92869" y="426243"/>
                </a:lnTo>
                <a:lnTo>
                  <a:pt x="126207" y="538162"/>
                </a:lnTo>
                <a:lnTo>
                  <a:pt x="116682" y="590550"/>
                </a:lnTo>
                <a:lnTo>
                  <a:pt x="126207" y="602456"/>
                </a:lnTo>
                <a:lnTo>
                  <a:pt x="114300" y="678656"/>
                </a:lnTo>
                <a:lnTo>
                  <a:pt x="161925" y="709612"/>
                </a:lnTo>
                <a:lnTo>
                  <a:pt x="178594" y="1057275"/>
                </a:lnTo>
                <a:lnTo>
                  <a:pt x="547688" y="1026318"/>
                </a:lnTo>
                <a:lnTo>
                  <a:pt x="916782" y="962025"/>
                </a:lnTo>
                <a:lnTo>
                  <a:pt x="890588" y="897731"/>
                </a:lnTo>
                <a:lnTo>
                  <a:pt x="869157" y="907256"/>
                </a:lnTo>
                <a:lnTo>
                  <a:pt x="838200" y="871537"/>
                </a:lnTo>
                <a:lnTo>
                  <a:pt x="804863" y="871537"/>
                </a:lnTo>
                <a:lnTo>
                  <a:pt x="766763" y="814387"/>
                </a:lnTo>
                <a:lnTo>
                  <a:pt x="709613" y="792956"/>
                </a:lnTo>
                <a:lnTo>
                  <a:pt x="673894" y="783431"/>
                </a:lnTo>
                <a:lnTo>
                  <a:pt x="673894" y="783431"/>
                </a:lnTo>
                <a:lnTo>
                  <a:pt x="645319" y="716756"/>
                </a:lnTo>
                <a:lnTo>
                  <a:pt x="666750" y="669131"/>
                </a:lnTo>
                <a:lnTo>
                  <a:pt x="623888" y="588168"/>
                </a:lnTo>
                <a:lnTo>
                  <a:pt x="683419" y="519112"/>
                </a:lnTo>
                <a:cubicBezTo>
                  <a:pt x="682625" y="491331"/>
                  <a:pt x="681832" y="463549"/>
                  <a:pt x="681038" y="435768"/>
                </a:cubicBezTo>
                <a:lnTo>
                  <a:pt x="704850" y="371475"/>
                </a:lnTo>
                <a:lnTo>
                  <a:pt x="731044" y="345281"/>
                </a:lnTo>
                <a:lnTo>
                  <a:pt x="788194" y="292893"/>
                </a:lnTo>
                <a:lnTo>
                  <a:pt x="819150" y="238125"/>
                </a:lnTo>
                <a:lnTo>
                  <a:pt x="912019" y="171450"/>
                </a:lnTo>
                <a:lnTo>
                  <a:pt x="997744" y="107156"/>
                </a:lnTo>
                <a:lnTo>
                  <a:pt x="945357" y="97631"/>
                </a:lnTo>
                <a:lnTo>
                  <a:pt x="869157" y="107156"/>
                </a:lnTo>
                <a:lnTo>
                  <a:pt x="823913" y="104775"/>
                </a:lnTo>
                <a:lnTo>
                  <a:pt x="807244" y="92868"/>
                </a:lnTo>
                <a:lnTo>
                  <a:pt x="766763" y="111918"/>
                </a:lnTo>
                <a:lnTo>
                  <a:pt x="738188" y="104775"/>
                </a:lnTo>
                <a:lnTo>
                  <a:pt x="700088" y="88106"/>
                </a:lnTo>
                <a:lnTo>
                  <a:pt x="676275" y="71437"/>
                </a:lnTo>
                <a:lnTo>
                  <a:pt x="638175" y="78581"/>
                </a:lnTo>
                <a:lnTo>
                  <a:pt x="588169" y="50006"/>
                </a:lnTo>
                <a:lnTo>
                  <a:pt x="561975" y="52387"/>
                </a:lnTo>
                <a:lnTo>
                  <a:pt x="504825" y="57150"/>
                </a:lnTo>
                <a:lnTo>
                  <a:pt x="459582" y="57150"/>
                </a:lnTo>
                <a:lnTo>
                  <a:pt x="438150" y="42862"/>
                </a:lnTo>
                <a:lnTo>
                  <a:pt x="381000" y="33337"/>
                </a:lnTo>
                <a:lnTo>
                  <a:pt x="328613" y="16668"/>
                </a:lnTo>
                <a:lnTo>
                  <a:pt x="295275" y="16668"/>
                </a:lnTo>
                <a:lnTo>
                  <a:pt x="264319" y="16668"/>
                </a:lnTo>
                <a:lnTo>
                  <a:pt x="238125" y="9525"/>
                </a:lnTo>
                <a:lnTo>
                  <a:pt x="230982" y="0"/>
                </a:lnTo>
                <a:lnTo>
                  <a:pt x="147638" y="9525"/>
                </a:lnTo>
                <a:lnTo>
                  <a:pt x="83344" y="7143"/>
                </a:lnTo>
                <a:lnTo>
                  <a:pt x="0" y="11906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70" name="Group 118"/>
          <p:cNvGrpSpPr/>
          <p:nvPr userDrawn="1"/>
        </p:nvGrpSpPr>
        <p:grpSpPr>
          <a:xfrm rot="171972">
            <a:off x="5457187" y="1838545"/>
            <a:ext cx="1176338" cy="1012031"/>
            <a:chOff x="5355431" y="1331119"/>
            <a:chExt cx="1176338" cy="1012031"/>
          </a:xfrm>
          <a:solidFill>
            <a:srgbClr val="A7A53D"/>
          </a:solidFill>
        </p:grpSpPr>
        <p:sp>
          <p:nvSpPr>
            <p:cNvPr id="71" name="Freeform 70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73" name="Group 119"/>
          <p:cNvGrpSpPr/>
          <p:nvPr userDrawn="1"/>
        </p:nvGrpSpPr>
        <p:grpSpPr>
          <a:xfrm rot="171972">
            <a:off x="7003541" y="1858108"/>
            <a:ext cx="1193006" cy="831057"/>
            <a:chOff x="6893719" y="1221581"/>
            <a:chExt cx="1193006" cy="831057"/>
          </a:xfrm>
          <a:solidFill>
            <a:srgbClr val="2282AF"/>
          </a:solidFill>
        </p:grpSpPr>
        <p:sp>
          <p:nvSpPr>
            <p:cNvPr id="74" name="Freeform 73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76" name="Group 120"/>
          <p:cNvGrpSpPr/>
          <p:nvPr userDrawn="1"/>
        </p:nvGrpSpPr>
        <p:grpSpPr>
          <a:xfrm rot="171972">
            <a:off x="6684450" y="3021915"/>
            <a:ext cx="1140619" cy="764381"/>
            <a:chOff x="6634163" y="2452688"/>
            <a:chExt cx="1140619" cy="764381"/>
          </a:xfrm>
          <a:solidFill>
            <a:srgbClr val="A7A53D"/>
          </a:solidFill>
        </p:grpSpPr>
        <p:sp>
          <p:nvSpPr>
            <p:cNvPr id="77" name="Freeform 76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79" name="Freeform 78"/>
          <p:cNvSpPr/>
          <p:nvPr userDrawn="1"/>
        </p:nvSpPr>
        <p:spPr>
          <a:xfrm rot="171972">
            <a:off x="6318897" y="2641504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80" name="Group 126"/>
          <p:cNvGrpSpPr>
            <a:grpSpLocks/>
          </p:cNvGrpSpPr>
          <p:nvPr userDrawn="1"/>
        </p:nvGrpSpPr>
        <p:grpSpPr bwMode="auto">
          <a:xfrm rot="171972">
            <a:off x="572866" y="5336446"/>
            <a:ext cx="1374777" cy="793750"/>
            <a:chOff x="2217965" y="5874544"/>
            <a:chExt cx="1375341" cy="795337"/>
          </a:xfrm>
          <a:solidFill>
            <a:srgbClr val="2282AF"/>
          </a:solidFill>
        </p:grpSpPr>
        <p:sp>
          <p:nvSpPr>
            <p:cNvPr id="81" name="Freeform 8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89" name="Oval 88"/>
          <p:cNvSpPr/>
          <p:nvPr userDrawn="1"/>
        </p:nvSpPr>
        <p:spPr>
          <a:xfrm>
            <a:off x="1114813" y="5473817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0" name="Oval 89"/>
          <p:cNvSpPr/>
          <p:nvPr userDrawn="1"/>
        </p:nvSpPr>
        <p:spPr>
          <a:xfrm>
            <a:off x="4166840" y="5291921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1" name="Oval 90"/>
          <p:cNvSpPr/>
          <p:nvPr userDrawn="1"/>
        </p:nvSpPr>
        <p:spPr>
          <a:xfrm>
            <a:off x="671587" y="313664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2" name="Oval 91"/>
          <p:cNvSpPr/>
          <p:nvPr userDrawn="1"/>
        </p:nvSpPr>
        <p:spPr>
          <a:xfrm>
            <a:off x="671587" y="298424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3" name="Oval 92"/>
          <p:cNvSpPr/>
          <p:nvPr userDrawn="1"/>
        </p:nvSpPr>
        <p:spPr>
          <a:xfrm>
            <a:off x="1087942" y="1734103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4" name="Oval 93"/>
          <p:cNvSpPr/>
          <p:nvPr userDrawn="1"/>
        </p:nvSpPr>
        <p:spPr>
          <a:xfrm>
            <a:off x="1282422" y="1217646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5" name="Oval 94"/>
          <p:cNvSpPr/>
          <p:nvPr userDrawn="1"/>
        </p:nvSpPr>
        <p:spPr>
          <a:xfrm>
            <a:off x="1164142" y="1279062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6" name="Oval 95"/>
          <p:cNvSpPr/>
          <p:nvPr userDrawn="1"/>
        </p:nvSpPr>
        <p:spPr>
          <a:xfrm>
            <a:off x="3260943" y="3426807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7" name="Oval 96"/>
          <p:cNvSpPr/>
          <p:nvPr userDrawn="1"/>
        </p:nvSpPr>
        <p:spPr>
          <a:xfrm>
            <a:off x="2328371" y="2882585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8" name="Oval 97"/>
          <p:cNvSpPr/>
          <p:nvPr userDrawn="1"/>
        </p:nvSpPr>
        <p:spPr>
          <a:xfrm>
            <a:off x="7739045" y="303805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9" name="Oval 98"/>
          <p:cNvSpPr/>
          <p:nvPr userDrawn="1"/>
        </p:nvSpPr>
        <p:spPr>
          <a:xfrm>
            <a:off x="7510445" y="293645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0" name="Oval 99"/>
          <p:cNvSpPr/>
          <p:nvPr userDrawn="1"/>
        </p:nvSpPr>
        <p:spPr>
          <a:xfrm>
            <a:off x="7726345" y="271420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1" name="Oval 100"/>
          <p:cNvSpPr/>
          <p:nvPr userDrawn="1"/>
        </p:nvSpPr>
        <p:spPr>
          <a:xfrm>
            <a:off x="7821595" y="249195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2" name="Oval 101"/>
          <p:cNvSpPr/>
          <p:nvPr userDrawn="1"/>
        </p:nvSpPr>
        <p:spPr>
          <a:xfrm>
            <a:off x="7408845" y="216175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3" name="Oval 102"/>
          <p:cNvSpPr/>
          <p:nvPr userDrawn="1"/>
        </p:nvSpPr>
        <p:spPr>
          <a:xfrm>
            <a:off x="8128671" y="2136832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4" name="Oval 103"/>
          <p:cNvSpPr/>
          <p:nvPr userDrawn="1"/>
        </p:nvSpPr>
        <p:spPr>
          <a:xfrm>
            <a:off x="8187619" y="1881876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5" name="TextBox 104"/>
          <p:cNvSpPr txBox="1"/>
          <p:nvPr userDrawn="1"/>
        </p:nvSpPr>
        <p:spPr bwMode="auto">
          <a:xfrm>
            <a:off x="1339849" y="1054773"/>
            <a:ext cx="771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Seattle</a:t>
            </a:r>
          </a:p>
        </p:txBody>
      </p:sp>
      <p:sp>
        <p:nvSpPr>
          <p:cNvPr id="106" name="TextBox 105"/>
          <p:cNvSpPr txBox="1"/>
          <p:nvPr userDrawn="1"/>
        </p:nvSpPr>
        <p:spPr bwMode="auto">
          <a:xfrm>
            <a:off x="1113907" y="1726251"/>
            <a:ext cx="8896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Portland</a:t>
            </a:r>
          </a:p>
        </p:txBody>
      </p:sp>
      <p:sp>
        <p:nvSpPr>
          <p:cNvPr id="107" name="TextBox 106"/>
          <p:cNvSpPr txBox="1"/>
          <p:nvPr userDrawn="1"/>
        </p:nvSpPr>
        <p:spPr bwMode="auto">
          <a:xfrm>
            <a:off x="7372418" y="1656703"/>
            <a:ext cx="8896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Portland</a:t>
            </a:r>
          </a:p>
        </p:txBody>
      </p:sp>
      <p:sp>
        <p:nvSpPr>
          <p:cNvPr id="108" name="TextBox 107"/>
          <p:cNvSpPr txBox="1"/>
          <p:nvPr userDrawn="1"/>
        </p:nvSpPr>
        <p:spPr bwMode="auto">
          <a:xfrm>
            <a:off x="6557738" y="1989293"/>
            <a:ext cx="9164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Syracuse</a:t>
            </a:r>
          </a:p>
        </p:txBody>
      </p:sp>
      <p:sp>
        <p:nvSpPr>
          <p:cNvPr id="109" name="TextBox 108"/>
          <p:cNvSpPr txBox="1"/>
          <p:nvPr userDrawn="1"/>
        </p:nvSpPr>
        <p:spPr bwMode="auto">
          <a:xfrm>
            <a:off x="3293293" y="3257343"/>
            <a:ext cx="10743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Denver (2)</a:t>
            </a:r>
          </a:p>
        </p:txBody>
      </p:sp>
      <p:sp>
        <p:nvSpPr>
          <p:cNvPr id="110" name="TextBox 109"/>
          <p:cNvSpPr txBox="1"/>
          <p:nvPr userDrawn="1"/>
        </p:nvSpPr>
        <p:spPr bwMode="auto">
          <a:xfrm>
            <a:off x="2375953" y="2685641"/>
            <a:ext cx="1330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Salt Lake City</a:t>
            </a:r>
          </a:p>
        </p:txBody>
      </p:sp>
      <p:sp>
        <p:nvSpPr>
          <p:cNvPr id="111" name="TextBox 110"/>
          <p:cNvSpPr txBox="1"/>
          <p:nvPr userDrawn="1"/>
        </p:nvSpPr>
        <p:spPr bwMode="auto">
          <a:xfrm>
            <a:off x="697988" y="2712370"/>
            <a:ext cx="1615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San Francisco (3)</a:t>
            </a:r>
          </a:p>
        </p:txBody>
      </p:sp>
      <p:sp>
        <p:nvSpPr>
          <p:cNvPr id="112" name="TextBox 111"/>
          <p:cNvSpPr txBox="1"/>
          <p:nvPr userDrawn="1"/>
        </p:nvSpPr>
        <p:spPr bwMode="auto">
          <a:xfrm>
            <a:off x="710350" y="3008544"/>
            <a:ext cx="10871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Santa Cruz</a:t>
            </a:r>
          </a:p>
        </p:txBody>
      </p:sp>
      <p:sp>
        <p:nvSpPr>
          <p:cNvPr id="113" name="TextBox 112"/>
          <p:cNvSpPr txBox="1"/>
          <p:nvPr userDrawn="1"/>
        </p:nvSpPr>
        <p:spPr bwMode="auto">
          <a:xfrm>
            <a:off x="1148352" y="1339965"/>
            <a:ext cx="8675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Olympia</a:t>
            </a:r>
          </a:p>
        </p:txBody>
      </p:sp>
      <p:sp>
        <p:nvSpPr>
          <p:cNvPr id="114" name="TextBox 113"/>
          <p:cNvSpPr txBox="1"/>
          <p:nvPr userDrawn="1"/>
        </p:nvSpPr>
        <p:spPr bwMode="auto">
          <a:xfrm>
            <a:off x="4251611" y="5059607"/>
            <a:ext cx="1173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San Antonio</a:t>
            </a:r>
          </a:p>
        </p:txBody>
      </p:sp>
      <p:sp>
        <p:nvSpPr>
          <p:cNvPr id="115" name="TextBox 114"/>
          <p:cNvSpPr txBox="1"/>
          <p:nvPr userDrawn="1"/>
        </p:nvSpPr>
        <p:spPr bwMode="auto">
          <a:xfrm>
            <a:off x="6586151" y="2877815"/>
            <a:ext cx="9941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Annapolis</a:t>
            </a:r>
          </a:p>
        </p:txBody>
      </p:sp>
      <p:sp>
        <p:nvSpPr>
          <p:cNvPr id="116" name="TextBox 115"/>
          <p:cNvSpPr txBox="1"/>
          <p:nvPr userDrawn="1"/>
        </p:nvSpPr>
        <p:spPr bwMode="auto">
          <a:xfrm>
            <a:off x="7756183" y="3003431"/>
            <a:ext cx="68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Berlin</a:t>
            </a:r>
          </a:p>
        </p:txBody>
      </p:sp>
      <p:sp>
        <p:nvSpPr>
          <p:cNvPr id="117" name="TextBox 116"/>
          <p:cNvSpPr txBox="1"/>
          <p:nvPr userDrawn="1"/>
        </p:nvSpPr>
        <p:spPr bwMode="auto">
          <a:xfrm>
            <a:off x="6904569" y="2270399"/>
            <a:ext cx="9696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New York</a:t>
            </a:r>
          </a:p>
        </p:txBody>
      </p:sp>
      <p:sp>
        <p:nvSpPr>
          <p:cNvPr id="118" name="TextBox 117"/>
          <p:cNvSpPr txBox="1"/>
          <p:nvPr userDrawn="1"/>
        </p:nvSpPr>
        <p:spPr bwMode="auto">
          <a:xfrm>
            <a:off x="6697206" y="2596139"/>
            <a:ext cx="1090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Cherry Hill</a:t>
            </a:r>
          </a:p>
        </p:txBody>
      </p:sp>
      <p:sp>
        <p:nvSpPr>
          <p:cNvPr id="119" name="TextBox 118"/>
          <p:cNvSpPr txBox="1"/>
          <p:nvPr userDrawn="1"/>
        </p:nvSpPr>
        <p:spPr bwMode="auto">
          <a:xfrm>
            <a:off x="5493458" y="5874480"/>
            <a:ext cx="1535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Trebuchet MS" pitchFamily="34" charset="0"/>
              </a:rPr>
              <a:t>SOUTH AMERICA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Trebuchet MS" pitchFamily="34" charset="0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Trebuchet MS" pitchFamily="34" charset="0"/>
              </a:rPr>
              <a:t>antiago, Chile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glow rad="127000">
                  <a:schemeClr val="bg1">
                    <a:alpha val="70000"/>
                  </a:schemeClr>
                </a:glow>
              </a:effectLst>
              <a:uLnTx/>
              <a:uFillTx/>
              <a:latin typeface="Trebuchet MS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>
          <a:xfrm>
            <a:off x="5370460" y="605851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21" name="TextBox 120"/>
          <p:cNvSpPr txBox="1"/>
          <p:nvPr userDrawn="1"/>
        </p:nvSpPr>
        <p:spPr bwMode="auto">
          <a:xfrm>
            <a:off x="275505" y="5491550"/>
            <a:ext cx="933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Honolulu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rgbClr val="26455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Office Locations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  <p:pic>
        <p:nvPicPr>
          <p:cNvPr id="122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835" y="2895600"/>
            <a:ext cx="1143000" cy="121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635" y="3641066"/>
            <a:ext cx="1952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235" y="4419600"/>
            <a:ext cx="2819400" cy="944499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3921"/>
            <a:ext cx="3005335" cy="44895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222" y="2965753"/>
            <a:ext cx="2157413" cy="572517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235" y="4107608"/>
            <a:ext cx="838200" cy="83820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235" y="4419600"/>
            <a:ext cx="1828800" cy="34381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47" y="1357669"/>
            <a:ext cx="1331976" cy="39786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435" y="5257800"/>
            <a:ext cx="1676400" cy="8382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35" y="2895600"/>
            <a:ext cx="745427" cy="74295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835" y="5334000"/>
            <a:ext cx="2085339" cy="727443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235" y="4800600"/>
            <a:ext cx="2255921" cy="68580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235" y="1219200"/>
            <a:ext cx="1104900" cy="110490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435" y="2514600"/>
            <a:ext cx="1066800" cy="8001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161" y="1279927"/>
            <a:ext cx="695474" cy="777473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535" y="2438401"/>
            <a:ext cx="2209800" cy="41698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462" y="1357669"/>
            <a:ext cx="1781173" cy="61253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035" y="3733800"/>
            <a:ext cx="2224550" cy="483936"/>
          </a:xfrm>
          <a:prstGeom prst="rect">
            <a:avLst/>
          </a:prstGeom>
        </p:spPr>
      </p:pic>
      <p:pic>
        <p:nvPicPr>
          <p:cNvPr id="140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835" y="2895600"/>
            <a:ext cx="1143000" cy="121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635" y="3641066"/>
            <a:ext cx="1952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4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235" y="4419600"/>
            <a:ext cx="2819400" cy="944499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3921"/>
            <a:ext cx="3005335" cy="448959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222" y="2965753"/>
            <a:ext cx="2157413" cy="572517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835" y="5486400"/>
            <a:ext cx="1971675" cy="875424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235" y="4107608"/>
            <a:ext cx="838200" cy="8382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235" y="4419600"/>
            <a:ext cx="1828800" cy="343814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47" y="1357669"/>
            <a:ext cx="1331976" cy="397863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435" y="5257800"/>
            <a:ext cx="1676400" cy="8382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35" y="2895600"/>
            <a:ext cx="745427" cy="74295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835" y="5334000"/>
            <a:ext cx="2085339" cy="727443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235" y="4800600"/>
            <a:ext cx="2255921" cy="68580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235" y="1219200"/>
            <a:ext cx="1104900" cy="110490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435" y="2514600"/>
            <a:ext cx="1066800" cy="8001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161" y="1279927"/>
            <a:ext cx="695474" cy="777473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535" y="2438401"/>
            <a:ext cx="2209800" cy="41698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462" y="1357669"/>
            <a:ext cx="1781173" cy="612532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035" y="3733800"/>
            <a:ext cx="2224550" cy="48393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rgbClr val="26455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Select Clients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for Graphics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381000"/>
            <a:ext cx="8001000" cy="685800"/>
          </a:xfrm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1500" y="1066800"/>
            <a:ext cx="8001000" cy="4343400"/>
          </a:xfrm>
        </p:spPr>
        <p:txBody>
          <a:bodyPr r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04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66928" y="381000"/>
            <a:ext cx="3564255" cy="685800"/>
          </a:xfrm>
        </p:spPr>
        <p:txBody>
          <a:bodyPr>
            <a:no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4495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66928" y="1066800"/>
            <a:ext cx="3564255" cy="54102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19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5" y="1066800"/>
            <a:ext cx="8002905" cy="41148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9595" y="381000"/>
            <a:ext cx="800481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5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with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7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 sz="2800">
                <a:latin typeface="Trebuchet MS" pitchFamily="34" charset="0"/>
              </a:defRPr>
            </a:lvl1pPr>
            <a:lvl2pPr>
              <a:spcBef>
                <a:spcPts val="1000"/>
              </a:spcBef>
              <a:defRPr sz="2600">
                <a:latin typeface="Trebuchet MS" pitchFamily="34" charset="0"/>
              </a:defRPr>
            </a:lvl2pPr>
            <a:lvl3pPr>
              <a:spcBef>
                <a:spcPts val="1000"/>
              </a:spcBef>
              <a:defRPr sz="2400">
                <a:latin typeface="Trebuchet MS" pitchFamily="34" charset="0"/>
              </a:defRPr>
            </a:lvl3pPr>
            <a:lvl4pPr>
              <a:spcBef>
                <a:spcPts val="1000"/>
              </a:spcBef>
              <a:defRPr sz="2200">
                <a:latin typeface="Trebuchet MS" pitchFamily="34" charset="0"/>
              </a:defRPr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7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 sz="2800">
                <a:latin typeface="Trebuchet MS" pitchFamily="34" charset="0"/>
              </a:defRPr>
            </a:lvl1pPr>
            <a:lvl2pPr>
              <a:spcBef>
                <a:spcPts val="1000"/>
              </a:spcBef>
              <a:defRPr sz="2600">
                <a:latin typeface="Trebuchet MS" pitchFamily="34" charset="0"/>
              </a:defRPr>
            </a:lvl2pPr>
            <a:lvl3pPr>
              <a:spcBef>
                <a:spcPts val="1000"/>
              </a:spcBef>
              <a:defRPr sz="2400">
                <a:latin typeface="Trebuchet MS" pitchFamily="34" charset="0"/>
              </a:defRPr>
            </a:lvl3pPr>
            <a:lvl4pPr>
              <a:spcBef>
                <a:spcPts val="1000"/>
              </a:spcBef>
              <a:defRPr sz="2200">
                <a:latin typeface="Trebuchet MS" pitchFamily="34" charset="0"/>
              </a:defRPr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with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no bullets) without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7620000" cy="4691063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1400"/>
              </a:spcBef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no bullets) with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7620000" cy="4691063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1400"/>
              </a:spcBef>
              <a:buNone/>
              <a:defRPr sz="32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 Text/Graphi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6455C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Text/Graphic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6455C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Text/Graphic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1899" y="662940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E652699A-549B-45A1-BA81-4020695B5A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50" r:id="rId4"/>
    <p:sldLayoutId id="2147483661" r:id="rId5"/>
    <p:sldLayoutId id="2147483671" r:id="rId6"/>
    <p:sldLayoutId id="2147483669" r:id="rId7"/>
    <p:sldLayoutId id="2147483675" r:id="rId8"/>
    <p:sldLayoutId id="2147483663" r:id="rId9"/>
    <p:sldLayoutId id="2147483672" r:id="rId10"/>
    <p:sldLayoutId id="2147483673" r:id="rId11"/>
    <p:sldLayoutId id="2147483674" r:id="rId12"/>
    <p:sldLayoutId id="2147483664" r:id="rId13"/>
    <p:sldLayoutId id="2147483665" r:id="rId14"/>
    <p:sldLayoutId id="2147483666" r:id="rId15"/>
    <p:sldLayoutId id="2147483667" r:id="rId16"/>
    <p:sldLayoutId id="2147483689" r:id="rId17"/>
    <p:sldLayoutId id="2147483690" r:id="rId18"/>
    <p:sldLayoutId id="2147483691" r:id="rId1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26455C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rgbClr val="A7A53D"/>
        </a:buClr>
        <a:buFont typeface="Arial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rgbClr val="9E6828"/>
        </a:buClr>
        <a:buFont typeface="Arial" pitchFamily="34" charset="0"/>
        <a:buChar char="–"/>
        <a:defRPr sz="2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rgbClr val="A7A53D"/>
        </a:buClr>
        <a:buFont typeface="Arial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rgbClr val="9E6828"/>
        </a:buClr>
        <a:buFont typeface="Arial" pitchFamily="34" charset="0"/>
        <a:buChar char="–"/>
        <a:defRPr sz="2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9" Type="http://schemas.openxmlformats.org/officeDocument/2006/relationships/tags" Target="../tags/tag103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34" Type="http://schemas.openxmlformats.org/officeDocument/2006/relationships/tags" Target="../tags/tag98.xml"/><Relationship Id="rId42" Type="http://schemas.openxmlformats.org/officeDocument/2006/relationships/tags" Target="../tags/tag106.xml"/><Relationship Id="rId47" Type="http://schemas.openxmlformats.org/officeDocument/2006/relationships/tags" Target="../tags/tag111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tags" Target="../tags/tag110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41" Type="http://schemas.openxmlformats.org/officeDocument/2006/relationships/tags" Target="../tags/tag105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49" Type="http://schemas.openxmlformats.org/officeDocument/2006/relationships/notesSlide" Target="../notesSlides/notesSlide7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4" Type="http://schemas.openxmlformats.org/officeDocument/2006/relationships/tags" Target="../tags/tag108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tags" Target="../tags/tag107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3914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Per- </a:t>
            </a:r>
            <a:r>
              <a:rPr lang="en-US" sz="2800" dirty="0"/>
              <a:t>and </a:t>
            </a:r>
            <a:r>
              <a:rPr lang="en-US" sz="2800" dirty="0" err="1"/>
              <a:t>Polyfluoroalkyl</a:t>
            </a:r>
            <a:r>
              <a:rPr lang="en-US" sz="2800" dirty="0"/>
              <a:t> </a:t>
            </a:r>
            <a:r>
              <a:rPr lang="en-US" sz="2800" dirty="0" smtClean="0"/>
              <a:t>Substances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Background Information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71600" y="4876800"/>
            <a:ext cx="396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Janet Anderson, Ph.D., DABT</a:t>
            </a:r>
          </a:p>
          <a:p>
            <a:r>
              <a:rPr lang="en-US" dirty="0" smtClean="0"/>
              <a:t>Integral Consulting, Inc.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5087" y="6096000"/>
            <a:ext cx="544671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April 16, 2019 – NASF Washington Forum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PFAS are </a:t>
            </a:r>
            <a:r>
              <a:rPr lang="en-US" dirty="0"/>
              <a:t>Essential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Chrome </a:t>
            </a:r>
            <a:r>
              <a:rPr lang="en-US" dirty="0"/>
              <a:t>Plating, Etching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513832"/>
            <a:ext cx="520434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Increases quality of plating baths, reduces waste</a:t>
            </a:r>
          </a:p>
          <a:p>
            <a:r>
              <a:rPr lang="en-US" sz="2000" dirty="0"/>
              <a:t>Results in high corrosion resistance</a:t>
            </a:r>
          </a:p>
          <a:p>
            <a:r>
              <a:rPr lang="en-US" sz="2000" dirty="0"/>
              <a:t>Wetting and leveling to improve etching process</a:t>
            </a:r>
          </a:p>
          <a:p>
            <a:r>
              <a:rPr lang="en-US" sz="2000" b="1" dirty="0" smtClean="0"/>
              <a:t>Improves worker and environmental safety (e.g., hexavalent chrome)</a:t>
            </a:r>
          </a:p>
          <a:p>
            <a:pPr lvl="1"/>
            <a:r>
              <a:rPr lang="en-US" sz="1800" b="1" dirty="0" smtClean="0"/>
              <a:t>Suppresses hexavalent chromium vapors by reducing surface tension of solution</a:t>
            </a:r>
          </a:p>
          <a:p>
            <a:pPr lvl="1"/>
            <a:r>
              <a:rPr lang="en-US" sz="2000" b="1" dirty="0" smtClean="0"/>
              <a:t>CAA MACT Cr(VI) limits</a:t>
            </a:r>
          </a:p>
          <a:p>
            <a:pPr lvl="1"/>
            <a:r>
              <a:rPr lang="en-US" sz="2000" b="1" dirty="0" smtClean="0"/>
              <a:t>OSHA worker safety 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29" y="3590282"/>
            <a:ext cx="112395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80316"/>
            <a:ext cx="123825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32491"/>
          <a:stretch/>
        </p:blipFill>
        <p:spPr>
          <a:xfrm>
            <a:off x="2050029" y="1736244"/>
            <a:ext cx="1276350" cy="1806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24" y="4673338"/>
            <a:ext cx="1824038" cy="1433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97" y="261727"/>
            <a:ext cx="8686800" cy="993773"/>
          </a:xfrm>
        </p:spPr>
        <p:txBody>
          <a:bodyPr>
            <a:normAutofit/>
          </a:bodyPr>
          <a:lstStyle/>
          <a:p>
            <a:r>
              <a:rPr lang="en-US" dirty="0"/>
              <a:t>Key PFAS U.S. </a:t>
            </a:r>
            <a:r>
              <a:rPr lang="en-US" dirty="0" smtClean="0"/>
              <a:t>Milestones for NASF</a:t>
            </a:r>
            <a:endParaRPr lang="en-US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cxnSp>
        <p:nvCxnSpPr>
          <p:cNvPr id="20" name="OTLSHAPE_M_e60de4190fe74dc8a0cee2a9f77196e2_Connector1"/>
          <p:cNvCxnSpPr/>
          <p:nvPr>
            <p:custDataLst>
              <p:tags r:id="rId1"/>
            </p:custDataLst>
          </p:nvPr>
        </p:nvCxnSpPr>
        <p:spPr>
          <a:xfrm flipH="1">
            <a:off x="8037860" y="3506428"/>
            <a:ext cx="24981" cy="1184774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e60de4190fe74dc8a0cee2a9f77196e2_Connector1"/>
          <p:cNvCxnSpPr/>
          <p:nvPr>
            <p:custDataLst>
              <p:tags r:id="rId2"/>
            </p:custDataLst>
          </p:nvPr>
        </p:nvCxnSpPr>
        <p:spPr>
          <a:xfrm>
            <a:off x="3777055" y="3555801"/>
            <a:ext cx="5863" cy="118872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2820212" y="5429547"/>
            <a:ext cx="44858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2007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TLSHAPE_M_e60de4190fe74dc8a0cee2a9f77196e2_Title"/>
          <p:cNvSpPr txBox="1"/>
          <p:nvPr>
            <p:custDataLst>
              <p:tags r:id="rId4"/>
            </p:custDataLst>
          </p:nvPr>
        </p:nvSpPr>
        <p:spPr>
          <a:xfrm>
            <a:off x="3270335" y="2569544"/>
            <a:ext cx="1552295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MN identified metal plating shops as source of PFOS in environment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TLSHAPE_M_e60de4190fe74dc8a0cee2a9f77196e2_Date"/>
          <p:cNvSpPr txBox="1"/>
          <p:nvPr>
            <p:custDataLst>
              <p:tags r:id="rId5"/>
            </p:custDataLst>
          </p:nvPr>
        </p:nvSpPr>
        <p:spPr>
          <a:xfrm>
            <a:off x="3212879" y="3183009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2007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TB_00000000000000000000000000000000_RightEndCaps"/>
          <p:cNvSpPr txBox="1"/>
          <p:nvPr>
            <p:custDataLst>
              <p:tags r:id="rId6"/>
            </p:custDataLst>
          </p:nvPr>
        </p:nvSpPr>
        <p:spPr>
          <a:xfrm>
            <a:off x="533400" y="5432878"/>
            <a:ext cx="82503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1940-50s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B_00000000000000000000000000000000_RightEndCaps"/>
          <p:cNvSpPr txBox="1"/>
          <p:nvPr>
            <p:custDataLst>
              <p:tags r:id="rId7"/>
            </p:custDataLst>
          </p:nvPr>
        </p:nvSpPr>
        <p:spPr>
          <a:xfrm>
            <a:off x="3964751" y="5433486"/>
            <a:ext cx="44858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2009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M_e60de4190fe74dc8a0cee2a9f77196e2_Date"/>
          <p:cNvSpPr txBox="1"/>
          <p:nvPr>
            <p:custDataLst>
              <p:tags r:id="rId8"/>
            </p:custDataLst>
          </p:nvPr>
        </p:nvSpPr>
        <p:spPr>
          <a:xfrm>
            <a:off x="3924300" y="4005642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2009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TB_00000000000000000000000000000000_RightEndCaps"/>
          <p:cNvSpPr txBox="1"/>
          <p:nvPr>
            <p:custDataLst>
              <p:tags r:id="rId9"/>
            </p:custDataLst>
          </p:nvPr>
        </p:nvSpPr>
        <p:spPr>
          <a:xfrm>
            <a:off x="5128864" y="5432878"/>
            <a:ext cx="738536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2012-15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OTLSHAPE_M_e60de4190fe74dc8a0cee2a9f77196e2_Connector1"/>
          <p:cNvCxnSpPr/>
          <p:nvPr>
            <p:custDataLst>
              <p:tags r:id="rId10"/>
            </p:custDataLst>
          </p:nvPr>
        </p:nvCxnSpPr>
        <p:spPr>
          <a:xfrm>
            <a:off x="5379720" y="2665582"/>
            <a:ext cx="0" cy="2053695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TLSHAPE_TB_00000000000000000000000000000000_RightEndCaps"/>
          <p:cNvSpPr txBox="1"/>
          <p:nvPr>
            <p:custDataLst>
              <p:tags r:id="rId11"/>
            </p:custDataLst>
          </p:nvPr>
        </p:nvSpPr>
        <p:spPr>
          <a:xfrm>
            <a:off x="6275611" y="5423353"/>
            <a:ext cx="44858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2016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M_e60de4190fe74dc8a0cee2a9f77196e2_Title"/>
          <p:cNvSpPr txBox="1"/>
          <p:nvPr>
            <p:custDataLst>
              <p:tags r:id="rId12"/>
            </p:custDataLst>
          </p:nvPr>
        </p:nvSpPr>
        <p:spPr>
          <a:xfrm>
            <a:off x="5598810" y="2264744"/>
            <a:ext cx="1563990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Phase-out of PFOS-based mist suppressants under NESHAP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OTLSHAPE_M_e60de4190fe74dc8a0cee2a9f77196e2_Connector1"/>
          <p:cNvCxnSpPr/>
          <p:nvPr>
            <p:custDataLst>
              <p:tags r:id="rId13"/>
            </p:custDataLst>
          </p:nvPr>
        </p:nvCxnSpPr>
        <p:spPr>
          <a:xfrm flipH="1">
            <a:off x="3028041" y="2884127"/>
            <a:ext cx="1450" cy="1874718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TLSHAPE_M_e60de4190fe74dc8a0cee2a9f77196e2_Shape"/>
          <p:cNvSpPr/>
          <p:nvPr>
            <p:custDataLst>
              <p:tags r:id="rId14"/>
            </p:custDataLst>
          </p:nvPr>
        </p:nvSpPr>
        <p:spPr>
          <a:xfrm rot="16200000">
            <a:off x="3047779" y="2801577"/>
            <a:ext cx="165100" cy="165100"/>
          </a:xfrm>
          <a:prstGeom prst="flowChartMerg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39" name="OTLSHAPE_M_e60de4190fe74dc8a0cee2a9f77196e2_Connector1"/>
          <p:cNvCxnSpPr/>
          <p:nvPr>
            <p:custDataLst>
              <p:tags r:id="rId15"/>
            </p:custDataLst>
          </p:nvPr>
        </p:nvCxnSpPr>
        <p:spPr>
          <a:xfrm flipH="1">
            <a:off x="6227847" y="4030535"/>
            <a:ext cx="5823" cy="660667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TLSHAPE_M_e60de4190fe74dc8a0cee2a9f77196e2_Shape"/>
          <p:cNvSpPr/>
          <p:nvPr>
            <p:custDataLst>
              <p:tags r:id="rId16"/>
            </p:custDataLst>
          </p:nvPr>
        </p:nvSpPr>
        <p:spPr>
          <a:xfrm rot="16200000">
            <a:off x="6242135" y="4020777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OTLSHAPE_TB_00000000000000000000000000000000_RightEndCaps"/>
          <p:cNvSpPr txBox="1"/>
          <p:nvPr>
            <p:custDataLst>
              <p:tags r:id="rId17"/>
            </p:custDataLst>
          </p:nvPr>
        </p:nvSpPr>
        <p:spPr>
          <a:xfrm>
            <a:off x="7222980" y="5428516"/>
            <a:ext cx="44858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2018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42" name="OTLSHAPE_M_e60de4190fe74dc8a0cee2a9f77196e2_Connector1"/>
          <p:cNvCxnSpPr/>
          <p:nvPr>
            <p:custDataLst>
              <p:tags r:id="rId18"/>
            </p:custDataLst>
          </p:nvPr>
        </p:nvCxnSpPr>
        <p:spPr>
          <a:xfrm flipH="1">
            <a:off x="7492831" y="4091316"/>
            <a:ext cx="3369" cy="820677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TLSHAPE_M_e60de4190fe74dc8a0cee2a9f77196e2_Date"/>
          <p:cNvSpPr txBox="1"/>
          <p:nvPr>
            <p:custDataLst>
              <p:tags r:id="rId19"/>
            </p:custDataLst>
          </p:nvPr>
        </p:nvSpPr>
        <p:spPr>
          <a:xfrm>
            <a:off x="7543800" y="4490677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5/2018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M_e60de4190fe74dc8a0cee2a9f77196e2_Shape"/>
          <p:cNvSpPr/>
          <p:nvPr>
            <p:custDataLst>
              <p:tags r:id="rId20"/>
            </p:custDataLst>
          </p:nvPr>
        </p:nvSpPr>
        <p:spPr>
          <a:xfrm rot="16200000">
            <a:off x="7488716" y="4008766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45" name="OTLSHAPE_M_e60de4190fe74dc8a0cee2a9f77196e2_Connector1"/>
          <p:cNvCxnSpPr/>
          <p:nvPr>
            <p:custDataLst>
              <p:tags r:id="rId21"/>
            </p:custDataLst>
          </p:nvPr>
        </p:nvCxnSpPr>
        <p:spPr>
          <a:xfrm>
            <a:off x="2200747" y="2119769"/>
            <a:ext cx="0" cy="2651760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TLSHAPE_M_e60de4190fe74dc8a0cee2a9f77196e2_Title"/>
          <p:cNvSpPr txBox="1"/>
          <p:nvPr>
            <p:custDataLst>
              <p:tags r:id="rId22"/>
            </p:custDataLst>
          </p:nvPr>
        </p:nvSpPr>
        <p:spPr>
          <a:xfrm>
            <a:off x="2443100" y="1905000"/>
            <a:ext cx="985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3M Phase-out of PFOS 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M_e60de4190fe74dc8a0cee2a9f77196e2_Date"/>
          <p:cNvSpPr txBox="1"/>
          <p:nvPr>
            <p:custDataLst>
              <p:tags r:id="rId23"/>
            </p:custDataLst>
          </p:nvPr>
        </p:nvSpPr>
        <p:spPr>
          <a:xfrm>
            <a:off x="2347237" y="2264000"/>
            <a:ext cx="663752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2000-2002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M_e60de4190fe74dc8a0cee2a9f77196e2_Shape"/>
          <p:cNvSpPr/>
          <p:nvPr>
            <p:custDataLst>
              <p:tags r:id="rId24"/>
            </p:custDataLst>
          </p:nvPr>
        </p:nvSpPr>
        <p:spPr>
          <a:xfrm rot="16200000">
            <a:off x="2218509" y="2096960"/>
            <a:ext cx="165100" cy="165100"/>
          </a:xfrm>
          <a:prstGeom prst="flowChartMerge">
            <a:avLst/>
          </a:prstGeom>
          <a:solidFill>
            <a:srgbClr val="1880C4"/>
          </a:solidFill>
          <a:ln w="25400" cap="flat" cmpd="sng" algn="ctr">
            <a:solidFill>
              <a:srgbClr val="1880C4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OTLSHAPE_M_e60de4190fe74dc8a0cee2a9f77196e2_Date"/>
          <p:cNvSpPr txBox="1"/>
          <p:nvPr>
            <p:custDataLst>
              <p:tags r:id="rId25"/>
            </p:custDataLst>
          </p:nvPr>
        </p:nvSpPr>
        <p:spPr>
          <a:xfrm>
            <a:off x="1219200" y="3477443"/>
            <a:ext cx="346288" cy="1750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1954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M_e60de4190fe74dc8a0cee2a9f77196e2_Shape"/>
          <p:cNvSpPr/>
          <p:nvPr>
            <p:custDataLst>
              <p:tags r:id="rId26"/>
            </p:custDataLst>
          </p:nvPr>
        </p:nvSpPr>
        <p:spPr>
          <a:xfrm rot="16200000">
            <a:off x="1081088" y="3119077"/>
            <a:ext cx="165100" cy="165100"/>
          </a:xfrm>
          <a:prstGeom prst="flowChartMerg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OTLSHAPE_M_e60de4190fe74dc8a0cee2a9f77196e2_Date"/>
          <p:cNvSpPr txBox="1"/>
          <p:nvPr>
            <p:custDataLst>
              <p:tags r:id="rId27"/>
            </p:custDataLst>
          </p:nvPr>
        </p:nvSpPr>
        <p:spPr>
          <a:xfrm>
            <a:off x="5562600" y="2873600"/>
            <a:ext cx="640080" cy="1692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2012–2015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M_e60de4190fe74dc8a0cee2a9f77196e2_Title"/>
          <p:cNvSpPr txBox="1"/>
          <p:nvPr>
            <p:custDataLst>
              <p:tags r:id="rId28"/>
            </p:custDataLst>
          </p:nvPr>
        </p:nvSpPr>
        <p:spPr>
          <a:xfrm>
            <a:off x="4017954" y="3423877"/>
            <a:ext cx="1468446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USEPA </a:t>
            </a:r>
            <a:r>
              <a:rPr lang="en-US" sz="1200" b="1" spc="-8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Reg</a:t>
            </a:r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 5 PFOS Chromium Electroplating Study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70" name="OTLSHAPE_M_e60de4190fe74dc8a0cee2a9f77196e2_Connector1"/>
          <p:cNvCxnSpPr/>
          <p:nvPr>
            <p:custDataLst>
              <p:tags r:id="rId29"/>
            </p:custDataLst>
          </p:nvPr>
        </p:nvCxnSpPr>
        <p:spPr>
          <a:xfrm flipH="1">
            <a:off x="7296913" y="2332851"/>
            <a:ext cx="1362" cy="240865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TLSHAPE_M_e60de4190fe74dc8a0cee2a9f77196e2_Shape"/>
          <p:cNvSpPr/>
          <p:nvPr>
            <p:custDataLst>
              <p:tags r:id="rId30"/>
            </p:custDataLst>
          </p:nvPr>
        </p:nvSpPr>
        <p:spPr>
          <a:xfrm rot="16200000">
            <a:off x="7316563" y="2268177"/>
            <a:ext cx="165100" cy="165100"/>
          </a:xfrm>
          <a:prstGeom prst="flowChartMerg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2" name="OTLSHAPE_M_e60de4190fe74dc8a0cee2a9f77196e2_Date"/>
          <p:cNvSpPr txBox="1"/>
          <p:nvPr>
            <p:custDataLst>
              <p:tags r:id="rId31"/>
            </p:custDataLst>
          </p:nvPr>
        </p:nvSpPr>
        <p:spPr>
          <a:xfrm>
            <a:off x="7467600" y="2645000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2018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M_e60de4190fe74dc8a0cee2a9f77196e2_Title"/>
          <p:cNvSpPr txBox="1"/>
          <p:nvPr>
            <p:custDataLst>
              <p:tags r:id="rId32"/>
            </p:custDataLst>
          </p:nvPr>
        </p:nvSpPr>
        <p:spPr>
          <a:xfrm>
            <a:off x="7537534" y="2043789"/>
            <a:ext cx="1195644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Industry </a:t>
            </a:r>
            <a:r>
              <a:rPr lang="en-US" sz="1200" b="1" spc="-8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mtgs</a:t>
            </a:r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 with stakeholders (e.g. DoD, EPA </a:t>
            </a:r>
            <a:r>
              <a:rPr lang="en-US" sz="1200" b="1" spc="-8" dirty="0" err="1" smtClean="0">
                <a:solidFill>
                  <a:schemeClr val="dk1"/>
                </a:solidFill>
                <a:latin typeface="Calibri" panose="020F0502020204030204" pitchFamily="34" charset="0"/>
              </a:rPr>
              <a:t>Reg</a:t>
            </a:r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 5)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M_e60de4190fe74dc8a0cee2a9f77196e2_Title"/>
          <p:cNvSpPr txBox="1"/>
          <p:nvPr>
            <p:custDataLst>
              <p:tags r:id="rId33"/>
            </p:custDataLst>
          </p:nvPr>
        </p:nvSpPr>
        <p:spPr>
          <a:xfrm>
            <a:off x="6433698" y="3546120"/>
            <a:ext cx="865369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EPA Lifetime </a:t>
            </a:r>
          </a:p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Health Advisories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M_e60de4190fe74dc8a0cee2a9f77196e2_Date"/>
          <p:cNvSpPr txBox="1"/>
          <p:nvPr>
            <p:custDataLst>
              <p:tags r:id="rId34"/>
            </p:custDataLst>
          </p:nvPr>
        </p:nvSpPr>
        <p:spPr>
          <a:xfrm>
            <a:off x="6433698" y="4065522"/>
            <a:ext cx="495300" cy="1692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5/2016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M_e60de4190fe74dc8a0cee2a9f77196e2_Title"/>
          <p:cNvSpPr txBox="1"/>
          <p:nvPr>
            <p:custDataLst>
              <p:tags r:id="rId35"/>
            </p:custDataLst>
          </p:nvPr>
        </p:nvSpPr>
        <p:spPr>
          <a:xfrm>
            <a:off x="1323291" y="2843966"/>
            <a:ext cx="984795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PFAS used in chromium plating 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TB_00000000000000000000000000000000_ScaleContainer"/>
          <p:cNvSpPr/>
          <p:nvPr>
            <p:custDataLst>
              <p:tags r:id="rId36"/>
            </p:custDataLst>
          </p:nvPr>
        </p:nvSpPr>
        <p:spPr>
          <a:xfrm>
            <a:off x="457200" y="4719277"/>
            <a:ext cx="80010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PFAS U.S. Timeline of Key Events</a:t>
            </a:r>
            <a:endParaRPr lang="en-US" dirty="0"/>
          </a:p>
        </p:txBody>
      </p:sp>
      <p:cxnSp>
        <p:nvCxnSpPr>
          <p:cNvPr id="81" name="OTLSHAPE_M_93c5fbda53ad416ba4197cdb8a135f80_Connector1"/>
          <p:cNvCxnSpPr/>
          <p:nvPr>
            <p:custDataLst>
              <p:tags r:id="rId37"/>
            </p:custDataLst>
          </p:nvPr>
        </p:nvCxnSpPr>
        <p:spPr>
          <a:xfrm>
            <a:off x="561946" y="4345887"/>
            <a:ext cx="0" cy="432026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TLSHAPE_M_93c5fbda53ad416ba4197cdb8a135f80_Shape"/>
          <p:cNvSpPr/>
          <p:nvPr>
            <p:custDataLst>
              <p:tags r:id="rId38"/>
            </p:custDataLst>
          </p:nvPr>
        </p:nvSpPr>
        <p:spPr>
          <a:xfrm rot="16200000">
            <a:off x="568570" y="4346744"/>
            <a:ext cx="177574" cy="173403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1524000" y="4609323"/>
            <a:ext cx="296092" cy="5519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1667691" y="4596252"/>
            <a:ext cx="296092" cy="5519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OTLSHAPE_M_e60de4190fe74dc8a0cee2a9f77196e2_Connector1"/>
          <p:cNvCxnSpPr/>
          <p:nvPr>
            <p:custDataLst>
              <p:tags r:id="rId39"/>
            </p:custDataLst>
          </p:nvPr>
        </p:nvCxnSpPr>
        <p:spPr>
          <a:xfrm>
            <a:off x="1066800" y="3277827"/>
            <a:ext cx="9227" cy="1441450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TLSHAPE_M_93c5fbda53ad416ba4197cdb8a135f80_Title"/>
          <p:cNvSpPr txBox="1"/>
          <p:nvPr>
            <p:custDataLst>
              <p:tags r:id="rId40"/>
            </p:custDataLst>
          </p:nvPr>
        </p:nvSpPr>
        <p:spPr>
          <a:xfrm>
            <a:off x="531826" y="3961144"/>
            <a:ext cx="960889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200" b="1" spc="-8">
                <a:solidFill>
                  <a:schemeClr val="dk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PFAS Chemical Engineering</a:t>
            </a:r>
          </a:p>
        </p:txBody>
      </p:sp>
      <p:sp>
        <p:nvSpPr>
          <p:cNvPr id="91" name="OTLSHAPE_TB_00000000000000000000000000000000_RightEndCaps"/>
          <p:cNvSpPr txBox="1"/>
          <p:nvPr>
            <p:custDataLst>
              <p:tags r:id="rId41"/>
            </p:custDataLst>
          </p:nvPr>
        </p:nvSpPr>
        <p:spPr>
          <a:xfrm>
            <a:off x="7848601" y="5432878"/>
            <a:ext cx="44858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2019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M_e60de4190fe74dc8a0cee2a9f77196e2_Title"/>
          <p:cNvSpPr txBox="1"/>
          <p:nvPr>
            <p:custDataLst>
              <p:tags r:id="rId42"/>
            </p:custDataLst>
          </p:nvPr>
        </p:nvSpPr>
        <p:spPr>
          <a:xfrm>
            <a:off x="8305800" y="3363810"/>
            <a:ext cx="919246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EPA PFAS Action Plan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TLSHAPE_M_e60de4190fe74dc8a0cee2a9f77196e2_Date"/>
          <p:cNvSpPr txBox="1"/>
          <p:nvPr>
            <p:custDataLst>
              <p:tags r:id="rId43"/>
            </p:custDataLst>
          </p:nvPr>
        </p:nvSpPr>
        <p:spPr>
          <a:xfrm>
            <a:off x="8453086" y="3769422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>
                <a:solidFill>
                  <a:srgbClr val="1F497E"/>
                </a:solidFill>
                <a:latin typeface="Calibri" panose="020F0502020204030204" pitchFamily="34" charset="0"/>
              </a:rPr>
              <a:t>2</a:t>
            </a:r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/2019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OTLSHAPE_M_e60de4190fe74dc8a0cee2a9f77196e2_Shape"/>
          <p:cNvSpPr/>
          <p:nvPr>
            <p:custDataLst>
              <p:tags r:id="rId44"/>
            </p:custDataLst>
          </p:nvPr>
        </p:nvSpPr>
        <p:spPr>
          <a:xfrm rot="16200000">
            <a:off x="8064500" y="3423878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6" name="OTLSHAPE_M_e60de4190fe74dc8a0cee2a9f77196e2_Title"/>
          <p:cNvSpPr txBox="1"/>
          <p:nvPr>
            <p:custDataLst>
              <p:tags r:id="rId45"/>
            </p:custDataLst>
          </p:nvPr>
        </p:nvSpPr>
        <p:spPr>
          <a:xfrm>
            <a:off x="7680391" y="3957800"/>
            <a:ext cx="919246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EPA PFAS Leadership Summit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OTLSHAPE_M_e60de4190fe74dc8a0cee2a9f77196e2_Shape"/>
          <p:cNvSpPr/>
          <p:nvPr>
            <p:custDataLst>
              <p:tags r:id="rId46"/>
            </p:custDataLst>
          </p:nvPr>
        </p:nvSpPr>
        <p:spPr>
          <a:xfrm rot="16200000">
            <a:off x="3797299" y="3435803"/>
            <a:ext cx="165100" cy="165100"/>
          </a:xfrm>
          <a:prstGeom prst="flowChartMerg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4" name="OTLSHAPE_M_e60de4190fe74dc8a0cee2a9f77196e2_Shape"/>
          <p:cNvSpPr/>
          <p:nvPr>
            <p:custDataLst>
              <p:tags r:id="rId47"/>
            </p:custDataLst>
          </p:nvPr>
        </p:nvSpPr>
        <p:spPr>
          <a:xfrm rot="16200000">
            <a:off x="5397500" y="2509478"/>
            <a:ext cx="165100" cy="165100"/>
          </a:xfrm>
          <a:prstGeom prst="flowChartMerg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128864" y="1799858"/>
            <a:ext cx="2359852" cy="147796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381000"/>
            <a:ext cx="848926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Industry-EPA Collaboration to Ban </a:t>
            </a:r>
            <a:br>
              <a:rPr lang="en-US" dirty="0" smtClean="0"/>
            </a:br>
            <a:r>
              <a:rPr lang="en-US" dirty="0" smtClean="0"/>
              <a:t>PFOS in Chromium Plating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Switch from </a:t>
            </a:r>
            <a:r>
              <a:rPr lang="en-US" sz="3100" dirty="0"/>
              <a:t>PFOS </a:t>
            </a:r>
            <a:r>
              <a:rPr lang="en-US" sz="2700" dirty="0"/>
              <a:t>(historic) </a:t>
            </a:r>
            <a:r>
              <a:rPr lang="en-US" sz="3100" dirty="0" smtClean="0"/>
              <a:t>to 6:2 </a:t>
            </a:r>
            <a:r>
              <a:rPr lang="en-US" sz="3100" dirty="0"/>
              <a:t>FTS </a:t>
            </a:r>
            <a:r>
              <a:rPr lang="en-US" sz="2700" dirty="0"/>
              <a:t>(current, U.S.)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67-E2D1-47D5-BBBE-3777692015B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54" y="2057400"/>
            <a:ext cx="6762046" cy="26055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47800" y="4201633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85823" y="3919868"/>
            <a:ext cx="809977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31634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Perfluorooctane</a:t>
            </a:r>
            <a:r>
              <a:rPr lang="en-US" sz="2200" dirty="0" smtClean="0"/>
              <a:t> sulfonate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7642" b="38435"/>
          <a:stretch/>
        </p:blipFill>
        <p:spPr>
          <a:xfrm>
            <a:off x="247675" y="5374647"/>
            <a:ext cx="3930392" cy="940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716" t="32866" r="716" b="34060"/>
          <a:stretch/>
        </p:blipFill>
        <p:spPr>
          <a:xfrm>
            <a:off x="5220369" y="5104984"/>
            <a:ext cx="3726092" cy="12323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13738" y="4724400"/>
            <a:ext cx="3530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6:2 </a:t>
            </a:r>
            <a:r>
              <a:rPr lang="en-US" sz="2200" dirty="0" err="1" smtClean="0"/>
              <a:t>Fluoroteolomer</a:t>
            </a:r>
            <a:r>
              <a:rPr lang="en-US" sz="2200" dirty="0" smtClean="0"/>
              <a:t> sulfonate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6417480" y="3009405"/>
            <a:ext cx="63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PTFE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495800" y="5715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Then Why Do We Still Care?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7414595"/>
              </p:ext>
            </p:extLst>
          </p:nvPr>
        </p:nvGraphicFramePr>
        <p:xfrm>
          <a:off x="1081054" y="1567543"/>
          <a:ext cx="6974375" cy="483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Interest in </a:t>
            </a:r>
            <a:r>
              <a:rPr lang="en-US" dirty="0"/>
              <a:t>PFAS </a:t>
            </a:r>
            <a:r>
              <a:rPr lang="en-US" dirty="0" smtClean="0"/>
              <a:t>in Industry </a:t>
            </a:r>
            <a:br>
              <a:rPr lang="en-US" dirty="0" smtClean="0"/>
            </a:br>
            <a:r>
              <a:rPr lang="en-US" dirty="0" smtClean="0"/>
              <a:t>Effluent </a:t>
            </a:r>
            <a:r>
              <a:rPr lang="en-US" dirty="0"/>
              <a:t>Discharge is Increasing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9615" y="1524000"/>
            <a:ext cx="7230274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EPA - study of PFAS in industry discharge </a:t>
            </a:r>
            <a:r>
              <a:rPr lang="en-US" sz="2400" dirty="0" smtClean="0"/>
              <a:t>(see EPA’s Final 2016 Effluent Guidelines Program Plan, April 2018)</a:t>
            </a:r>
            <a:endParaRPr lang="en-US" dirty="0" smtClean="0"/>
          </a:p>
          <a:p>
            <a:r>
              <a:rPr lang="en-US" dirty="0"/>
              <a:t>Important discussion topic at the state level</a:t>
            </a:r>
          </a:p>
          <a:p>
            <a:pPr lvl="1"/>
            <a:r>
              <a:rPr lang="en-US" sz="2400" dirty="0" smtClean="0"/>
              <a:t>Minnesota - state-wide testing of WWTP effluent in 2007 (identified local chromium electroplating facility as contributor of PFOS to WWTP)</a:t>
            </a:r>
          </a:p>
          <a:p>
            <a:pPr lvl="1"/>
            <a:r>
              <a:rPr lang="en-US" sz="2400" dirty="0" smtClean="0"/>
              <a:t>Michigan - promulgated PFOS surface water quality standard of 12 </a:t>
            </a:r>
            <a:r>
              <a:rPr lang="en-US" sz="2400" dirty="0" err="1" smtClean="0"/>
              <a:t>ppt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32" y="3368040"/>
            <a:ext cx="1382573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171" y="4892040"/>
            <a:ext cx="1185334" cy="12801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21500"/>
          <a:stretch/>
        </p:blipFill>
        <p:spPr>
          <a:xfrm>
            <a:off x="90495" y="1447800"/>
            <a:ext cx="4538133" cy="13315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24158" y="1687033"/>
            <a:ext cx="4357819" cy="1289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513828" y="2272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6455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Increasing Scrutiny on </a:t>
            </a:r>
            <a:r>
              <a:rPr lang="en-US" i="1" dirty="0" smtClean="0"/>
              <a:t>ALL</a:t>
            </a:r>
            <a:r>
              <a:rPr lang="en-US" dirty="0" smtClean="0"/>
              <a:t> </a:t>
            </a:r>
            <a:r>
              <a:rPr lang="en-US" dirty="0" smtClean="0"/>
              <a:t>PFAS and Metal Plating</a:t>
            </a:r>
            <a:endParaRPr lang="en-US" dirty="0"/>
          </a:p>
        </p:txBody>
      </p:sp>
      <p:graphicFrame>
        <p:nvGraphicFramePr>
          <p:cNvPr id="1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861997"/>
              </p:ext>
            </p:extLst>
          </p:nvPr>
        </p:nvGraphicFramePr>
        <p:xfrm>
          <a:off x="990600" y="1676400"/>
          <a:ext cx="7064829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3884" y="5257800"/>
            <a:ext cx="408644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Bipartisan Bill Introduced (March ‘19)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“PFAS Detection Act of 2019”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14" y="4887099"/>
            <a:ext cx="4459100" cy="16647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648200" y="1295400"/>
            <a:ext cx="4800842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0800" y="228600"/>
            <a:ext cx="8654599" cy="1325563"/>
          </a:xfrm>
        </p:spPr>
        <p:txBody>
          <a:bodyPr>
            <a:noAutofit/>
          </a:bodyPr>
          <a:lstStyle/>
          <a:p>
            <a:r>
              <a:rPr lang="en-US" dirty="0"/>
              <a:t>Transition to </a:t>
            </a:r>
            <a:r>
              <a:rPr lang="en-US" dirty="0" smtClean="0"/>
              <a:t>Short </a:t>
            </a:r>
            <a:r>
              <a:rPr lang="en-US" dirty="0" err="1" smtClean="0"/>
              <a:t>Fluorotelomers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Improves </a:t>
            </a:r>
            <a:r>
              <a:rPr lang="en-US" dirty="0"/>
              <a:t>Risk </a:t>
            </a:r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0801" y="1654419"/>
            <a:ext cx="4539799" cy="4441581"/>
          </a:xfrm>
        </p:spPr>
        <p:txBody>
          <a:bodyPr>
            <a:noAutofit/>
          </a:bodyPr>
          <a:lstStyle/>
          <a:p>
            <a:r>
              <a:rPr lang="en-US" sz="2400" dirty="0"/>
              <a:t>Non-PFAS formulations aren’t effective hexavalent chromium mist </a:t>
            </a:r>
            <a:r>
              <a:rPr lang="en-US" sz="2400" dirty="0" smtClean="0"/>
              <a:t>suppressants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400" dirty="0" smtClean="0"/>
              <a:t>Generally accepted that </a:t>
            </a:r>
            <a:r>
              <a:rPr lang="en-US" sz="2400" dirty="0" err="1" smtClean="0"/>
              <a:t>fluorotelomers</a:t>
            </a:r>
            <a:r>
              <a:rPr lang="en-US" sz="2400" dirty="0" smtClean="0"/>
              <a:t> are:</a:t>
            </a:r>
          </a:p>
          <a:p>
            <a:pPr lvl="1"/>
            <a:r>
              <a:rPr lang="en-US" sz="2400" b="1" dirty="0" smtClean="0"/>
              <a:t>Less persistent</a:t>
            </a:r>
          </a:p>
          <a:p>
            <a:pPr lvl="1"/>
            <a:r>
              <a:rPr lang="en-US" sz="2400" b="1" dirty="0" smtClean="0"/>
              <a:t>Less </a:t>
            </a:r>
            <a:r>
              <a:rPr lang="en-US" sz="2400" b="1" dirty="0" err="1" smtClean="0"/>
              <a:t>bioaccumulative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Less toxic</a:t>
            </a:r>
          </a:p>
          <a:p>
            <a:pPr lvl="1"/>
            <a:endParaRPr lang="en-US" sz="900" b="1" dirty="0"/>
          </a:p>
          <a:p>
            <a:r>
              <a:rPr lang="en-US" sz="2400" dirty="0" smtClean="0"/>
              <a:t>Data gaps remain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566673" y="1574934"/>
            <a:ext cx="775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PFOS</a:t>
            </a:r>
            <a:endParaRPr lang="en-US" sz="2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37642" b="38435"/>
          <a:stretch/>
        </p:blipFill>
        <p:spPr>
          <a:xfrm>
            <a:off x="4892675" y="2058492"/>
            <a:ext cx="3930392" cy="9402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-716" t="32866" r="716" b="34060"/>
          <a:stretch/>
        </p:blipFill>
        <p:spPr>
          <a:xfrm>
            <a:off x="5091895" y="4850487"/>
            <a:ext cx="3726092" cy="12323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00926" y="4419600"/>
            <a:ext cx="1005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6:2 FTS</a:t>
            </a:r>
            <a:endParaRPr lang="en-US" sz="2200" dirty="0"/>
          </a:p>
        </p:txBody>
      </p:sp>
      <p:sp>
        <p:nvSpPr>
          <p:cNvPr id="2" name="Down Arrow 1"/>
          <p:cNvSpPr/>
          <p:nvPr/>
        </p:nvSpPr>
        <p:spPr>
          <a:xfrm>
            <a:off x="7010400" y="3429000"/>
            <a:ext cx="33155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72716" y="1925639"/>
            <a:ext cx="3657600" cy="457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09973"/>
            <a:ext cx="6248400" cy="1325563"/>
          </a:xfrm>
        </p:spPr>
        <p:txBody>
          <a:bodyPr>
            <a:noAutofit/>
          </a:bodyPr>
          <a:lstStyle/>
          <a:p>
            <a:r>
              <a:rPr lang="en-US" dirty="0"/>
              <a:t>Available Data to Support the Transition to 6:2 FTS – </a:t>
            </a:r>
            <a:br>
              <a:rPr lang="en-US" dirty="0"/>
            </a:br>
            <a:r>
              <a:rPr lang="en-US" dirty="0" smtClean="0"/>
              <a:t>Data gaps </a:t>
            </a:r>
            <a:r>
              <a:rPr lang="en-US" dirty="0"/>
              <a:t>Remain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2715" y="1925640"/>
            <a:ext cx="3657601" cy="60009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Supporting Data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56583" y="1925639"/>
            <a:ext cx="3657600" cy="457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5056583" y="1925639"/>
            <a:ext cx="3657599" cy="600099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Data Gaps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half" idx="2"/>
          </p:nvPr>
        </p:nvSpPr>
        <p:spPr>
          <a:xfrm>
            <a:off x="772714" y="2639833"/>
            <a:ext cx="3494485" cy="36845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Lower human exposure to 6:2 FTS compared to PFOS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200" dirty="0" smtClean="0"/>
              <a:t>PFOS is persistent; 6:2 FTS </a:t>
            </a:r>
            <a:r>
              <a:rPr lang="en-US" sz="2200" u="sng" dirty="0" smtClean="0"/>
              <a:t>can biodegrade</a:t>
            </a:r>
          </a:p>
          <a:p>
            <a:pPr marL="0" indent="0">
              <a:buNone/>
            </a:pPr>
            <a:endParaRPr lang="en-US" sz="2000" u="sng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6:2 FTS is </a:t>
            </a:r>
            <a:r>
              <a:rPr lang="en-US" sz="2200" u="sng" dirty="0" smtClean="0"/>
              <a:t>not considered </a:t>
            </a:r>
            <a:r>
              <a:rPr lang="en-US" sz="2200" u="sng" dirty="0" err="1" smtClean="0"/>
              <a:t>bioaccumulative</a:t>
            </a:r>
            <a:r>
              <a:rPr lang="en-US" sz="2200" u="sng" dirty="0" smtClean="0"/>
              <a:t> 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200" u="sng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6:2 FTS is </a:t>
            </a:r>
            <a:r>
              <a:rPr lang="en-US" sz="2200" u="sng" dirty="0" smtClean="0"/>
              <a:t>less toxic </a:t>
            </a:r>
            <a:r>
              <a:rPr lang="en-US" sz="2200" dirty="0" smtClean="0"/>
              <a:t>than PFOS to some organisms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4"/>
          </p:nvPr>
        </p:nvSpPr>
        <p:spPr>
          <a:xfrm>
            <a:off x="5181600" y="2546377"/>
            <a:ext cx="3532582" cy="395126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Few studies have monitored human exposure to 6:2 FTS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Degradation products not fully characterized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Bioaccumulation of 6:2 FTS in humans is not characterized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No long term studies and toxicity of 6:2 FTS to humans is unknown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8737"/>
            <a:ext cx="1985962" cy="1846263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NASF/Policy Group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8229600" cy="21596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NASF PFAS Technical Working Group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Identifying and securing experts and resources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Meeting with stakeholders to understand landscape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Helping to prioritize </a:t>
            </a:r>
            <a:r>
              <a:rPr lang="en-US" dirty="0" smtClean="0"/>
              <a:t>actions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41</a:t>
            </a:r>
            <a:endParaRPr lang="en-US" dirty="0"/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983732"/>
              </p:ext>
            </p:extLst>
          </p:nvPr>
        </p:nvGraphicFramePr>
        <p:xfrm>
          <a:off x="2819400" y="914400"/>
          <a:ext cx="3352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5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NASF Identified 4 Priority Issues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3324495"/>
              </p:ext>
            </p:extLst>
          </p:nvPr>
        </p:nvGraphicFramePr>
        <p:xfrm>
          <a:off x="-12700" y="1219200"/>
          <a:ext cx="94488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9" t="19945" r="18244" b="15708"/>
          <a:stretch/>
        </p:blipFill>
        <p:spPr>
          <a:xfrm>
            <a:off x="533399" y="914400"/>
            <a:ext cx="8230295" cy="5715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Per- and </a:t>
            </a:r>
            <a:r>
              <a:rPr lang="en-US" dirty="0" err="1" smtClean="0"/>
              <a:t>Polyfluoroalkyl</a:t>
            </a:r>
            <a:r>
              <a:rPr lang="en-US" dirty="0" smtClean="0"/>
              <a:t> Substances (PFAS)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4" y="1143000"/>
            <a:ext cx="9037546" cy="5466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 Plating Shop Effluent is Only One Contributor of PFAS to POTWs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3505200"/>
          </a:xfrm>
        </p:spPr>
        <p:txBody>
          <a:bodyPr>
            <a:noAutofit/>
          </a:bodyPr>
          <a:lstStyle/>
          <a:p>
            <a:r>
              <a:rPr lang="en-US" dirty="0" smtClean="0"/>
              <a:t>Intense state and community focus on PFAS</a:t>
            </a:r>
          </a:p>
          <a:p>
            <a:pPr lvl="1"/>
            <a:r>
              <a:rPr lang="en-US" sz="2400" dirty="0" smtClean="0"/>
              <a:t>Disparate regulatory actions, public mistrust, and increasing litigation</a:t>
            </a:r>
          </a:p>
          <a:p>
            <a:r>
              <a:rPr lang="en-US" dirty="0" smtClean="0"/>
              <a:t>Increasing scrutiny on metal plating industry as an environmental source</a:t>
            </a:r>
          </a:p>
          <a:p>
            <a:r>
              <a:rPr lang="en-US" dirty="0" smtClean="0"/>
              <a:t>NASF/Policy Group has been, and will continue to be, engaged and actively promoting </a:t>
            </a:r>
          </a:p>
          <a:p>
            <a:pPr lvl="1"/>
            <a:r>
              <a:rPr lang="en-US" sz="2400" dirty="0" smtClean="0"/>
              <a:t>sound science-based regulations, and </a:t>
            </a:r>
          </a:p>
          <a:p>
            <a:pPr lvl="1"/>
            <a:r>
              <a:rPr lang="en-US" sz="2400" dirty="0" smtClean="0"/>
              <a:t>best industry practices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02685" y="5323505"/>
            <a:ext cx="3173113" cy="1176097"/>
            <a:chOff x="549340" y="4642371"/>
            <a:chExt cx="2205479" cy="1176097"/>
          </a:xfrm>
        </p:grpSpPr>
        <p:sp>
          <p:nvSpPr>
            <p:cNvPr id="9" name="TextBox 8"/>
            <p:cNvSpPr txBox="1"/>
            <p:nvPr/>
          </p:nvSpPr>
          <p:spPr>
            <a:xfrm>
              <a:off x="549340" y="4642371"/>
              <a:ext cx="220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323232"/>
                  </a:solidFill>
                  <a:latin typeface="Trebuchet MS" panose="020B0603020202020204" pitchFamily="34" charset="0"/>
                </a:rPr>
                <a:t>Janet Anderson, Ph.D., DABT</a:t>
              </a:r>
              <a:endParaRPr lang="en-US" dirty="0">
                <a:solidFill>
                  <a:srgbClr val="32323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340" y="4918222"/>
              <a:ext cx="1778440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050" i="1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Toxicologist | Senior Consultant</a:t>
              </a:r>
            </a:p>
            <a:p>
              <a:pPr defTabSz="914400"/>
              <a:endParaRPr lang="en-US" sz="1400" dirty="0" smtClean="0">
                <a:solidFill>
                  <a:srgbClr val="323232"/>
                </a:solidFill>
                <a:latin typeface="Trebuchet MS" panose="020B0603020202020204" pitchFamily="34" charset="0"/>
              </a:endParaRPr>
            </a:p>
            <a:p>
              <a:pPr defTabSz="914400"/>
              <a:r>
                <a:rPr lang="en-US" sz="1400" dirty="0" smtClean="0">
                  <a:solidFill>
                    <a:srgbClr val="323232"/>
                  </a:solidFill>
                  <a:latin typeface="Trebuchet MS" panose="020B0603020202020204" pitchFamily="34" charset="0"/>
                </a:rPr>
                <a:t>janderson@integral-corp.com</a:t>
              </a:r>
            </a:p>
            <a:p>
              <a:pPr defTabSz="914400"/>
              <a:r>
                <a:rPr lang="en-US" sz="1400" dirty="0" smtClean="0">
                  <a:solidFill>
                    <a:srgbClr val="323232"/>
                  </a:solidFill>
                  <a:latin typeface="Trebuchet MS" panose="020B0603020202020204" pitchFamily="34" charset="0"/>
                </a:rPr>
                <a:t>513.226.6528</a:t>
              </a:r>
              <a:endParaRPr lang="en-US" sz="1400" dirty="0">
                <a:solidFill>
                  <a:srgbClr val="323232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578498" y="5150491"/>
            <a:ext cx="7987004" cy="0"/>
          </a:xfrm>
          <a:prstGeom prst="line">
            <a:avLst/>
          </a:prstGeom>
          <a:ln>
            <a:solidFill>
              <a:srgbClr val="8D8D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2" y="3666100"/>
            <a:ext cx="1851039" cy="1348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9"/>
          <a:stretch/>
        </p:blipFill>
        <p:spPr>
          <a:xfrm>
            <a:off x="0" y="0"/>
            <a:ext cx="9144000" cy="3525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838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prstClr val="white"/>
                </a:solidFill>
              </a:rPr>
              <a:t>Questions?</a:t>
            </a:r>
            <a:endParaRPr lang="en-US" sz="4000" b="1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99" y="1489351"/>
            <a:ext cx="1963002" cy="19568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12060"/>
            <a:ext cx="4863401" cy="2012113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Understand Detections of PFOS in Facility Effluent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07" y="2103437"/>
            <a:ext cx="397629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EPA Region 5 (Michigan)</a:t>
            </a:r>
          </a:p>
          <a:p>
            <a:r>
              <a:rPr lang="en-US" sz="2400" dirty="0" smtClean="0"/>
              <a:t>Ensure sound science and logic drive sampling program and data interpretation</a:t>
            </a:r>
          </a:p>
          <a:p>
            <a:r>
              <a:rPr lang="en-US" sz="2400" dirty="0"/>
              <a:t>Collaborate with regulators &amp; other stakeholders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05000"/>
            <a:ext cx="4505325" cy="2838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6800" y="28194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69045" y="4181475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77452" y="5029696"/>
            <a:ext cx="4234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EPA 1998. Characterizing Risk at Metal Finishing Facilities</a:t>
            </a:r>
            <a:endParaRPr lang="en-US" sz="12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Mist Suppressant Formulations Still Contain PFAS, but Exact Formulations are Confidential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02" y="2223236"/>
            <a:ext cx="5344160" cy="4525963"/>
          </a:xfrm>
        </p:spPr>
        <p:txBody>
          <a:bodyPr/>
          <a:lstStyle/>
          <a:p>
            <a:r>
              <a:rPr lang="en-US" dirty="0" smtClean="0"/>
              <a:t>Collaborate with industry suppliers and regulators</a:t>
            </a:r>
          </a:p>
          <a:p>
            <a:r>
              <a:rPr lang="en-US" dirty="0" smtClean="0"/>
              <a:t>Ensure a data-driven analytical plan that protects CBI and helps resolve questions</a:t>
            </a:r>
          </a:p>
          <a:p>
            <a:pPr lvl="1"/>
            <a:r>
              <a:rPr lang="en-US" sz="2400" dirty="0" smtClean="0"/>
              <a:t>Active ingredients</a:t>
            </a:r>
          </a:p>
          <a:p>
            <a:pPr lvl="1"/>
            <a:r>
              <a:rPr lang="en-US" sz="2400" dirty="0" smtClean="0"/>
              <a:t>Impurities</a:t>
            </a:r>
            <a:endParaRPr lang="en-US" sz="24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44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28232" y="1981200"/>
            <a:ext cx="2491094" cy="4291634"/>
            <a:chOff x="5985662" y="2286000"/>
            <a:chExt cx="2491094" cy="42916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1048" r="24095"/>
            <a:stretch/>
          </p:blipFill>
          <p:spPr>
            <a:xfrm>
              <a:off x="5985662" y="4191000"/>
              <a:ext cx="1969486" cy="23866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1165" t="1870" r="10000" b="4470"/>
            <a:stretch/>
          </p:blipFill>
          <p:spPr>
            <a:xfrm>
              <a:off x="7063029" y="2286000"/>
              <a:ext cx="1413727" cy="2582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6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054" y="428426"/>
            <a:ext cx="8119872" cy="685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26455C"/>
                </a:solidFill>
              </a:rPr>
              <a:t>PFOA/PFOS </a:t>
            </a:r>
            <a:r>
              <a:rPr lang="en-US" sz="3200" dirty="0" smtClean="0">
                <a:solidFill>
                  <a:srgbClr val="26455C"/>
                </a:solidFill>
              </a:rPr>
              <a:t/>
            </a:r>
            <a:br>
              <a:rPr lang="en-US" sz="3200" dirty="0" smtClean="0">
                <a:solidFill>
                  <a:srgbClr val="26455C"/>
                </a:solidFill>
              </a:rPr>
            </a:br>
            <a:r>
              <a:rPr lang="en-US" sz="3200" dirty="0" smtClean="0">
                <a:solidFill>
                  <a:srgbClr val="26455C"/>
                </a:solidFill>
              </a:rPr>
              <a:t>Human </a:t>
            </a:r>
            <a:r>
              <a:rPr lang="en-US" sz="3200" dirty="0">
                <a:solidFill>
                  <a:srgbClr val="26455C"/>
                </a:solidFill>
              </a:rPr>
              <a:t>Data </a:t>
            </a:r>
            <a:r>
              <a:rPr lang="en-US" sz="3200" dirty="0" smtClean="0">
                <a:solidFill>
                  <a:srgbClr val="26455C"/>
                </a:solidFill>
              </a:rPr>
              <a:t>Challenging </a:t>
            </a:r>
            <a:r>
              <a:rPr lang="en-US" sz="3200" dirty="0">
                <a:solidFill>
                  <a:srgbClr val="26455C"/>
                </a:solidFill>
              </a:rPr>
              <a:t>to Interpret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2979" y="1608378"/>
            <a:ext cx="8410074" cy="1493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Overall weight of evidence has NOT identified a strong association between exposure to a specific PFAS and any adverse health outcome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3843" y="3292642"/>
            <a:ext cx="4247147" cy="3336758"/>
            <a:chOff x="313843" y="3292642"/>
            <a:chExt cx="4247147" cy="3336758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372979" y="3292642"/>
              <a:ext cx="4087368" cy="990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000" dirty="0"/>
                <a:t>EPA and ATSDR: Most consistent evidence generally exists for associations with: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843" y="4382631"/>
              <a:ext cx="4247147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↑ Cholesterol, liver enzymes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↓ Antibody response to vaccine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Pregnancy-induced hypertension/pre-eclampsia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Risk of thyroid disease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↓ Fertility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↓ Birth weight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72362" y="3292642"/>
            <a:ext cx="4247147" cy="3336758"/>
            <a:chOff x="4672362" y="3292642"/>
            <a:chExt cx="4247147" cy="3336758"/>
          </a:xfrm>
        </p:grpSpPr>
        <p:sp>
          <p:nvSpPr>
            <p:cNvPr id="9" name="Round Same Side Corner Rectangle 8"/>
            <p:cNvSpPr/>
            <p:nvPr/>
          </p:nvSpPr>
          <p:spPr>
            <a:xfrm>
              <a:off x="4695685" y="3292642"/>
              <a:ext cx="4087368" cy="9906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000" dirty="0"/>
                <a:t>AUS </a:t>
              </a:r>
              <a:r>
                <a:rPr lang="en-US" sz="2000" dirty="0" smtClean="0"/>
                <a:t>DOH: </a:t>
              </a:r>
              <a:r>
                <a:rPr lang="en-US" sz="2000" dirty="0"/>
                <a:t>Limited or no evidence for any causal link and any human disease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2362" y="4382631"/>
              <a:ext cx="4247147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dirty="0"/>
                <a:t>Associations with some health outcomes but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Limited or no evidence of human disease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Lack of clinical significance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May be explained by reverse causation or </a:t>
              </a:r>
              <a:r>
                <a:rPr lang="en-US" sz="2000" dirty="0" smtClean="0"/>
                <a:t>confounding factors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01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797" y="76200"/>
            <a:ext cx="91614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Regulatory Numbers Based on Animal Data:</a:t>
            </a:r>
            <a:br>
              <a:rPr lang="en-US" dirty="0" smtClean="0"/>
            </a:br>
            <a:r>
              <a:rPr lang="en-US" dirty="0" smtClean="0"/>
              <a:t>Many Issues and Uncertainties…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57975" y="1368663"/>
            <a:ext cx="4355606" cy="468409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Developmental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Immune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Liver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Thyroid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Liver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Cholesterol</a:t>
            </a:r>
          </a:p>
          <a:p>
            <a:pPr marL="400050" lvl="1" indent="0">
              <a:buNone/>
            </a:pPr>
            <a:r>
              <a:rPr lang="en-US" sz="2200" dirty="0" smtClean="0"/>
              <a:t>(not persistent)</a:t>
            </a:r>
          </a:p>
          <a:p>
            <a:pPr marL="40005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u="sng" dirty="0" smtClean="0"/>
              <a:t>Policy and </a:t>
            </a:r>
            <a:r>
              <a:rPr lang="en-US" sz="2200" b="1" u="sng" dirty="0"/>
              <a:t>precautionary </a:t>
            </a:r>
            <a:r>
              <a:rPr lang="en-US" sz="2200" b="1" u="sng" dirty="0" smtClean="0"/>
              <a:t>principal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0000" r="47687"/>
          <a:stretch/>
        </p:blipFill>
        <p:spPr>
          <a:xfrm>
            <a:off x="3962400" y="3692348"/>
            <a:ext cx="1940378" cy="2002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5091" r="14488"/>
          <a:stretch/>
        </p:blipFill>
        <p:spPr>
          <a:xfrm>
            <a:off x="4035878" y="1676400"/>
            <a:ext cx="1752601" cy="1863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4000" t="20000"/>
          <a:stretch/>
        </p:blipFill>
        <p:spPr>
          <a:xfrm>
            <a:off x="6702878" y="2690862"/>
            <a:ext cx="1706235" cy="2002971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5902778" y="2473148"/>
            <a:ext cx="8763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02778" y="306438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24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22237"/>
            <a:ext cx="8800011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States – Leading the Charge, Not Just for Drinking Water Standards and Exposure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91831"/>
            <a:ext cx="6629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Increasing list of </a:t>
            </a:r>
            <a:r>
              <a:rPr lang="en-US" sz="2200" dirty="0" err="1" smtClean="0"/>
              <a:t>analytes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Increasingly divergent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Increased attention to non-AFFF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Landfills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POTWs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Additional exposure routes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Surface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Effluent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Soil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Increasing use of state legislature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&gt;80 Legislative bills related to PFAS issued in FY18</a:t>
            </a:r>
          </a:p>
          <a:p>
            <a:pPr lvl="1"/>
            <a:endParaRPr lang="en-US" sz="22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971800"/>
            <a:ext cx="2983956" cy="19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82" y="179690"/>
            <a:ext cx="866819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USEPA 2019 - PFAS Action Plan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76410" y="1109031"/>
          <a:ext cx="8529378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5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E55323F-6CE3-4952-8C9A-9260B5CE3134}"/>
              </a:ext>
            </a:extLst>
          </p:cNvPr>
          <p:cNvGrpSpPr/>
          <p:nvPr/>
        </p:nvGrpSpPr>
        <p:grpSpPr>
          <a:xfrm>
            <a:off x="2513420" y="152400"/>
            <a:ext cx="6498633" cy="6285857"/>
            <a:chOff x="2513420" y="464129"/>
            <a:chExt cx="6498633" cy="62858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E16980-AB26-4D88-A235-01F411A22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1" t="7907" r="9425" b="31163"/>
            <a:stretch/>
          </p:blipFill>
          <p:spPr>
            <a:xfrm>
              <a:off x="2513420" y="497963"/>
              <a:ext cx="6439188" cy="6248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239C56-2CAD-4A84-A0A7-5849D5E08714}"/>
                </a:ext>
              </a:extLst>
            </p:cNvPr>
            <p:cNvSpPr txBox="1"/>
            <p:nvPr/>
          </p:nvSpPr>
          <p:spPr>
            <a:xfrm>
              <a:off x="7722997" y="6503765"/>
              <a:ext cx="10615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Red = </a:t>
              </a:r>
              <a:r>
                <a:rPr lang="en-US" sz="1000" dirty="0" smtClean="0">
                  <a:solidFill>
                    <a:srgbClr val="FF0000"/>
                  </a:solidFill>
                </a:rPr>
                <a:t>Restricted</a:t>
              </a:r>
              <a:endParaRPr lang="en-US" sz="10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F4989-300D-4AF0-8E76-84812A8D8B78}"/>
                </a:ext>
              </a:extLst>
            </p:cNvPr>
            <p:cNvSpPr txBox="1"/>
            <p:nvPr/>
          </p:nvSpPr>
          <p:spPr>
            <a:xfrm>
              <a:off x="5762851" y="464129"/>
              <a:ext cx="15553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</a:rPr>
                <a:t>Examples of </a:t>
              </a:r>
            </a:p>
            <a:p>
              <a:pPr algn="ctr"/>
              <a:r>
                <a:rPr lang="en-US" sz="1000" b="1" dirty="0">
                  <a:solidFill>
                    <a:schemeClr val="tx2"/>
                  </a:solidFill>
                </a:rPr>
                <a:t>Individual compounds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253275-6F30-440A-BCBF-1D9A41DFEDC8}"/>
                </a:ext>
              </a:extLst>
            </p:cNvPr>
            <p:cNvSpPr txBox="1"/>
            <p:nvPr/>
          </p:nvSpPr>
          <p:spPr>
            <a:xfrm>
              <a:off x="7263893" y="474924"/>
              <a:ext cx="174816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</a:rPr>
                <a:t>Number of peer-reviewed articles since 2002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A3B387A-AFFD-4AE4-9272-E49CBFF7EA90}"/>
              </a:ext>
            </a:extLst>
          </p:cNvPr>
          <p:cNvSpPr txBox="1"/>
          <p:nvPr/>
        </p:nvSpPr>
        <p:spPr>
          <a:xfrm>
            <a:off x="2276207" y="6596390"/>
            <a:ext cx="1504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D6264"/>
                </a:solidFill>
              </a:rPr>
              <a:t>Wang </a:t>
            </a:r>
            <a:r>
              <a:rPr lang="en-US" sz="1100" dirty="0">
                <a:solidFill>
                  <a:srgbClr val="4D6264"/>
                </a:solidFill>
              </a:rPr>
              <a:t>et al. (2017)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664371-D26E-4DF8-8002-9FA46769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46" y="189646"/>
            <a:ext cx="8001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Family Tree of </a:t>
            </a:r>
            <a:r>
              <a:rPr lang="en-US" sz="3200" dirty="0" smtClean="0"/>
              <a:t>PFAS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600200"/>
            <a:ext cx="2800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Complicated nomenclature and chemistries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&gt;4,000 may have </a:t>
            </a:r>
            <a:r>
              <a:rPr lang="en-US" dirty="0" smtClean="0"/>
              <a:t>been on, or associated with, the </a:t>
            </a:r>
            <a:r>
              <a:rPr lang="en-US" dirty="0" smtClean="0"/>
              <a:t>on global market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95529" y="4800600"/>
            <a:ext cx="125727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595" y="381000"/>
            <a:ext cx="2630805" cy="685800"/>
          </a:xfrm>
        </p:spPr>
        <p:txBody>
          <a:bodyPr/>
          <a:lstStyle/>
          <a:p>
            <a:r>
              <a:rPr lang="en-US" sz="3200" dirty="0" smtClean="0"/>
              <a:t>What Is Your PFAS </a:t>
            </a:r>
            <a:r>
              <a:rPr lang="en-US" sz="3200" dirty="0" err="1" smtClean="0"/>
              <a:t>Analyte</a:t>
            </a:r>
            <a:r>
              <a:rPr lang="en-US" sz="3200" dirty="0" smtClean="0"/>
              <a:t> List?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80144"/>
            <a:ext cx="5738993" cy="6721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USEPA Method 537.1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12 PFAAs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2 </a:t>
            </a:r>
            <a:r>
              <a:rPr lang="en-US" dirty="0" smtClean="0"/>
              <a:t>precursors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4 new – (</a:t>
            </a:r>
            <a:r>
              <a:rPr lang="en-US" dirty="0" err="1" smtClean="0"/>
              <a:t>GenX</a:t>
            </a:r>
            <a:r>
              <a:rPr lang="en-US" dirty="0" smtClean="0"/>
              <a:t>, ADONA, F-53B)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18 total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Commercial labs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~30-44 </a:t>
            </a:r>
            <a:r>
              <a:rPr lang="en-US" dirty="0" err="1" smtClean="0"/>
              <a:t>analytes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Academia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~400 </a:t>
            </a:r>
            <a:r>
              <a:rPr lang="en-US" dirty="0" err="1" smtClean="0"/>
              <a:t>analytes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2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Oxidizable</a:t>
            </a:r>
            <a:r>
              <a:rPr lang="en-US" dirty="0" smtClean="0"/>
              <a:t> Precursor Assay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07" y="1902652"/>
            <a:ext cx="7242093" cy="4305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67200" y="6230254"/>
            <a:ext cx="456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 smtClean="0"/>
              <a:t>TestAmerica</a:t>
            </a:r>
            <a:r>
              <a:rPr lang="en-US" sz="1600" dirty="0" smtClean="0"/>
              <a:t>: Closing the PFAS Mass Balance </a:t>
            </a:r>
          </a:p>
          <a:p>
            <a:r>
              <a:rPr lang="en-US" sz="1600" dirty="0" smtClean="0"/>
              <a:t>White </a:t>
            </a:r>
            <a:r>
              <a:rPr lang="en-US" sz="1600" dirty="0"/>
              <a:t>Paper No. CA-T-W-006, rev 1 - July,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" y="1371600"/>
            <a:ext cx="19812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Is </a:t>
            </a:r>
            <a:r>
              <a:rPr lang="en-US" dirty="0" smtClean="0"/>
              <a:t>NOT </a:t>
            </a:r>
            <a:r>
              <a:rPr lang="en-US" dirty="0"/>
              <a:t>a predictor of </a:t>
            </a:r>
            <a:r>
              <a:rPr lang="en-US" dirty="0" smtClean="0"/>
              <a:t>abiotic </a:t>
            </a:r>
            <a:r>
              <a:rPr lang="en-US" dirty="0"/>
              <a:t>and biotic breakdown in </a:t>
            </a:r>
            <a:r>
              <a:rPr lang="en-US" dirty="0" smtClean="0"/>
              <a:t>environment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Useful </a:t>
            </a:r>
            <a:r>
              <a:rPr lang="en-US" dirty="0"/>
              <a:t>for remedial design to account for loading, </a:t>
            </a:r>
            <a:r>
              <a:rPr lang="en-US" dirty="0" smtClean="0"/>
              <a:t>etc.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</a:t>
            </a:r>
            <a:r>
              <a:rPr lang="en-US" dirty="0"/>
              <a:t>useful for risk assessment.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7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PFAS Chemistry and Nomenclature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22"/>
          <p:cNvSpPr txBox="1">
            <a:spLocks/>
          </p:cNvSpPr>
          <p:nvPr/>
        </p:nvSpPr>
        <p:spPr>
          <a:xfrm>
            <a:off x="305541" y="1450157"/>
            <a:ext cx="4083957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rgbClr val="A7A53D"/>
              </a:buClr>
              <a:buFont typeface="Arial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rgbClr val="9E6828"/>
              </a:buClr>
              <a:buFont typeface="Arial" pitchFamily="34" charset="0"/>
              <a:buChar char="–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rgbClr val="A7A53D"/>
              </a:buClr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rgbClr val="9E6828"/>
              </a:buClr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300" dirty="0" smtClean="0"/>
              <a:t>PFAS = Per- and </a:t>
            </a:r>
            <a:r>
              <a:rPr lang="en-US" sz="2300" dirty="0" err="1" smtClean="0"/>
              <a:t>Polyfluoroalkyl</a:t>
            </a:r>
            <a:r>
              <a:rPr lang="en-US" sz="2300" dirty="0" smtClean="0"/>
              <a:t> substances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/>
              <a:t>Two or more carbons joined, plus multiple </a:t>
            </a:r>
            <a:r>
              <a:rPr lang="en-US" sz="2100" dirty="0" err="1" smtClean="0"/>
              <a:t>fluorines</a:t>
            </a:r>
            <a:endParaRPr lang="en-US" sz="2100" dirty="0" smtClean="0"/>
          </a:p>
          <a:p>
            <a:pPr>
              <a:spcBef>
                <a:spcPts val="600"/>
              </a:spcBef>
            </a:pPr>
            <a:r>
              <a:rPr lang="en-US" sz="2500" dirty="0" err="1" smtClean="0"/>
              <a:t>Perfluoroalkyl</a:t>
            </a:r>
            <a:r>
              <a:rPr lang="en-US" sz="2500" dirty="0" smtClean="0"/>
              <a:t> acids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“</a:t>
            </a:r>
            <a:r>
              <a:rPr lang="en-US" sz="2200" dirty="0"/>
              <a:t>Per” = fully </a:t>
            </a:r>
            <a:r>
              <a:rPr lang="en-US" sz="2200" dirty="0" smtClean="0"/>
              <a:t>fluorinated</a:t>
            </a:r>
            <a:endParaRPr lang="en-US" sz="2300" dirty="0" smtClean="0"/>
          </a:p>
          <a:p>
            <a:pPr lvl="1">
              <a:spcBef>
                <a:spcPts val="600"/>
              </a:spcBef>
            </a:pPr>
            <a:r>
              <a:rPr lang="en-US" sz="2100" dirty="0" smtClean="0"/>
              <a:t>e.g., </a:t>
            </a:r>
            <a:r>
              <a:rPr lang="en-US" sz="2100" b="1" u="sng" dirty="0" smtClean="0"/>
              <a:t>PFOS and PFOA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/>
              <a:t>Polyfluoroalkyl</a:t>
            </a:r>
            <a:r>
              <a:rPr lang="en-US" sz="2400" dirty="0" smtClean="0"/>
              <a:t> substance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“</a:t>
            </a:r>
            <a:r>
              <a:rPr lang="en-US" sz="2200" dirty="0" smtClean="0"/>
              <a:t>Poly” </a:t>
            </a:r>
            <a:r>
              <a:rPr lang="en-US" sz="2200" dirty="0"/>
              <a:t>= </a:t>
            </a:r>
            <a:r>
              <a:rPr lang="en-US" sz="2200" dirty="0" smtClean="0"/>
              <a:t>many </a:t>
            </a:r>
            <a:r>
              <a:rPr lang="en-US" sz="2200" dirty="0" err="1" smtClean="0"/>
              <a:t>fluorines</a:t>
            </a:r>
            <a:endParaRPr lang="en-US" sz="2200" dirty="0" smtClean="0"/>
          </a:p>
          <a:p>
            <a:pPr lvl="1">
              <a:spcBef>
                <a:spcPts val="600"/>
              </a:spcBef>
            </a:pPr>
            <a:r>
              <a:rPr lang="en-US" sz="2100" dirty="0" smtClean="0"/>
              <a:t>e.g., </a:t>
            </a:r>
            <a:r>
              <a:rPr lang="en-US" sz="2100" b="1" u="sng" dirty="0" smtClean="0"/>
              <a:t>6:2 </a:t>
            </a:r>
            <a:r>
              <a:rPr lang="en-US" sz="2100" b="1" u="sng" dirty="0" smtClean="0"/>
              <a:t>FTS</a:t>
            </a:r>
          </a:p>
          <a:p>
            <a:pPr lvl="1">
              <a:spcBef>
                <a:spcPts val="600"/>
              </a:spcBef>
            </a:pPr>
            <a:r>
              <a:rPr lang="en-US" sz="2400" b="1" u="sng" dirty="0" err="1" smtClean="0"/>
              <a:t>Fluorotelomer</a:t>
            </a:r>
            <a:r>
              <a:rPr lang="en-US" sz="2400" b="1" u="sng" dirty="0" smtClean="0"/>
              <a:t> sulfonate</a:t>
            </a:r>
            <a:endParaRPr lang="en-US" sz="2400" b="1" u="sng" dirty="0"/>
          </a:p>
        </p:txBody>
      </p:sp>
      <p:sp>
        <p:nvSpPr>
          <p:cNvPr id="20" name="Oval 19"/>
          <p:cNvSpPr/>
          <p:nvPr/>
        </p:nvSpPr>
        <p:spPr>
          <a:xfrm>
            <a:off x="4286258" y="1253142"/>
            <a:ext cx="4800600" cy="4800600"/>
          </a:xfrm>
          <a:prstGeom prst="ellipse">
            <a:avLst/>
          </a:prstGeom>
          <a:gradFill flip="none" rotWithShape="1">
            <a:gsLst>
              <a:gs pos="0">
                <a:srgbClr val="90B13E"/>
              </a:gs>
              <a:gs pos="49000">
                <a:srgbClr val="90B13E"/>
              </a:gs>
              <a:gs pos="51000">
                <a:srgbClr val="569BBE"/>
              </a:gs>
              <a:gs pos="100000">
                <a:srgbClr val="569BBE"/>
              </a:gs>
            </a:gsLst>
            <a:lin ang="0" scaled="1"/>
            <a:tileRect/>
          </a:gradFill>
          <a:ln w="25400" cap="flat" cmpd="sng" algn="ctr">
            <a:solidFill>
              <a:srgbClr val="678385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90B13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2566" y="2450020"/>
            <a:ext cx="18250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prstClr val="white"/>
                </a:solidFill>
                <a:latin typeface="Segoe UI"/>
              </a:rPr>
              <a:t>Polymers (e.g., PTFE)</a:t>
            </a:r>
          </a:p>
        </p:txBody>
      </p:sp>
      <p:cxnSp>
        <p:nvCxnSpPr>
          <p:cNvPr id="22" name="Straight Connector 21"/>
          <p:cNvCxnSpPr>
            <a:cxnSpLocks/>
            <a:stCxn id="20" idx="0"/>
            <a:endCxn id="20" idx="4"/>
          </p:cNvCxnSpPr>
          <p:nvPr/>
        </p:nvCxnSpPr>
        <p:spPr>
          <a:xfrm>
            <a:off x="6686558" y="1253142"/>
            <a:ext cx="0" cy="4800600"/>
          </a:xfrm>
          <a:prstGeom prst="line">
            <a:avLst/>
          </a:prstGeom>
          <a:noFill/>
          <a:ln w="28575" cap="flat" cmpd="sng" algn="ctr">
            <a:solidFill>
              <a:srgbClr val="678385">
                <a:lumMod val="50000"/>
              </a:srgbClr>
            </a:solidFill>
            <a:prstDash val="soli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163572" y="1047690"/>
            <a:ext cx="2056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568"/>
                </a:solidFill>
                <a:latin typeface="Segoe UI"/>
              </a:rPr>
              <a:t>Non-Polymers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686558" y="3565235"/>
            <a:ext cx="2135543" cy="1266407"/>
          </a:xfrm>
          <a:prstGeom prst="line">
            <a:avLst/>
          </a:prstGeom>
          <a:noFill/>
          <a:ln w="28575" cap="flat" cmpd="sng" algn="ctr">
            <a:solidFill>
              <a:srgbClr val="678385">
                <a:lumMod val="50000"/>
              </a:srgbClr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724392" y="2048733"/>
            <a:ext cx="1723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prstClr val="white"/>
                </a:solidFill>
                <a:latin typeface="Segoe UI"/>
              </a:rPr>
              <a:t>polyfluoro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8788" y="5399565"/>
            <a:ext cx="172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78385">
                    <a:lumMod val="50000"/>
                  </a:srgbClr>
                </a:solidFill>
                <a:latin typeface="Segoe UI"/>
              </a:rPr>
              <a:t>PFAA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02" y="2700584"/>
            <a:ext cx="1462253" cy="960203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9389B0A-5560-42D4-B56A-1A496BE286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0B1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12" y="3429000"/>
            <a:ext cx="1302265" cy="11394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82063" y="4231957"/>
            <a:ext cx="1723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prstClr val="white"/>
                </a:solidFill>
                <a:latin typeface="Segoe UI"/>
              </a:rPr>
              <a:t>perfluoro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608852"/>
            <a:ext cx="1452422" cy="9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PFAS: Chemical Properties</a:t>
            </a:r>
            <a:endParaRPr lang="en-US" sz="32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263674"/>
            <a:ext cx="2728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Heat resistant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Stain resistant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Resistant to biodegradation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17202" y="1510605"/>
            <a:ext cx="2779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High water solubility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5412" r="14254" b="8841"/>
          <a:stretch/>
        </p:blipFill>
        <p:spPr>
          <a:xfrm>
            <a:off x="7842052" y="3505200"/>
            <a:ext cx="914400" cy="2438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5"/>
          <a:stretch/>
        </p:blipFill>
        <p:spPr>
          <a:xfrm>
            <a:off x="0" y="5181600"/>
            <a:ext cx="1736318" cy="146320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912887" y="3523898"/>
            <a:ext cx="2021842" cy="1350047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181159" y="2881000"/>
            <a:ext cx="2562041" cy="1740282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ounded Rectangle 17"/>
          <p:cNvSpPr/>
          <p:nvPr/>
        </p:nvSpPr>
        <p:spPr>
          <a:xfrm>
            <a:off x="2286000" y="4992290"/>
            <a:ext cx="1737617" cy="1332310"/>
          </a:xfrm>
          <a:prstGeom prst="round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ounded Rectangle 18"/>
          <p:cNvSpPr/>
          <p:nvPr/>
        </p:nvSpPr>
        <p:spPr>
          <a:xfrm>
            <a:off x="4445373" y="5009747"/>
            <a:ext cx="2218759" cy="1541758"/>
          </a:xfrm>
          <a:prstGeom prst="round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15"/>
          <p:cNvSpPr/>
          <p:nvPr/>
        </p:nvSpPr>
        <p:spPr>
          <a:xfrm>
            <a:off x="5561732" y="3275222"/>
            <a:ext cx="2280320" cy="1570585"/>
          </a:xfrm>
          <a:prstGeom prst="round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159" y="61475"/>
            <a:ext cx="1571441" cy="1234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2954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C-F strongest      bond in nature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Highly sorbent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High surface tension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828">
            <a:off x="1418844" y="4919920"/>
            <a:ext cx="766281" cy="1010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98" y="141424"/>
            <a:ext cx="1644934" cy="12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Concern?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84152" y="1219200"/>
            <a:ext cx="4040188" cy="4830763"/>
          </a:xfrm>
        </p:spPr>
        <p:txBody>
          <a:bodyPr/>
          <a:lstStyle/>
          <a:p>
            <a:r>
              <a:rPr lang="en-US" dirty="0" smtClean="0"/>
              <a:t>Anthropogenic chemicals with widespread use since the 1940s</a:t>
            </a:r>
          </a:p>
          <a:p>
            <a:r>
              <a:rPr lang="en-US" dirty="0"/>
              <a:t>Evolving science</a:t>
            </a:r>
          </a:p>
          <a:p>
            <a:r>
              <a:rPr lang="en-US" dirty="0" smtClean="0"/>
              <a:t>Some may be regarded as</a:t>
            </a:r>
          </a:p>
          <a:p>
            <a:pPr lvl="1"/>
            <a:r>
              <a:rPr lang="en-US" b="1" dirty="0" smtClean="0"/>
              <a:t>P</a:t>
            </a:r>
            <a:r>
              <a:rPr lang="en-US" dirty="0" smtClean="0"/>
              <a:t>ersistent</a:t>
            </a:r>
          </a:p>
          <a:p>
            <a:pPr lvl="1"/>
            <a:r>
              <a:rPr lang="en-US" b="1" dirty="0" err="1" smtClean="0"/>
              <a:t>B</a:t>
            </a:r>
            <a:r>
              <a:rPr lang="en-US" dirty="0" err="1" smtClean="0"/>
              <a:t>ioacuumulative</a:t>
            </a:r>
            <a:endParaRPr lang="en-US" dirty="0" smtClean="0"/>
          </a:p>
          <a:p>
            <a:pPr lvl="1"/>
            <a:r>
              <a:rPr lang="en-US" b="1" dirty="0" smtClean="0"/>
              <a:t>T</a:t>
            </a:r>
            <a:r>
              <a:rPr lang="en-US" dirty="0" smtClean="0"/>
              <a:t>oxic</a:t>
            </a:r>
          </a:p>
          <a:p>
            <a:r>
              <a:rPr lang="en-US" dirty="0" smtClean="0"/>
              <a:t>Some appear to be ubiquitous at low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6</a:t>
            </a:fld>
            <a:endParaRPr lang="en-US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5437" y="3733800"/>
            <a:ext cx="4116563" cy="2514600"/>
          </a:xfrm>
          <a:prstGeom prst="rect">
            <a:avLst/>
          </a:prstGeom>
          <a:ln w="38100">
            <a:solidFill>
              <a:schemeClr val="bg2"/>
            </a:solidFill>
          </a:ln>
        </p:spPr>
        <p:txBody>
          <a:bodyPr lIns="91440"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rgbClr val="A7A53D"/>
              </a:buClr>
              <a:buFont typeface="Arial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rgbClr val="9E6828"/>
              </a:buClr>
              <a:buFont typeface="Arial" pitchFamily="34" charset="0"/>
              <a:buChar char="–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rgbClr val="A7A53D"/>
              </a:buClr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rgbClr val="9E6828"/>
              </a:buClr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PFOA</a:t>
            </a:r>
          </a:p>
          <a:p>
            <a:endParaRPr lang="en-US" dirty="0" smtClean="0"/>
          </a:p>
          <a:p>
            <a:pPr marL="339725" lvl="1"/>
            <a:endParaRPr lang="en-US" sz="1600" dirty="0" smtClean="0"/>
          </a:p>
          <a:p>
            <a:pPr marL="339725" lvl="1"/>
            <a:r>
              <a:rPr lang="en-US" sz="1600" dirty="0" err="1" smtClean="0"/>
              <a:t>Arkema</a:t>
            </a:r>
            <a:r>
              <a:rPr lang="en-US" sz="1600" dirty="0" smtClean="0"/>
              <a:t>, Asahi, BASF Corporation, </a:t>
            </a:r>
            <a:r>
              <a:rPr lang="en-US" sz="1600" dirty="0" err="1" smtClean="0"/>
              <a:t>Clariant</a:t>
            </a:r>
            <a:r>
              <a:rPr lang="en-US" sz="1600" dirty="0" smtClean="0"/>
              <a:t>, Daikin, 3M/</a:t>
            </a:r>
            <a:r>
              <a:rPr lang="en-US" sz="1600" dirty="0" err="1" smtClean="0"/>
              <a:t>Dyneon</a:t>
            </a:r>
            <a:r>
              <a:rPr lang="en-US" sz="1600" dirty="0" smtClean="0"/>
              <a:t>, DuPont, Solvay </a:t>
            </a:r>
            <a:r>
              <a:rPr lang="en-US" sz="1600" dirty="0" err="1" smtClean="0"/>
              <a:t>Solexis</a:t>
            </a:r>
            <a:endParaRPr lang="en-US" sz="1600" dirty="0" smtClean="0"/>
          </a:p>
          <a:p>
            <a:pPr marL="339725" lvl="1"/>
            <a:r>
              <a:rPr lang="en-US" sz="1600" dirty="0" smtClean="0"/>
              <a:t>Voluntarily discontinued ≤2015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55436" y="1206547"/>
            <a:ext cx="4116563" cy="2420573"/>
          </a:xfrm>
          <a:prstGeom prst="rect">
            <a:avLst/>
          </a:prstGeom>
          <a:ln w="38100">
            <a:solidFill>
              <a:schemeClr val="bg2"/>
            </a:solidFill>
          </a:ln>
        </p:spPr>
        <p:txBody>
          <a:bodyPr lIns="91440"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rgbClr val="A7A53D"/>
              </a:buClr>
              <a:buFont typeface="Arial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rgbClr val="9E6828"/>
              </a:buClr>
              <a:buFont typeface="Arial" pitchFamily="34" charset="0"/>
              <a:buChar char="–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rgbClr val="A7A53D"/>
              </a:buClr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rgbClr val="9E6828"/>
              </a:buClr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PFOS</a:t>
            </a:r>
          </a:p>
          <a:p>
            <a:endParaRPr lang="en-US" dirty="0" smtClean="0"/>
          </a:p>
          <a:p>
            <a:pPr marL="339725" lvl="1"/>
            <a:endParaRPr lang="en-US" sz="1600" dirty="0" smtClean="0"/>
          </a:p>
          <a:p>
            <a:pPr marL="339725" lvl="1"/>
            <a:r>
              <a:rPr lang="en-US" sz="1600" dirty="0" smtClean="0"/>
              <a:t>3M</a:t>
            </a:r>
          </a:p>
          <a:p>
            <a:pPr marL="339725" lvl="1"/>
            <a:r>
              <a:rPr lang="en-US" sz="1600" dirty="0" smtClean="0"/>
              <a:t>Voluntarily discontinued in 2002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E9029D-30D7-499C-B834-DF9256838DE9}"/>
              </a:ext>
            </a:extLst>
          </p:cNvPr>
          <p:cNvGrpSpPr/>
          <p:nvPr/>
        </p:nvGrpSpPr>
        <p:grpSpPr>
          <a:xfrm>
            <a:off x="1128397" y="1518565"/>
            <a:ext cx="2804913" cy="790575"/>
            <a:chOff x="1759719" y="1656138"/>
            <a:chExt cx="2647950" cy="7905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9719" y="1656138"/>
              <a:ext cx="2647950" cy="7905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889562" y="192395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22345" y="1787444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97" y="4082096"/>
            <a:ext cx="2709975" cy="7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Wide-Spread Environmental Occurrence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69819" y="1280318"/>
            <a:ext cx="4040188" cy="48307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Some PFAS ubiquitous at </a:t>
            </a:r>
            <a:r>
              <a:rPr lang="en-US" sz="2400" dirty="0"/>
              <a:t>low concentrations</a:t>
            </a:r>
          </a:p>
          <a:p>
            <a:r>
              <a:rPr lang="en-US" sz="2400" dirty="0"/>
              <a:t>High-concentration </a:t>
            </a:r>
            <a:r>
              <a:rPr lang="en-US" sz="2400" dirty="0" smtClean="0"/>
              <a:t>are </a:t>
            </a:r>
            <a:r>
              <a:rPr lang="en-US" sz="2400" dirty="0"/>
              <a:t>typically </a:t>
            </a:r>
            <a:r>
              <a:rPr lang="en-US" sz="2400" dirty="0" smtClean="0"/>
              <a:t>found near</a:t>
            </a:r>
            <a:endParaRPr lang="en-US" sz="2400" dirty="0"/>
          </a:p>
          <a:p>
            <a:pPr lvl="1"/>
            <a:r>
              <a:rPr lang="en-US" sz="2200" dirty="0"/>
              <a:t>Manufacturing facilities</a:t>
            </a:r>
          </a:p>
          <a:p>
            <a:pPr lvl="1"/>
            <a:r>
              <a:rPr lang="en-US" sz="2200" dirty="0"/>
              <a:t>Military and civilian airports, refineries, and other locations with fuel fires or fuel fire  training sites</a:t>
            </a:r>
          </a:p>
          <a:p>
            <a:pPr lvl="1"/>
            <a:r>
              <a:rPr lang="en-US" sz="2200" dirty="0"/>
              <a:t>Textile mills</a:t>
            </a:r>
          </a:p>
          <a:p>
            <a:pPr lvl="1"/>
            <a:r>
              <a:rPr lang="en-US" sz="2200" dirty="0"/>
              <a:t>Wastewater treatment plant (WWTP) outfalls</a:t>
            </a:r>
          </a:p>
          <a:p>
            <a:pPr lvl="1"/>
            <a:r>
              <a:rPr lang="en-US" sz="2200" dirty="0" err="1"/>
              <a:t>Biosolids</a:t>
            </a:r>
            <a:r>
              <a:rPr lang="en-US" sz="2200" dirty="0"/>
              <a:t> application areas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3352800"/>
            <a:ext cx="86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Image?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007" y="1007548"/>
            <a:ext cx="4818753" cy="51646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600" y="6172199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Oliaei et al. (2013), </a:t>
            </a:r>
            <a:r>
              <a:rPr lang="en-US" sz="1100" i="1" dirty="0"/>
              <a:t>Environ Sci Pollut Res</a:t>
            </a:r>
          </a:p>
        </p:txBody>
      </p:sp>
    </p:spTree>
    <p:extLst>
      <p:ext uri="{BB962C8B-B14F-4D97-AF65-F5344CB8AC3E}">
        <p14:creationId xmlns:p14="http://schemas.microsoft.com/office/powerpoint/2010/main" val="9731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OTLSHAPE_M_e60de4190fe74dc8a0cee2a9f77196e2_Connector1"/>
          <p:cNvCxnSpPr/>
          <p:nvPr>
            <p:custDataLst>
              <p:tags r:id="rId1"/>
            </p:custDataLst>
          </p:nvPr>
        </p:nvCxnSpPr>
        <p:spPr>
          <a:xfrm flipH="1">
            <a:off x="8047004" y="3892551"/>
            <a:ext cx="24981" cy="1184774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52400"/>
            <a:ext cx="8686800" cy="993773"/>
          </a:xfrm>
        </p:spPr>
        <p:txBody>
          <a:bodyPr>
            <a:normAutofit/>
          </a:bodyPr>
          <a:lstStyle/>
          <a:p>
            <a:r>
              <a:rPr lang="en-US" sz="3200" dirty="0"/>
              <a:t>How did we get here?</a:t>
            </a:r>
          </a:p>
        </p:txBody>
      </p:sp>
      <p:cxnSp>
        <p:nvCxnSpPr>
          <p:cNvPr id="4" name="OTLSHAPE_M_e60de4190fe74dc8a0cee2a9f77196e2_Connector1"/>
          <p:cNvCxnSpPr/>
          <p:nvPr>
            <p:custDataLst>
              <p:tags r:id="rId2"/>
            </p:custDataLst>
          </p:nvPr>
        </p:nvCxnSpPr>
        <p:spPr>
          <a:xfrm>
            <a:off x="3672798" y="3941924"/>
            <a:ext cx="5863" cy="1188720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2818673" y="581463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2006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TLSHAPE_M_e60de4190fe74dc8a0cee2a9f77196e2_Title"/>
          <p:cNvSpPr txBox="1"/>
          <p:nvPr>
            <p:custDataLst>
              <p:tags r:id="rId4"/>
            </p:custDataLst>
          </p:nvPr>
        </p:nvSpPr>
        <p:spPr>
          <a:xfrm>
            <a:off x="3270335" y="3288268"/>
            <a:ext cx="1552295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EPA “PFOA Stewardship Program”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M_e60de4190fe74dc8a0cee2a9f77196e2_Date"/>
          <p:cNvSpPr txBox="1"/>
          <p:nvPr>
            <p:custDataLst>
              <p:tags r:id="rId5"/>
            </p:custDataLst>
          </p:nvPr>
        </p:nvSpPr>
        <p:spPr>
          <a:xfrm>
            <a:off x="3101807" y="3733800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1/2006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M_e60de4190fe74dc8a0cee2a9f77196e2_Shape"/>
          <p:cNvSpPr/>
          <p:nvPr>
            <p:custDataLst>
              <p:tags r:id="rId6"/>
            </p:custDataLst>
          </p:nvPr>
        </p:nvSpPr>
        <p:spPr>
          <a:xfrm rot="16200000">
            <a:off x="3686086" y="3823975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OTLSHAPE_TB_00000000000000000000000000000000_RightEndCaps"/>
          <p:cNvSpPr txBox="1"/>
          <p:nvPr>
            <p:custDataLst>
              <p:tags r:id="rId7"/>
            </p:custDataLst>
          </p:nvPr>
        </p:nvSpPr>
        <p:spPr>
          <a:xfrm>
            <a:off x="149429" y="5819001"/>
            <a:ext cx="82503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1940-50s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TLSHAPE_TB_00000000000000000000000000000000_RightEndCaps"/>
          <p:cNvSpPr txBox="1"/>
          <p:nvPr>
            <p:custDataLst>
              <p:tags r:id="rId8"/>
            </p:custDataLst>
          </p:nvPr>
        </p:nvSpPr>
        <p:spPr>
          <a:xfrm>
            <a:off x="3964751" y="5819609"/>
            <a:ext cx="44858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2009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M_e60de4190fe74dc8a0cee2a9f77196e2_Date"/>
          <p:cNvSpPr txBox="1"/>
          <p:nvPr>
            <p:custDataLst>
              <p:tags r:id="rId9"/>
            </p:custDataLst>
          </p:nvPr>
        </p:nvSpPr>
        <p:spPr>
          <a:xfrm>
            <a:off x="3723917" y="4209242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2009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OTLSHAPE_M_e60de4190fe74dc8a0cee2a9f77196e2_Connector1"/>
          <p:cNvCxnSpPr/>
          <p:nvPr>
            <p:custDataLst>
              <p:tags r:id="rId10"/>
            </p:custDataLst>
          </p:nvPr>
        </p:nvCxnSpPr>
        <p:spPr>
          <a:xfrm>
            <a:off x="4273872" y="4351475"/>
            <a:ext cx="0" cy="731520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TLSHAPE_M_e60de4190fe74dc8a0cee2a9f77196e2_Title"/>
          <p:cNvSpPr txBox="1"/>
          <p:nvPr>
            <p:custDataLst>
              <p:tags r:id="rId11"/>
            </p:custDataLst>
          </p:nvPr>
        </p:nvSpPr>
        <p:spPr>
          <a:xfrm>
            <a:off x="4459766" y="4227635"/>
            <a:ext cx="972990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TSCA “Long-Chain PFC Action Plan”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TLSHAPE_M_e60de4190fe74dc8a0cee2a9f77196e2_Shape"/>
          <p:cNvSpPr/>
          <p:nvPr>
            <p:custDataLst>
              <p:tags r:id="rId12"/>
            </p:custDataLst>
          </p:nvPr>
        </p:nvSpPr>
        <p:spPr>
          <a:xfrm rot="16200000">
            <a:off x="4278522" y="4249876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OTLSHAPE_TB_00000000000000000000000000000000_RightEndCaps"/>
          <p:cNvSpPr txBox="1"/>
          <p:nvPr>
            <p:custDataLst>
              <p:tags r:id="rId13"/>
            </p:custDataLst>
          </p:nvPr>
        </p:nvSpPr>
        <p:spPr>
          <a:xfrm>
            <a:off x="5175335" y="5819001"/>
            <a:ext cx="44858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2013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OTLSHAPE_M_e60de4190fe74dc8a0cee2a9f77196e2_Connector1"/>
          <p:cNvCxnSpPr/>
          <p:nvPr>
            <p:custDataLst>
              <p:tags r:id="rId14"/>
            </p:custDataLst>
          </p:nvPr>
        </p:nvCxnSpPr>
        <p:spPr>
          <a:xfrm>
            <a:off x="5556335" y="3051705"/>
            <a:ext cx="0" cy="2053695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M_e60de4190fe74dc8a0cee2a9f77196e2_Shape"/>
          <p:cNvSpPr/>
          <p:nvPr>
            <p:custDataLst>
              <p:tags r:id="rId15"/>
            </p:custDataLst>
          </p:nvPr>
        </p:nvSpPr>
        <p:spPr>
          <a:xfrm rot="16200000">
            <a:off x="5556335" y="2975507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OTLSHAPE_TB_00000000000000000000000000000000_RightEndCaps"/>
          <p:cNvSpPr txBox="1"/>
          <p:nvPr>
            <p:custDataLst>
              <p:tags r:id="rId16"/>
            </p:custDataLst>
          </p:nvPr>
        </p:nvSpPr>
        <p:spPr>
          <a:xfrm>
            <a:off x="6275611" y="5809476"/>
            <a:ext cx="44858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2016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M_e60de4190fe74dc8a0cee2a9f77196e2_Title"/>
          <p:cNvSpPr txBox="1"/>
          <p:nvPr>
            <p:custDataLst>
              <p:tags r:id="rId17"/>
            </p:custDataLst>
          </p:nvPr>
        </p:nvSpPr>
        <p:spPr>
          <a:xfrm>
            <a:off x="5735077" y="2743200"/>
            <a:ext cx="596195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UCMR3</a:t>
            </a:r>
          </a:p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Testing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OTLSHAPE_M_e60de4190fe74dc8a0cee2a9f77196e2_Connector1"/>
          <p:cNvCxnSpPr/>
          <p:nvPr>
            <p:custDataLst>
              <p:tags r:id="rId18"/>
            </p:custDataLst>
          </p:nvPr>
        </p:nvCxnSpPr>
        <p:spPr>
          <a:xfrm>
            <a:off x="3049668" y="3483187"/>
            <a:ext cx="6356" cy="1661781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TLSHAPE_M_e60de4190fe74dc8a0cee2a9f77196e2_Shape"/>
          <p:cNvSpPr/>
          <p:nvPr>
            <p:custDataLst>
              <p:tags r:id="rId19"/>
            </p:custDataLst>
          </p:nvPr>
        </p:nvSpPr>
        <p:spPr>
          <a:xfrm rot="16200000">
            <a:off x="3047779" y="3416300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36" name="OTLSHAPE_M_e60de4190fe74dc8a0cee2a9f77196e2_Connector1"/>
          <p:cNvCxnSpPr/>
          <p:nvPr>
            <p:custDataLst>
              <p:tags r:id="rId20"/>
            </p:custDataLst>
          </p:nvPr>
        </p:nvCxnSpPr>
        <p:spPr>
          <a:xfrm flipH="1">
            <a:off x="6227847" y="4416658"/>
            <a:ext cx="5823" cy="660667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TLSHAPE_M_e60de4190fe74dc8a0cee2a9f77196e2_Shape"/>
          <p:cNvSpPr/>
          <p:nvPr>
            <p:custDataLst>
              <p:tags r:id="rId21"/>
            </p:custDataLst>
          </p:nvPr>
        </p:nvSpPr>
        <p:spPr>
          <a:xfrm rot="16200000">
            <a:off x="6242135" y="4406900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OTLSHAPE_TB_00000000000000000000000000000000_RightEndCaps"/>
          <p:cNvSpPr txBox="1"/>
          <p:nvPr>
            <p:custDataLst>
              <p:tags r:id="rId22"/>
            </p:custDataLst>
          </p:nvPr>
        </p:nvSpPr>
        <p:spPr>
          <a:xfrm>
            <a:off x="7222980" y="5814639"/>
            <a:ext cx="44858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2018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43" name="OTLSHAPE_M_e60de4190fe74dc8a0cee2a9f77196e2_Connector1"/>
          <p:cNvCxnSpPr/>
          <p:nvPr>
            <p:custDataLst>
              <p:tags r:id="rId23"/>
            </p:custDataLst>
          </p:nvPr>
        </p:nvCxnSpPr>
        <p:spPr>
          <a:xfrm flipH="1">
            <a:off x="7492831" y="4477439"/>
            <a:ext cx="3369" cy="820677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TLSHAPE_M_e60de4190fe74dc8a0cee2a9f77196e2_Date"/>
          <p:cNvSpPr txBox="1"/>
          <p:nvPr>
            <p:custDataLst>
              <p:tags r:id="rId24"/>
            </p:custDataLst>
          </p:nvPr>
        </p:nvSpPr>
        <p:spPr>
          <a:xfrm>
            <a:off x="7543800" y="4876800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5/2018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OTLSHAPE_M_e60de4190fe74dc8a0cee2a9f77196e2_Shape"/>
          <p:cNvSpPr/>
          <p:nvPr>
            <p:custDataLst>
              <p:tags r:id="rId25"/>
            </p:custDataLst>
          </p:nvPr>
        </p:nvSpPr>
        <p:spPr>
          <a:xfrm rot="16200000">
            <a:off x="7488716" y="4394889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47" name="OTLSHAPE_M_e60de4190fe74dc8a0cee2a9f77196e2_Connector1"/>
          <p:cNvCxnSpPr/>
          <p:nvPr>
            <p:custDataLst>
              <p:tags r:id="rId26"/>
            </p:custDataLst>
          </p:nvPr>
        </p:nvCxnSpPr>
        <p:spPr>
          <a:xfrm>
            <a:off x="2200747" y="2505892"/>
            <a:ext cx="0" cy="2651760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TLSHAPE_M_e60de4190fe74dc8a0cee2a9f77196e2_Title"/>
          <p:cNvSpPr txBox="1"/>
          <p:nvPr>
            <p:custDataLst>
              <p:tags r:id="rId27"/>
            </p:custDataLst>
          </p:nvPr>
        </p:nvSpPr>
        <p:spPr>
          <a:xfrm>
            <a:off x="2443100" y="2190697"/>
            <a:ext cx="985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3M Phase-out of PFOS 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M_e60de4190fe74dc8a0cee2a9f77196e2_Date"/>
          <p:cNvSpPr txBox="1"/>
          <p:nvPr>
            <p:custDataLst>
              <p:tags r:id="rId28"/>
            </p:custDataLst>
          </p:nvPr>
        </p:nvSpPr>
        <p:spPr>
          <a:xfrm>
            <a:off x="2347237" y="2549697"/>
            <a:ext cx="663752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2000-2002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M_e60de4190fe74dc8a0cee2a9f77196e2_Shape"/>
          <p:cNvSpPr/>
          <p:nvPr>
            <p:custDataLst>
              <p:tags r:id="rId29"/>
            </p:custDataLst>
          </p:nvPr>
        </p:nvSpPr>
        <p:spPr>
          <a:xfrm rot="16200000">
            <a:off x="2218509" y="2382657"/>
            <a:ext cx="165100" cy="165100"/>
          </a:xfrm>
          <a:prstGeom prst="flowChartMerge">
            <a:avLst/>
          </a:prstGeom>
          <a:solidFill>
            <a:srgbClr val="1880C4"/>
          </a:solidFill>
          <a:ln w="25400" cap="flat" cmpd="sng" algn="ctr">
            <a:solidFill>
              <a:srgbClr val="1880C4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OTLSHAPE_M_e60de4190fe74dc8a0cee2a9f77196e2_Date"/>
          <p:cNvSpPr txBox="1"/>
          <p:nvPr>
            <p:custDataLst>
              <p:tags r:id="rId30"/>
            </p:custDataLst>
          </p:nvPr>
        </p:nvSpPr>
        <p:spPr>
          <a:xfrm>
            <a:off x="4326147" y="4808356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12/2009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M_e60de4190fe74dc8a0cee2a9f77196e2_Date"/>
          <p:cNvSpPr txBox="1"/>
          <p:nvPr>
            <p:custDataLst>
              <p:tags r:id="rId31"/>
            </p:custDataLst>
          </p:nvPr>
        </p:nvSpPr>
        <p:spPr>
          <a:xfrm>
            <a:off x="1273727" y="3657600"/>
            <a:ext cx="346288" cy="1750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1969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M_e60de4190fe74dc8a0cee2a9f77196e2_Shape"/>
          <p:cNvSpPr/>
          <p:nvPr>
            <p:custDataLst>
              <p:tags r:id="rId32"/>
            </p:custDataLst>
          </p:nvPr>
        </p:nvSpPr>
        <p:spPr>
          <a:xfrm rot="16200000">
            <a:off x="1206500" y="3505200"/>
            <a:ext cx="165100" cy="165100"/>
          </a:xfrm>
          <a:prstGeom prst="flowChartMerge">
            <a:avLst/>
          </a:prstGeom>
          <a:solidFill>
            <a:srgbClr val="1880C4"/>
          </a:solidFill>
          <a:ln w="25400" cap="flat" cmpd="sng" algn="ctr">
            <a:solidFill>
              <a:srgbClr val="1880C4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OTLSHAPE_M_e60de4190fe74dc8a0cee2a9f77196e2_Date"/>
          <p:cNvSpPr txBox="1"/>
          <p:nvPr>
            <p:custDataLst>
              <p:tags r:id="rId33"/>
            </p:custDataLst>
          </p:nvPr>
        </p:nvSpPr>
        <p:spPr>
          <a:xfrm>
            <a:off x="5608797" y="3159653"/>
            <a:ext cx="640080" cy="1692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2013–2015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M_e60de4190fe74dc8a0cee2a9f77196e2_Title"/>
          <p:cNvSpPr txBox="1"/>
          <p:nvPr>
            <p:custDataLst>
              <p:tags r:id="rId34"/>
            </p:custDataLst>
          </p:nvPr>
        </p:nvSpPr>
        <p:spPr>
          <a:xfrm>
            <a:off x="3874884" y="3719810"/>
            <a:ext cx="1468446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EPA Provisional Health Advisories for DW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66" name="OTLSHAPE_M_e60de4190fe74dc8a0cee2a9f77196e2_Connector1"/>
          <p:cNvCxnSpPr/>
          <p:nvPr>
            <p:custDataLst>
              <p:tags r:id="rId35"/>
            </p:custDataLst>
          </p:nvPr>
        </p:nvCxnSpPr>
        <p:spPr>
          <a:xfrm>
            <a:off x="2667000" y="2987674"/>
            <a:ext cx="0" cy="2139950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TLSHAPE_M_e60de4190fe74dc8a0cee2a9f77196e2_Title"/>
          <p:cNvSpPr txBox="1"/>
          <p:nvPr>
            <p:custDataLst>
              <p:tags r:id="rId36"/>
            </p:custDataLst>
          </p:nvPr>
        </p:nvSpPr>
        <p:spPr>
          <a:xfrm>
            <a:off x="2861851" y="2765144"/>
            <a:ext cx="2548349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DuPont, WV;  Leach Settlement</a:t>
            </a:r>
          </a:p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C8 Health Studies </a:t>
            </a:r>
            <a:r>
              <a:rPr lang="en-US" sz="120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B</a:t>
            </a:r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egin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TLSHAPE_M_e60de4190fe74dc8a0cee2a9f77196e2_Date"/>
          <p:cNvSpPr txBox="1"/>
          <p:nvPr>
            <p:custDataLst>
              <p:tags r:id="rId37"/>
            </p:custDataLst>
          </p:nvPr>
        </p:nvSpPr>
        <p:spPr>
          <a:xfrm>
            <a:off x="2743200" y="3195828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2004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M_e60de4190fe74dc8a0cee2a9f77196e2_Shape"/>
          <p:cNvSpPr/>
          <p:nvPr>
            <p:custDataLst>
              <p:tags r:id="rId38"/>
            </p:custDataLst>
          </p:nvPr>
        </p:nvSpPr>
        <p:spPr>
          <a:xfrm rot="16200000">
            <a:off x="2667000" y="2882900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71" name="OTLSHAPE_M_e60de4190fe74dc8a0cee2a9f77196e2_Connector1"/>
          <p:cNvCxnSpPr>
            <a:stCxn id="73" idx="0"/>
          </p:cNvCxnSpPr>
          <p:nvPr>
            <p:custDataLst>
              <p:tags r:id="rId39"/>
            </p:custDataLst>
          </p:nvPr>
        </p:nvCxnSpPr>
        <p:spPr>
          <a:xfrm flipH="1">
            <a:off x="6829492" y="3575050"/>
            <a:ext cx="214" cy="1518556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TLSHAPE_M_e60de4190fe74dc8a0cee2a9f77196e2_Shape"/>
          <p:cNvSpPr/>
          <p:nvPr>
            <p:custDataLst>
              <p:tags r:id="rId40"/>
            </p:custDataLst>
          </p:nvPr>
        </p:nvSpPr>
        <p:spPr>
          <a:xfrm rot="16200000">
            <a:off x="6829706" y="3492500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80" name="OTLSHAPE_M_e60de4190fe74dc8a0cee2a9f77196e2_Connector1"/>
          <p:cNvCxnSpPr>
            <a:stCxn id="81" idx="0"/>
          </p:cNvCxnSpPr>
          <p:nvPr>
            <p:custDataLst>
              <p:tags r:id="rId41"/>
            </p:custDataLst>
          </p:nvPr>
        </p:nvCxnSpPr>
        <p:spPr>
          <a:xfrm flipH="1">
            <a:off x="7315200" y="2444751"/>
            <a:ext cx="1363" cy="2682873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TLSHAPE_M_e60de4190fe74dc8a0cee2a9f77196e2_Shape"/>
          <p:cNvSpPr/>
          <p:nvPr>
            <p:custDataLst>
              <p:tags r:id="rId42"/>
            </p:custDataLst>
          </p:nvPr>
        </p:nvSpPr>
        <p:spPr>
          <a:xfrm rot="16200000">
            <a:off x="7316563" y="2362201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3" name="OTLSHAPE_M_e60de4190fe74dc8a0cee2a9f77196e2_Date"/>
          <p:cNvSpPr txBox="1"/>
          <p:nvPr>
            <p:custDataLst>
              <p:tags r:id="rId43"/>
            </p:custDataLst>
          </p:nvPr>
        </p:nvSpPr>
        <p:spPr>
          <a:xfrm>
            <a:off x="7435285" y="2566278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>
                <a:solidFill>
                  <a:srgbClr val="1F497E"/>
                </a:solidFill>
                <a:latin typeface="Calibri" panose="020F0502020204030204" pitchFamily="34" charset="0"/>
              </a:rPr>
              <a:t>1</a:t>
            </a:r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/2018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M_e60de4190fe74dc8a0cee2a9f77196e2_Title"/>
          <p:cNvSpPr txBox="1"/>
          <p:nvPr>
            <p:custDataLst>
              <p:tags r:id="rId44"/>
            </p:custDataLst>
          </p:nvPr>
        </p:nvSpPr>
        <p:spPr>
          <a:xfrm>
            <a:off x="7505219" y="2209800"/>
            <a:ext cx="119564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3M NRDA $850M Settlement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OTLSHAPE_M_e60de4190fe74dc8a0cee2a9f77196e2_Title"/>
          <p:cNvSpPr txBox="1"/>
          <p:nvPr>
            <p:custDataLst>
              <p:tags r:id="rId45"/>
            </p:custDataLst>
          </p:nvPr>
        </p:nvSpPr>
        <p:spPr>
          <a:xfrm>
            <a:off x="6433698" y="3932243"/>
            <a:ext cx="865369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EPA Lifetime </a:t>
            </a:r>
          </a:p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Health Advisories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TLSHAPE_M_e60de4190fe74dc8a0cee2a9f77196e2_Date"/>
          <p:cNvSpPr txBox="1"/>
          <p:nvPr>
            <p:custDataLst>
              <p:tags r:id="rId46"/>
            </p:custDataLst>
          </p:nvPr>
        </p:nvSpPr>
        <p:spPr>
          <a:xfrm>
            <a:off x="6433698" y="4451645"/>
            <a:ext cx="495300" cy="1692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5/2016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M_e60de4190fe74dc8a0cee2a9f77196e2_Title"/>
          <p:cNvSpPr txBox="1"/>
          <p:nvPr>
            <p:custDataLst>
              <p:tags r:id="rId47"/>
            </p:custDataLst>
          </p:nvPr>
        </p:nvSpPr>
        <p:spPr>
          <a:xfrm>
            <a:off x="1447800" y="3414211"/>
            <a:ext cx="547761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AFFF 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TLSHAPE_TB_00000000000000000000000000000000_ScaleContainer"/>
          <p:cNvSpPr/>
          <p:nvPr>
            <p:custDataLst>
              <p:tags r:id="rId48"/>
            </p:custDataLst>
          </p:nvPr>
        </p:nvSpPr>
        <p:spPr>
          <a:xfrm>
            <a:off x="457200" y="5105400"/>
            <a:ext cx="80010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PFAS U.S. Timeline of Key Events</a:t>
            </a:r>
            <a:endParaRPr lang="en-US" dirty="0"/>
          </a:p>
        </p:txBody>
      </p:sp>
      <p:cxnSp>
        <p:nvCxnSpPr>
          <p:cNvPr id="61" name="OTLSHAPE_M_e60de4190fe74dc8a0cee2a9f77196e2_Connector1"/>
          <p:cNvCxnSpPr/>
          <p:nvPr>
            <p:custDataLst>
              <p:tags r:id="rId49"/>
            </p:custDataLst>
          </p:nvPr>
        </p:nvCxnSpPr>
        <p:spPr>
          <a:xfrm flipH="1">
            <a:off x="1583909" y="4456972"/>
            <a:ext cx="2003" cy="648428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TLSHAPE_M_e60de4190fe74dc8a0cee2a9f77196e2_Date"/>
          <p:cNvSpPr txBox="1"/>
          <p:nvPr>
            <p:custDataLst>
              <p:tags r:id="rId50"/>
            </p:custDataLst>
          </p:nvPr>
        </p:nvSpPr>
        <p:spPr>
          <a:xfrm>
            <a:off x="1676400" y="4495800"/>
            <a:ext cx="346288" cy="1750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1979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M_e60de4190fe74dc8a0cee2a9f77196e2_Shape"/>
          <p:cNvSpPr/>
          <p:nvPr>
            <p:custDataLst>
              <p:tags r:id="rId51"/>
            </p:custDataLst>
          </p:nvPr>
        </p:nvSpPr>
        <p:spPr>
          <a:xfrm rot="16200000">
            <a:off x="1600200" y="4333736"/>
            <a:ext cx="165100" cy="165100"/>
          </a:xfrm>
          <a:prstGeom prst="flowChartMerge">
            <a:avLst/>
          </a:prstGeom>
          <a:solidFill>
            <a:srgbClr val="1880C4"/>
          </a:solidFill>
          <a:ln w="25400" cap="flat" cmpd="sng" algn="ctr">
            <a:solidFill>
              <a:srgbClr val="1880C4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OTLSHAPE_M_93c5fbda53ad416ba4197cdb8a135f80_Connector1"/>
          <p:cNvCxnSpPr/>
          <p:nvPr>
            <p:custDataLst>
              <p:tags r:id="rId52"/>
            </p:custDataLst>
          </p:nvPr>
        </p:nvCxnSpPr>
        <p:spPr>
          <a:xfrm>
            <a:off x="561946" y="4732010"/>
            <a:ext cx="0" cy="432026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TLSHAPE_M_93c5fbda53ad416ba4197cdb8a135f80_Shape"/>
          <p:cNvSpPr/>
          <p:nvPr>
            <p:custDataLst>
              <p:tags r:id="rId53"/>
            </p:custDataLst>
          </p:nvPr>
        </p:nvSpPr>
        <p:spPr>
          <a:xfrm rot="16200000">
            <a:off x="568570" y="4732867"/>
            <a:ext cx="177574" cy="173403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524000" y="4995446"/>
            <a:ext cx="296092" cy="5519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667691" y="4982375"/>
            <a:ext cx="296092" cy="5519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62000" y="4973667"/>
            <a:ext cx="296092" cy="5519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05691" y="4960596"/>
            <a:ext cx="296092" cy="55191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e60de4190fe74dc8a0cee2a9f77196e2_Connector1"/>
          <p:cNvCxnSpPr/>
          <p:nvPr>
            <p:custDataLst>
              <p:tags r:id="rId54"/>
            </p:custDataLst>
          </p:nvPr>
        </p:nvCxnSpPr>
        <p:spPr>
          <a:xfrm>
            <a:off x="1192212" y="3663950"/>
            <a:ext cx="9227" cy="1441450"/>
          </a:xfrm>
          <a:prstGeom prst="line">
            <a:avLst/>
          </a:prstGeom>
          <a:ln w="9525" cap="flat" cmpd="sng" algn="ctr">
            <a:solidFill>
              <a:srgbClr val="1880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LSHAPE_M_93c5fbda53ad416ba4197cdb8a135f80_Title"/>
          <p:cNvSpPr txBox="1"/>
          <p:nvPr>
            <p:custDataLst>
              <p:tags r:id="rId55"/>
            </p:custDataLst>
          </p:nvPr>
        </p:nvSpPr>
        <p:spPr>
          <a:xfrm>
            <a:off x="531826" y="4347267"/>
            <a:ext cx="960889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200" b="1" spc="-8">
                <a:solidFill>
                  <a:schemeClr val="dk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PFAS Chemical Engineering</a:t>
            </a:r>
          </a:p>
        </p:txBody>
      </p:sp>
      <p:sp>
        <p:nvSpPr>
          <p:cNvPr id="70" name="OTLSHAPE_M_e60de4190fe74dc8a0cee2a9f77196e2_Title"/>
          <p:cNvSpPr txBox="1"/>
          <p:nvPr>
            <p:custDataLst>
              <p:tags r:id="rId56"/>
            </p:custDataLst>
          </p:nvPr>
        </p:nvSpPr>
        <p:spPr>
          <a:xfrm>
            <a:off x="1833267" y="3968705"/>
            <a:ext cx="985900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TSCA Chemical Substance Inventory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B_00000000000000000000000000000000_RightEndCaps"/>
          <p:cNvSpPr txBox="1"/>
          <p:nvPr>
            <p:custDataLst>
              <p:tags r:id="rId57"/>
            </p:custDataLst>
          </p:nvPr>
        </p:nvSpPr>
        <p:spPr>
          <a:xfrm>
            <a:off x="1141318" y="5819001"/>
            <a:ext cx="535082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1970s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B_00000000000000000000000000000000_RightEndCaps"/>
          <p:cNvSpPr txBox="1"/>
          <p:nvPr>
            <p:custDataLst>
              <p:tags r:id="rId58"/>
            </p:custDataLst>
          </p:nvPr>
        </p:nvSpPr>
        <p:spPr>
          <a:xfrm>
            <a:off x="7848601" y="5819001"/>
            <a:ext cx="448584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2019</a:t>
            </a:r>
            <a:endParaRPr lang="en-US" b="1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M_e60de4190fe74dc8a0cee2a9f77196e2_Title"/>
          <p:cNvSpPr txBox="1"/>
          <p:nvPr>
            <p:custDataLst>
              <p:tags r:id="rId59"/>
            </p:custDataLst>
          </p:nvPr>
        </p:nvSpPr>
        <p:spPr>
          <a:xfrm>
            <a:off x="8305800" y="3749933"/>
            <a:ext cx="919246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EPA PFAS Action Plan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M_e60de4190fe74dc8a0cee2a9f77196e2_Date"/>
          <p:cNvSpPr txBox="1"/>
          <p:nvPr>
            <p:custDataLst>
              <p:tags r:id="rId60"/>
            </p:custDataLst>
          </p:nvPr>
        </p:nvSpPr>
        <p:spPr>
          <a:xfrm>
            <a:off x="8453086" y="4155545"/>
            <a:ext cx="4953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>
                <a:solidFill>
                  <a:srgbClr val="1F497E"/>
                </a:solidFill>
                <a:latin typeface="Calibri" panose="020F0502020204030204" pitchFamily="34" charset="0"/>
              </a:rPr>
              <a:t>2</a:t>
            </a:r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/2019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M_e60de4190fe74dc8a0cee2a9f77196e2_Shape"/>
          <p:cNvSpPr/>
          <p:nvPr>
            <p:custDataLst>
              <p:tags r:id="rId61"/>
            </p:custDataLst>
          </p:nvPr>
        </p:nvSpPr>
        <p:spPr>
          <a:xfrm rot="16200000">
            <a:off x="8064500" y="3810001"/>
            <a:ext cx="165100" cy="165100"/>
          </a:xfrm>
          <a:prstGeom prst="flowChartMerge">
            <a:avLst/>
          </a:prstGeom>
          <a:solidFill>
            <a:srgbClr val="0072B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4" name="OTLSHAPE_M_e60de4190fe74dc8a0cee2a9f77196e2_Title"/>
          <p:cNvSpPr txBox="1"/>
          <p:nvPr>
            <p:custDataLst>
              <p:tags r:id="rId62"/>
            </p:custDataLst>
          </p:nvPr>
        </p:nvSpPr>
        <p:spPr>
          <a:xfrm>
            <a:off x="7680391" y="4343923"/>
            <a:ext cx="919246" cy="5539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EPA PFAS Leadership Summit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TLSHAPE_M_e60de4190fe74dc8a0cee2a9f77196e2_Date"/>
          <p:cNvSpPr txBox="1"/>
          <p:nvPr>
            <p:custDataLst>
              <p:tags r:id="rId63"/>
            </p:custDataLst>
          </p:nvPr>
        </p:nvSpPr>
        <p:spPr>
          <a:xfrm>
            <a:off x="7037396" y="3496859"/>
            <a:ext cx="495300" cy="1692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8" dirty="0" smtClean="0">
                <a:solidFill>
                  <a:srgbClr val="1F497E"/>
                </a:solidFill>
                <a:latin typeface="Calibri" panose="020F0502020204030204" pitchFamily="34" charset="0"/>
              </a:rPr>
              <a:t>2/2017</a:t>
            </a:r>
            <a:endParaRPr lang="en-US" sz="1100" spc="-8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M_e60de4190fe74dc8a0cee2a9f77196e2_Title"/>
          <p:cNvSpPr txBox="1"/>
          <p:nvPr>
            <p:custDataLst>
              <p:tags r:id="rId64"/>
            </p:custDataLst>
          </p:nvPr>
        </p:nvSpPr>
        <p:spPr>
          <a:xfrm>
            <a:off x="6781800" y="3108964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chemeClr val="dk1"/>
                </a:solidFill>
                <a:latin typeface="Calibri" panose="020F0502020204030204" pitchFamily="34" charset="0"/>
              </a:rPr>
              <a:t>DuPont Class Action Settlement ($671M)</a:t>
            </a:r>
            <a:endParaRPr lang="en-US" sz="1200" b="1" spc="-8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Left Brace 84"/>
          <p:cNvSpPr/>
          <p:nvPr/>
        </p:nvSpPr>
        <p:spPr>
          <a:xfrm rot="5400000">
            <a:off x="920601" y="1671736"/>
            <a:ext cx="457200" cy="1663998"/>
          </a:xfrm>
          <a:prstGeom prst="leftBrace">
            <a:avLst>
              <a:gd name="adj1" fmla="val 50555"/>
              <a:gd name="adj2" fmla="val 506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69602" y="1795735"/>
            <a:ext cx="135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Widespread use in industry</a:t>
            </a:r>
            <a:endParaRPr lang="en-US" sz="1400" dirty="0"/>
          </a:p>
        </p:txBody>
      </p:sp>
      <p:sp>
        <p:nvSpPr>
          <p:cNvPr id="87" name="Left Brace 86"/>
          <p:cNvSpPr/>
          <p:nvPr/>
        </p:nvSpPr>
        <p:spPr>
          <a:xfrm rot="5400000">
            <a:off x="3771900" y="38100"/>
            <a:ext cx="457200" cy="3581400"/>
          </a:xfrm>
          <a:prstGeom prst="leftBrace">
            <a:avLst>
              <a:gd name="adj1" fmla="val 50555"/>
              <a:gd name="adj2" fmla="val 506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667000" y="1295400"/>
            <a:ext cx="284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Switch to “replacement chemistry”</a:t>
            </a:r>
            <a:endParaRPr lang="en-US" sz="1400" dirty="0"/>
          </a:p>
        </p:txBody>
      </p:sp>
      <p:sp>
        <p:nvSpPr>
          <p:cNvPr id="89" name="Left Brace 88"/>
          <p:cNvSpPr/>
          <p:nvPr/>
        </p:nvSpPr>
        <p:spPr>
          <a:xfrm rot="5400000">
            <a:off x="7201799" y="581355"/>
            <a:ext cx="457200" cy="2821198"/>
          </a:xfrm>
          <a:prstGeom prst="leftBrace">
            <a:avLst>
              <a:gd name="adj1" fmla="val 50555"/>
              <a:gd name="adj2" fmla="val 506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133600" y="1143000"/>
            <a:ext cx="8140761" cy="3959227"/>
            <a:chOff x="2133600" y="1146173"/>
            <a:chExt cx="8140761" cy="3959227"/>
          </a:xfrm>
        </p:grpSpPr>
        <p:sp>
          <p:nvSpPr>
            <p:cNvPr id="3" name="Rectangle 2"/>
            <p:cNvSpPr/>
            <p:nvPr/>
          </p:nvSpPr>
          <p:spPr>
            <a:xfrm>
              <a:off x="2133600" y="1146173"/>
              <a:ext cx="7391400" cy="2828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882961" y="2993065"/>
              <a:ext cx="7391400" cy="2092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133600" y="4518838"/>
              <a:ext cx="7391400" cy="58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045200" y="1295400"/>
            <a:ext cx="297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</a:t>
            </a:r>
            <a:r>
              <a:rPr lang="en-US" sz="1400" dirty="0" smtClean="0"/>
              <a:t>itigation, regulatory attention, ongoing research</a:t>
            </a:r>
            <a:endParaRPr lang="en-US" sz="1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360826" y="1128728"/>
            <a:ext cx="4436828" cy="3976672"/>
            <a:chOff x="5360826" y="1128728"/>
            <a:chExt cx="4436828" cy="3976672"/>
          </a:xfrm>
        </p:grpSpPr>
        <p:sp>
          <p:nvSpPr>
            <p:cNvPr id="17" name="Rectangle 16"/>
            <p:cNvSpPr/>
            <p:nvPr/>
          </p:nvSpPr>
          <p:spPr>
            <a:xfrm>
              <a:off x="5360826" y="2248981"/>
              <a:ext cx="4436828" cy="2856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914779" y="1128728"/>
              <a:ext cx="3206250" cy="2856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49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8153400" cy="129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Per- </a:t>
            </a:r>
            <a:r>
              <a:rPr lang="en-US" sz="2800" dirty="0"/>
              <a:t>and </a:t>
            </a:r>
            <a:r>
              <a:rPr lang="en-US" sz="2800" dirty="0" err="1"/>
              <a:t>Polyfluoroalkyl</a:t>
            </a:r>
            <a:r>
              <a:rPr lang="en-US" sz="2800" dirty="0"/>
              <a:t> </a:t>
            </a:r>
            <a:r>
              <a:rPr lang="en-US" sz="2800" dirty="0" smtClean="0"/>
              <a:t>Substances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Metal Plating and Surface Coating Perspective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71600" y="4876800"/>
            <a:ext cx="396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Janet Anderson, Ph.D., DABT</a:t>
            </a:r>
          </a:p>
          <a:p>
            <a:r>
              <a:rPr lang="en-US" dirty="0" smtClean="0"/>
              <a:t>Integral Consulting, Inc.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5087" y="6096000"/>
            <a:ext cx="544671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April 16, 2019 – NASF Washington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2282AF"/>
      </a:accent1>
      <a:accent2>
        <a:srgbClr val="8D4520"/>
      </a:accent2>
      <a:accent3>
        <a:srgbClr val="2B5193"/>
      </a:accent3>
      <a:accent4>
        <a:srgbClr val="A8A63F"/>
      </a:accent4>
      <a:accent5>
        <a:srgbClr val="9E6828"/>
      </a:accent5>
      <a:accent6>
        <a:srgbClr val="CA8E2B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 Template_2015-12-22.potx" id="{BBCB0A78-0B51-47A6-8621-1399D639FB31}" vid="{603D634E-374A-4BE8-B5BE-8C1E678CF8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10029</TotalTime>
  <Words>1475</Words>
  <Application>Microsoft Office PowerPoint</Application>
  <PresentationFormat>On-screen Show (4:3)</PresentationFormat>
  <Paragraphs>349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Arial Black</vt:lpstr>
      <vt:lpstr>Calibri</vt:lpstr>
      <vt:lpstr>Segoe UI</vt:lpstr>
      <vt:lpstr>Times New Roman</vt:lpstr>
      <vt:lpstr>Trebuchet MS</vt:lpstr>
      <vt:lpstr>Wingdings</vt:lpstr>
      <vt:lpstr>Office Theme</vt:lpstr>
      <vt:lpstr>PowerPoint Presentation</vt:lpstr>
      <vt:lpstr>Per- and Polyfluoroalkyl Substances (PFAS)</vt:lpstr>
      <vt:lpstr>Family Tree of PFAS</vt:lpstr>
      <vt:lpstr>PFAS Chemistry and Nomenclature</vt:lpstr>
      <vt:lpstr>PFAS: Chemical Properties</vt:lpstr>
      <vt:lpstr>Why the Concern?</vt:lpstr>
      <vt:lpstr>Wide-Spread Environmental Occurrence</vt:lpstr>
      <vt:lpstr>How did we get here?</vt:lpstr>
      <vt:lpstr>PowerPoint Presentation</vt:lpstr>
      <vt:lpstr>PFAS are Essential in  Chrome Plating, Etching</vt:lpstr>
      <vt:lpstr>Key PFAS U.S. Milestones for NASF</vt:lpstr>
      <vt:lpstr>Industry-EPA Collaboration to Ban  PFOS in Chromium Plating Switch from PFOS (historic) to 6:2 FTS (current, U.S.)</vt:lpstr>
      <vt:lpstr>Then Why Do We Still Care?</vt:lpstr>
      <vt:lpstr>Interest in PFAS in Industry  Effluent Discharge is Increasing</vt:lpstr>
      <vt:lpstr>PowerPoint Presentation</vt:lpstr>
      <vt:lpstr>Transition to Short Fluorotelomers Improves Risk Profile</vt:lpstr>
      <vt:lpstr>Available Data to Support the Transition to 6:2 FTS –  Data gaps Remain</vt:lpstr>
      <vt:lpstr>What is NASF/Policy Group Doing?</vt:lpstr>
      <vt:lpstr>NASF Identified 4 Priority Issues</vt:lpstr>
      <vt:lpstr>Metal Plating Shop Effluent is Only One Contributor of PFAS to POTWs</vt:lpstr>
      <vt:lpstr>Key Take Home Messages</vt:lpstr>
      <vt:lpstr>PowerPoint Presentation</vt:lpstr>
      <vt:lpstr>Understand Detections of PFOS in Facility Effluent</vt:lpstr>
      <vt:lpstr>Mist Suppressant Formulations Still Contain PFAS, but Exact Formulations are Confidential</vt:lpstr>
      <vt:lpstr>Back-up Slides</vt:lpstr>
      <vt:lpstr>PFOA/PFOS  Human Data Challenging to Interpret</vt:lpstr>
      <vt:lpstr>Regulatory Numbers Based on Animal Data: Many Issues and Uncertainties…</vt:lpstr>
      <vt:lpstr>States – Leading the Charge, Not Just for Drinking Water Standards and Exposure</vt:lpstr>
      <vt:lpstr>USEPA 2019 - PFAS Action Plan</vt:lpstr>
      <vt:lpstr>What Is Your PFAS Analyte List? </vt:lpstr>
      <vt:lpstr>Total Oxidizable Precursor Assay</vt:lpstr>
    </vt:vector>
  </TitlesOfParts>
  <Company>Integral Consulting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Anderson</dc:creator>
  <cp:lastModifiedBy>Janet Anderson</cp:lastModifiedBy>
  <cp:revision>859</cp:revision>
  <cp:lastPrinted>2016-02-22T19:08:56Z</cp:lastPrinted>
  <dcterms:created xsi:type="dcterms:W3CDTF">2016-01-14T13:42:48Z</dcterms:created>
  <dcterms:modified xsi:type="dcterms:W3CDTF">2019-04-16T04:26:19Z</dcterms:modified>
</cp:coreProperties>
</file>