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4" r:id="rId5"/>
  </p:sldMasterIdLst>
  <p:notesMasterIdLst>
    <p:notesMasterId r:id="rId33"/>
  </p:notesMasterIdLst>
  <p:handoutMasterIdLst>
    <p:handoutMasterId r:id="rId34"/>
  </p:handoutMasterIdLst>
  <p:sldIdLst>
    <p:sldId id="256" r:id="rId6"/>
    <p:sldId id="258" r:id="rId7"/>
    <p:sldId id="456" r:id="rId8"/>
    <p:sldId id="455" r:id="rId9"/>
    <p:sldId id="1452" r:id="rId10"/>
    <p:sldId id="1454" r:id="rId11"/>
    <p:sldId id="693" r:id="rId12"/>
    <p:sldId id="297" r:id="rId13"/>
    <p:sldId id="1435" r:id="rId14"/>
    <p:sldId id="301" r:id="rId15"/>
    <p:sldId id="1436" r:id="rId16"/>
    <p:sldId id="1450" r:id="rId17"/>
    <p:sldId id="1443" r:id="rId18"/>
    <p:sldId id="1055" r:id="rId19"/>
    <p:sldId id="1060" r:id="rId20"/>
    <p:sldId id="1448" r:id="rId21"/>
    <p:sldId id="1445" r:id="rId22"/>
    <p:sldId id="1453" r:id="rId23"/>
    <p:sldId id="404" r:id="rId24"/>
    <p:sldId id="701" r:id="rId25"/>
    <p:sldId id="1449" r:id="rId26"/>
    <p:sldId id="1052" r:id="rId27"/>
    <p:sldId id="496" r:id="rId28"/>
    <p:sldId id="1051" r:id="rId29"/>
    <p:sldId id="705" r:id="rId30"/>
    <p:sldId id="283" r:id="rId31"/>
    <p:sldId id="288" r:id="rId32"/>
  </p:sldIdLst>
  <p:sldSz cx="13004800" cy="9753600"/>
  <p:notesSz cx="6950075" cy="9236075"/>
  <p:defaultTextStyle>
    <a:defPPr>
      <a:defRPr lang="fr-FR"/>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Oller" initials="AO" lastIdx="6" clrIdx="0">
    <p:extLst>
      <p:ext uri="{19B8F6BF-5375-455C-9EA6-DF929625EA0E}">
        <p15:presenceInfo xmlns:p15="http://schemas.microsoft.com/office/powerpoint/2012/main" userId="S-1-5-21-962909622-2918001907-3384011627-58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48" autoAdjust="0"/>
    <p:restoredTop sz="84193" autoAdjust="0"/>
  </p:normalViewPr>
  <p:slideViewPr>
    <p:cSldViewPr snapToGrid="0">
      <p:cViewPr varScale="1">
        <p:scale>
          <a:sx n="94" d="100"/>
          <a:sy n="94" d="100"/>
        </p:scale>
        <p:origin x="4008" y="9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04"/>
    </p:cViewPr>
  </p:sorterViewPr>
  <p:notesViewPr>
    <p:cSldViewPr snapToGrid="0">
      <p:cViewPr varScale="1">
        <p:scale>
          <a:sx n="74" d="100"/>
          <a:sy n="74" d="100"/>
        </p:scale>
        <p:origin x="516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5CAED-DEC0-4363-9887-EAC5725CDDBE}" type="doc">
      <dgm:prSet loTypeId="urn:microsoft.com/office/officeart/2005/8/layout/lProcess2" loCatId="list" qsTypeId="urn:microsoft.com/office/officeart/2005/8/quickstyle/simple1" qsCatId="simple" csTypeId="urn:microsoft.com/office/officeart/2005/8/colors/accent1_5" csCatId="accent1" phldr="1"/>
      <dgm:spPr/>
      <dgm:t>
        <a:bodyPr/>
        <a:lstStyle/>
        <a:p>
          <a:endParaRPr lang="fr-CA"/>
        </a:p>
      </dgm:t>
    </dgm:pt>
    <dgm:pt modelId="{43CA598F-858E-4E42-8B76-375C08E4788A}">
      <dgm:prSet phldrT="[Texte]"/>
      <dgm:spPr>
        <a:solidFill>
          <a:srgbClr val="0070C0"/>
        </a:solidFill>
      </dgm:spPr>
      <dgm:t>
        <a:bodyPr/>
        <a:lstStyle/>
        <a:p>
          <a:pPr marL="171450" indent="0" algn="l"/>
          <a:r>
            <a:rPr lang="fr-CA" b="1" dirty="0">
              <a:solidFill>
                <a:schemeClr val="bg1"/>
              </a:solidFill>
              <a:latin typeface="+mn-lt"/>
            </a:rPr>
            <a:t>MARKET DEVELOPMENT</a:t>
          </a:r>
        </a:p>
      </dgm:t>
    </dgm:pt>
    <dgm:pt modelId="{3A753DF0-59A5-4CC3-B0F1-EB55BFD709A7}" type="parTrans" cxnId="{DA71CBAC-0DAC-4BD4-8959-09594C7A5131}">
      <dgm:prSet/>
      <dgm:spPr/>
      <dgm:t>
        <a:bodyPr/>
        <a:lstStyle/>
        <a:p>
          <a:endParaRPr lang="fr-CA">
            <a:latin typeface="Arial Narrow" panose="020B0606020202030204" pitchFamily="34" charset="0"/>
          </a:endParaRPr>
        </a:p>
      </dgm:t>
    </dgm:pt>
    <dgm:pt modelId="{85538B5E-36D8-4D55-B100-37408CCD8B8A}" type="sibTrans" cxnId="{DA71CBAC-0DAC-4BD4-8959-09594C7A5131}">
      <dgm:prSet/>
      <dgm:spPr/>
      <dgm:t>
        <a:bodyPr/>
        <a:lstStyle/>
        <a:p>
          <a:endParaRPr lang="fr-CA">
            <a:latin typeface="Arial Narrow" panose="020B0606020202030204" pitchFamily="34" charset="0"/>
          </a:endParaRPr>
        </a:p>
      </dgm:t>
    </dgm:pt>
    <dgm:pt modelId="{5ECF8077-D98F-40BE-A0E5-7BB088C6D5FD}">
      <dgm:prSet phldrT="[Texte]" custT="1"/>
      <dgm:spPr>
        <a:solidFill>
          <a:srgbClr val="F8F8F8"/>
        </a:solidFill>
        <a:ln>
          <a:noFill/>
        </a:ln>
      </dgm:spPr>
      <dgm:t>
        <a:bodyPr/>
        <a:lstStyle/>
        <a:p>
          <a:pPr algn="l"/>
          <a:r>
            <a:rPr lang="en-US" sz="2400" b="1" dirty="0">
              <a:solidFill>
                <a:schemeClr val="bg1">
                  <a:lumMod val="50000"/>
                </a:schemeClr>
              </a:solidFill>
              <a:latin typeface="+mn-lt"/>
            </a:rPr>
            <a:t>Grow and defend markets for new and existing nickel applications</a:t>
          </a:r>
          <a:endParaRPr lang="fr-CA" sz="2400" b="1" dirty="0">
            <a:solidFill>
              <a:schemeClr val="bg1">
                <a:lumMod val="50000"/>
              </a:schemeClr>
            </a:solidFill>
            <a:latin typeface="+mn-lt"/>
          </a:endParaRPr>
        </a:p>
      </dgm:t>
    </dgm:pt>
    <dgm:pt modelId="{99AB461A-C28A-4EC4-98DC-EA69DC771F5D}" type="parTrans" cxnId="{54A2FD9F-7019-426D-A861-6B57CC3FB66B}">
      <dgm:prSet/>
      <dgm:spPr/>
      <dgm:t>
        <a:bodyPr/>
        <a:lstStyle/>
        <a:p>
          <a:endParaRPr lang="fr-CA">
            <a:latin typeface="Arial Narrow" panose="020B0606020202030204" pitchFamily="34" charset="0"/>
          </a:endParaRPr>
        </a:p>
      </dgm:t>
    </dgm:pt>
    <dgm:pt modelId="{255C824A-8A83-477E-AB06-15155CFA10A3}" type="sibTrans" cxnId="{54A2FD9F-7019-426D-A861-6B57CC3FB66B}">
      <dgm:prSet/>
      <dgm:spPr/>
      <dgm:t>
        <a:bodyPr/>
        <a:lstStyle/>
        <a:p>
          <a:endParaRPr lang="fr-CA">
            <a:latin typeface="Arial Narrow" panose="020B0606020202030204" pitchFamily="34" charset="0"/>
          </a:endParaRPr>
        </a:p>
      </dgm:t>
    </dgm:pt>
    <dgm:pt modelId="{D4BBC638-1B85-4AD4-84E8-160CF116AAD1}">
      <dgm:prSet phldrT="[Texte]"/>
      <dgm:spPr>
        <a:solidFill>
          <a:srgbClr val="0070C0"/>
        </a:solidFill>
      </dgm:spPr>
      <dgm:t>
        <a:bodyPr/>
        <a:lstStyle/>
        <a:p>
          <a:pPr marL="171450" indent="190500" algn="l"/>
          <a:r>
            <a:rPr lang="fr-CA" b="1" dirty="0">
              <a:solidFill>
                <a:schemeClr val="bg1"/>
              </a:solidFill>
              <a:latin typeface="+mn-lt"/>
            </a:rPr>
            <a:t>SCIENCE</a:t>
          </a:r>
        </a:p>
      </dgm:t>
    </dgm:pt>
    <dgm:pt modelId="{71EA136B-74B2-45E4-AA6B-D64828EA096D}" type="parTrans" cxnId="{B1AFC797-EC0A-4A38-9553-75D905285BF7}">
      <dgm:prSet/>
      <dgm:spPr/>
      <dgm:t>
        <a:bodyPr/>
        <a:lstStyle/>
        <a:p>
          <a:endParaRPr lang="fr-CA">
            <a:latin typeface="Arial Narrow" panose="020B0606020202030204" pitchFamily="34" charset="0"/>
          </a:endParaRPr>
        </a:p>
      </dgm:t>
    </dgm:pt>
    <dgm:pt modelId="{90B84CAE-5D7D-4348-947D-708C53E99BC7}" type="sibTrans" cxnId="{B1AFC797-EC0A-4A38-9553-75D905285BF7}">
      <dgm:prSet/>
      <dgm:spPr/>
      <dgm:t>
        <a:bodyPr/>
        <a:lstStyle/>
        <a:p>
          <a:endParaRPr lang="fr-CA">
            <a:latin typeface="Arial Narrow" panose="020B0606020202030204" pitchFamily="34" charset="0"/>
          </a:endParaRPr>
        </a:p>
      </dgm:t>
    </dgm:pt>
    <dgm:pt modelId="{E22DA70A-F61E-4A8C-AE08-805C9A1BF04B}">
      <dgm:prSet phldrT="[Texte]" custT="1"/>
      <dgm:spPr>
        <a:solidFill>
          <a:srgbClr val="F8F8F8"/>
        </a:solidFill>
        <a:ln>
          <a:noFill/>
        </a:ln>
      </dgm:spPr>
      <dgm:t>
        <a:bodyPr/>
        <a:lstStyle/>
        <a:p>
          <a:pPr marL="95250" indent="0" algn="l"/>
          <a:r>
            <a:rPr lang="en-US" sz="2400" b="1" dirty="0">
              <a:solidFill>
                <a:schemeClr val="bg1">
                  <a:lumMod val="50000"/>
                </a:schemeClr>
              </a:solidFill>
              <a:latin typeface="+mn-lt"/>
            </a:rPr>
            <a:t>Undertake science relevant to human health and environment and </a:t>
          </a:r>
          <a:r>
            <a:rPr lang="en-US" sz="2400" b="1" dirty="0">
              <a:solidFill>
                <a:schemeClr val="accent6">
                  <a:lumMod val="60000"/>
                  <a:lumOff val="40000"/>
                </a:schemeClr>
              </a:solidFill>
            </a:rPr>
            <a:t>perform risk assessments for regulatory purposes</a:t>
          </a:r>
          <a:endParaRPr lang="fr-CA" sz="2400" b="1" dirty="0">
            <a:solidFill>
              <a:schemeClr val="accent6">
                <a:lumMod val="60000"/>
                <a:lumOff val="40000"/>
              </a:schemeClr>
            </a:solidFill>
            <a:latin typeface="+mn-lt"/>
          </a:endParaRPr>
        </a:p>
      </dgm:t>
    </dgm:pt>
    <dgm:pt modelId="{9FC0FC0A-FD31-4E69-8B25-B570232120FE}" type="parTrans" cxnId="{8AD5DF49-99F8-4766-AFBD-D65355159674}">
      <dgm:prSet/>
      <dgm:spPr/>
      <dgm:t>
        <a:bodyPr/>
        <a:lstStyle/>
        <a:p>
          <a:endParaRPr lang="fr-CA">
            <a:latin typeface="Arial Narrow" panose="020B0606020202030204" pitchFamily="34" charset="0"/>
          </a:endParaRPr>
        </a:p>
      </dgm:t>
    </dgm:pt>
    <dgm:pt modelId="{49DFD29D-3D1C-4286-B813-868B491FC5DF}" type="sibTrans" cxnId="{8AD5DF49-99F8-4766-AFBD-D65355159674}">
      <dgm:prSet/>
      <dgm:spPr/>
      <dgm:t>
        <a:bodyPr/>
        <a:lstStyle/>
        <a:p>
          <a:endParaRPr lang="fr-CA">
            <a:latin typeface="Arial Narrow" panose="020B0606020202030204" pitchFamily="34" charset="0"/>
          </a:endParaRPr>
        </a:p>
      </dgm:t>
    </dgm:pt>
    <dgm:pt modelId="{006D24D7-07AC-4795-BFE0-D4B91A21FCEE}">
      <dgm:prSet phldrT="[Texte]"/>
      <dgm:spPr>
        <a:solidFill>
          <a:srgbClr val="0070C0"/>
        </a:solidFill>
      </dgm:spPr>
      <dgm:t>
        <a:bodyPr/>
        <a:lstStyle/>
        <a:p>
          <a:pPr marL="171450" indent="0" algn="l"/>
          <a:r>
            <a:rPr lang="fr-CA" b="1" dirty="0">
              <a:solidFill>
                <a:schemeClr val="bg1"/>
              </a:solidFill>
              <a:latin typeface="+mn-lt"/>
            </a:rPr>
            <a:t>HEALTH &amp; ENVIRONMENT </a:t>
          </a:r>
          <a:br>
            <a:rPr lang="fr-CA" b="1" dirty="0">
              <a:solidFill>
                <a:schemeClr val="bg1"/>
              </a:solidFill>
              <a:latin typeface="+mn-lt"/>
            </a:rPr>
          </a:br>
          <a:r>
            <a:rPr lang="fr-CA" b="1" dirty="0">
              <a:solidFill>
                <a:schemeClr val="bg1"/>
              </a:solidFill>
              <a:latin typeface="+mn-lt"/>
            </a:rPr>
            <a:t>PUBLIC POLICY</a:t>
          </a:r>
        </a:p>
      </dgm:t>
    </dgm:pt>
    <dgm:pt modelId="{8A2E5B80-2C43-4E6D-9932-2F9B6A9E2693}" type="parTrans" cxnId="{9088D19A-7DF7-4D82-9B20-401C0083D78C}">
      <dgm:prSet/>
      <dgm:spPr/>
      <dgm:t>
        <a:bodyPr/>
        <a:lstStyle/>
        <a:p>
          <a:endParaRPr lang="fr-CA">
            <a:latin typeface="Arial Narrow" panose="020B0606020202030204" pitchFamily="34" charset="0"/>
          </a:endParaRPr>
        </a:p>
      </dgm:t>
    </dgm:pt>
    <dgm:pt modelId="{73DFCF9C-BB23-4F1A-A884-7024F3D8EC15}" type="sibTrans" cxnId="{9088D19A-7DF7-4D82-9B20-401C0083D78C}">
      <dgm:prSet/>
      <dgm:spPr/>
      <dgm:t>
        <a:bodyPr/>
        <a:lstStyle/>
        <a:p>
          <a:endParaRPr lang="fr-CA">
            <a:latin typeface="Arial Narrow" panose="020B0606020202030204" pitchFamily="34" charset="0"/>
          </a:endParaRPr>
        </a:p>
      </dgm:t>
    </dgm:pt>
    <dgm:pt modelId="{52C38BF1-E167-45F0-8F53-DB845519BDF1}">
      <dgm:prSet phldrT="[Texte]" custT="1"/>
      <dgm:spPr>
        <a:solidFill>
          <a:schemeClr val="bg1"/>
        </a:solidFill>
        <a:ln>
          <a:noFill/>
        </a:ln>
      </dgm:spPr>
      <dgm:t>
        <a:bodyPr/>
        <a:lstStyle/>
        <a:p>
          <a:pPr marL="0" indent="0" algn="l"/>
          <a:r>
            <a:rPr lang="en-US" sz="2400" b="1" dirty="0">
              <a:solidFill>
                <a:schemeClr val="bg1">
                  <a:lumMod val="50000"/>
                </a:schemeClr>
              </a:solidFill>
              <a:latin typeface="+mn-lt"/>
            </a:rPr>
            <a:t>Promote sound science, risk management, and socio-economic benefit as the basis for public policy and regulation</a:t>
          </a:r>
          <a:endParaRPr lang="fr-CA" sz="2400" b="1" dirty="0">
            <a:solidFill>
              <a:schemeClr val="bg1">
                <a:lumMod val="50000"/>
              </a:schemeClr>
            </a:solidFill>
            <a:latin typeface="+mn-lt"/>
          </a:endParaRPr>
        </a:p>
      </dgm:t>
    </dgm:pt>
    <dgm:pt modelId="{9E79C07A-B803-4B5D-AB73-53F66BFAB670}" type="parTrans" cxnId="{006E34ED-14BC-4D00-BCF8-C6F6763989F3}">
      <dgm:prSet/>
      <dgm:spPr/>
      <dgm:t>
        <a:bodyPr/>
        <a:lstStyle/>
        <a:p>
          <a:endParaRPr lang="fr-CA">
            <a:latin typeface="Arial Narrow" panose="020B0606020202030204" pitchFamily="34" charset="0"/>
          </a:endParaRPr>
        </a:p>
      </dgm:t>
    </dgm:pt>
    <dgm:pt modelId="{715F9806-C527-4CCC-8694-321A4111A0A5}" type="sibTrans" cxnId="{006E34ED-14BC-4D00-BCF8-C6F6763989F3}">
      <dgm:prSet/>
      <dgm:spPr/>
      <dgm:t>
        <a:bodyPr/>
        <a:lstStyle/>
        <a:p>
          <a:endParaRPr lang="fr-CA">
            <a:latin typeface="Arial Narrow" panose="020B0606020202030204" pitchFamily="34" charset="0"/>
          </a:endParaRPr>
        </a:p>
      </dgm:t>
    </dgm:pt>
    <dgm:pt modelId="{D7F2C577-3AF7-4355-9A22-8DE3C9EFA6EC}">
      <dgm:prSet phldrT="[Texte]"/>
      <dgm:spPr>
        <a:solidFill>
          <a:srgbClr val="0070C0"/>
        </a:solidFill>
      </dgm:spPr>
      <dgm:t>
        <a:bodyPr/>
        <a:lstStyle/>
        <a:p>
          <a:pPr algn="l"/>
          <a:r>
            <a:rPr lang="fr-CA" b="1" dirty="0">
              <a:solidFill>
                <a:schemeClr val="bg1"/>
              </a:solidFill>
              <a:latin typeface="+mn-lt"/>
            </a:rPr>
            <a:t>COMMUNICATIONS</a:t>
          </a:r>
        </a:p>
      </dgm:t>
    </dgm:pt>
    <dgm:pt modelId="{1EBF5684-B907-4FD5-A961-F6D83B037605}" type="parTrans" cxnId="{F86D0493-3D4E-46F8-95B7-84FF5CB50271}">
      <dgm:prSet/>
      <dgm:spPr/>
      <dgm:t>
        <a:bodyPr/>
        <a:lstStyle/>
        <a:p>
          <a:endParaRPr lang="fr-CA"/>
        </a:p>
      </dgm:t>
    </dgm:pt>
    <dgm:pt modelId="{5FEF21CC-7B8E-4DE8-BAC5-9D1ADCF1D94C}" type="sibTrans" cxnId="{F86D0493-3D4E-46F8-95B7-84FF5CB50271}">
      <dgm:prSet/>
      <dgm:spPr/>
      <dgm:t>
        <a:bodyPr/>
        <a:lstStyle/>
        <a:p>
          <a:endParaRPr lang="fr-CA"/>
        </a:p>
      </dgm:t>
    </dgm:pt>
    <dgm:pt modelId="{377731D9-EB87-4441-A584-5675737775FD}">
      <dgm:prSet phldrT="[Texte]" custT="1"/>
      <dgm:spPr>
        <a:solidFill>
          <a:schemeClr val="bg1"/>
        </a:solidFill>
        <a:ln>
          <a:noFill/>
        </a:ln>
      </dgm:spPr>
      <dgm:t>
        <a:bodyPr/>
        <a:lstStyle/>
        <a:p>
          <a:pPr algn="l"/>
          <a:r>
            <a:rPr lang="en-US" sz="2400" b="1" dirty="0">
              <a:solidFill>
                <a:schemeClr val="bg1">
                  <a:lumMod val="50000"/>
                </a:schemeClr>
              </a:solidFill>
              <a:latin typeface="+mn-lt"/>
            </a:rPr>
            <a:t>Build the nickel brand and inform </a:t>
          </a:r>
          <a:br>
            <a:rPr lang="en-US" sz="2400" b="1" dirty="0">
              <a:solidFill>
                <a:schemeClr val="bg1">
                  <a:lumMod val="50000"/>
                </a:schemeClr>
              </a:solidFill>
              <a:latin typeface="+mn-lt"/>
            </a:rPr>
          </a:br>
          <a:r>
            <a:rPr lang="en-US" sz="2400" b="1" dirty="0">
              <a:solidFill>
                <a:schemeClr val="bg1">
                  <a:lumMod val="50000"/>
                </a:schemeClr>
              </a:solidFill>
              <a:latin typeface="+mn-lt"/>
            </a:rPr>
            <a:t>the regulatory and social debate on nickel-related issues</a:t>
          </a:r>
          <a:endParaRPr lang="fr-CA" sz="2400" b="1" dirty="0">
            <a:solidFill>
              <a:schemeClr val="bg1">
                <a:lumMod val="50000"/>
              </a:schemeClr>
            </a:solidFill>
            <a:latin typeface="+mn-lt"/>
          </a:endParaRPr>
        </a:p>
      </dgm:t>
    </dgm:pt>
    <dgm:pt modelId="{C0D047FE-BC13-4BA9-9835-1482677510EA}" type="parTrans" cxnId="{C5DF38D0-AEDC-4F40-9A4B-3A984AD4DB78}">
      <dgm:prSet/>
      <dgm:spPr/>
      <dgm:t>
        <a:bodyPr/>
        <a:lstStyle/>
        <a:p>
          <a:endParaRPr lang="fr-CA"/>
        </a:p>
      </dgm:t>
    </dgm:pt>
    <dgm:pt modelId="{F5C20AE8-B647-4FE2-BCB7-7A37FE3D5B62}" type="sibTrans" cxnId="{C5DF38D0-AEDC-4F40-9A4B-3A984AD4DB78}">
      <dgm:prSet/>
      <dgm:spPr/>
      <dgm:t>
        <a:bodyPr/>
        <a:lstStyle/>
        <a:p>
          <a:endParaRPr lang="fr-CA"/>
        </a:p>
      </dgm:t>
    </dgm:pt>
    <dgm:pt modelId="{ACF6993B-CE02-4A5B-8324-A634C228DEDF}" type="pres">
      <dgm:prSet presAssocID="{B585CAED-DEC0-4363-9887-EAC5725CDDBE}" presName="theList" presStyleCnt="0">
        <dgm:presLayoutVars>
          <dgm:dir/>
          <dgm:animLvl val="lvl"/>
          <dgm:resizeHandles val="exact"/>
        </dgm:presLayoutVars>
      </dgm:prSet>
      <dgm:spPr/>
    </dgm:pt>
    <dgm:pt modelId="{FC30C285-8819-45EF-86E0-F9033A51EDFC}" type="pres">
      <dgm:prSet presAssocID="{43CA598F-858E-4E42-8B76-375C08E4788A}" presName="compNode" presStyleCnt="0"/>
      <dgm:spPr/>
    </dgm:pt>
    <dgm:pt modelId="{3F2B81E0-A40F-4DC8-BBAB-D09657A41ADF}" type="pres">
      <dgm:prSet presAssocID="{43CA598F-858E-4E42-8B76-375C08E4788A}" presName="aNode" presStyleLbl="bgShp" presStyleIdx="0" presStyleCnt="4" custLinFactNeighborX="-1269"/>
      <dgm:spPr/>
    </dgm:pt>
    <dgm:pt modelId="{0D8318F8-1882-4393-9534-B63894B410BE}" type="pres">
      <dgm:prSet presAssocID="{43CA598F-858E-4E42-8B76-375C08E4788A}" presName="textNode" presStyleLbl="bgShp" presStyleIdx="0" presStyleCnt="4"/>
      <dgm:spPr/>
    </dgm:pt>
    <dgm:pt modelId="{A7782CF3-73AF-4506-BEEB-235923863481}" type="pres">
      <dgm:prSet presAssocID="{43CA598F-858E-4E42-8B76-375C08E4788A}" presName="compChildNode" presStyleCnt="0"/>
      <dgm:spPr/>
    </dgm:pt>
    <dgm:pt modelId="{CBEFEEAF-829B-4519-8CAC-0D99318DDC59}" type="pres">
      <dgm:prSet presAssocID="{43CA598F-858E-4E42-8B76-375C08E4788A}" presName="theInnerList" presStyleCnt="0"/>
      <dgm:spPr/>
    </dgm:pt>
    <dgm:pt modelId="{DA1CEA57-8860-43C9-8ADD-1DEC413135FA}" type="pres">
      <dgm:prSet presAssocID="{5ECF8077-D98F-40BE-A0E5-7BB088C6D5FD}" presName="childNode" presStyleLbl="node1" presStyleIdx="0" presStyleCnt="4" custScaleX="115009">
        <dgm:presLayoutVars>
          <dgm:bulletEnabled val="1"/>
        </dgm:presLayoutVars>
      </dgm:prSet>
      <dgm:spPr/>
    </dgm:pt>
    <dgm:pt modelId="{F8A680A2-269C-4291-9DCB-E7963F3721EF}" type="pres">
      <dgm:prSet presAssocID="{43CA598F-858E-4E42-8B76-375C08E4788A}" presName="aSpace" presStyleCnt="0"/>
      <dgm:spPr/>
    </dgm:pt>
    <dgm:pt modelId="{7898D9E2-767E-418C-94BD-C013EC385A42}" type="pres">
      <dgm:prSet presAssocID="{D4BBC638-1B85-4AD4-84E8-160CF116AAD1}" presName="compNode" presStyleCnt="0"/>
      <dgm:spPr/>
    </dgm:pt>
    <dgm:pt modelId="{FA573DB9-82BE-4F5A-8166-7F10A902949A}" type="pres">
      <dgm:prSet presAssocID="{D4BBC638-1B85-4AD4-84E8-160CF116AAD1}" presName="aNode" presStyleLbl="bgShp" presStyleIdx="1" presStyleCnt="4"/>
      <dgm:spPr/>
    </dgm:pt>
    <dgm:pt modelId="{0C0978AF-A97F-41A8-8B53-E2E75BC2871B}" type="pres">
      <dgm:prSet presAssocID="{D4BBC638-1B85-4AD4-84E8-160CF116AAD1}" presName="textNode" presStyleLbl="bgShp" presStyleIdx="1" presStyleCnt="4"/>
      <dgm:spPr/>
    </dgm:pt>
    <dgm:pt modelId="{20161AED-DB7A-4589-B708-FE4E9879E78A}" type="pres">
      <dgm:prSet presAssocID="{D4BBC638-1B85-4AD4-84E8-160CF116AAD1}" presName="compChildNode" presStyleCnt="0"/>
      <dgm:spPr/>
    </dgm:pt>
    <dgm:pt modelId="{D2A9B766-48BF-4FAD-A485-7E1AA2892F48}" type="pres">
      <dgm:prSet presAssocID="{D4BBC638-1B85-4AD4-84E8-160CF116AAD1}" presName="theInnerList" presStyleCnt="0"/>
      <dgm:spPr/>
    </dgm:pt>
    <dgm:pt modelId="{BA281FAF-53E8-40E2-8139-D0278AF4E834}" type="pres">
      <dgm:prSet presAssocID="{E22DA70A-F61E-4A8C-AE08-805C9A1BF04B}" presName="childNode" presStyleLbl="node1" presStyleIdx="1" presStyleCnt="4" custScaleX="115015">
        <dgm:presLayoutVars>
          <dgm:bulletEnabled val="1"/>
        </dgm:presLayoutVars>
      </dgm:prSet>
      <dgm:spPr/>
    </dgm:pt>
    <dgm:pt modelId="{56F3DA22-3AB8-4853-9BB2-83713EF16F70}" type="pres">
      <dgm:prSet presAssocID="{D4BBC638-1B85-4AD4-84E8-160CF116AAD1}" presName="aSpace" presStyleCnt="0"/>
      <dgm:spPr/>
    </dgm:pt>
    <dgm:pt modelId="{162E2002-423A-47BF-875C-A528F20F2BE0}" type="pres">
      <dgm:prSet presAssocID="{006D24D7-07AC-4795-BFE0-D4B91A21FCEE}" presName="compNode" presStyleCnt="0"/>
      <dgm:spPr/>
    </dgm:pt>
    <dgm:pt modelId="{A05680EA-2E8A-49ED-9EB3-656F53039F8A}" type="pres">
      <dgm:prSet presAssocID="{006D24D7-07AC-4795-BFE0-D4B91A21FCEE}" presName="aNode" presStyleLbl="bgShp" presStyleIdx="2" presStyleCnt="4"/>
      <dgm:spPr/>
    </dgm:pt>
    <dgm:pt modelId="{3E4AFE4B-3534-4770-A038-2F8D22E3E262}" type="pres">
      <dgm:prSet presAssocID="{006D24D7-07AC-4795-BFE0-D4B91A21FCEE}" presName="textNode" presStyleLbl="bgShp" presStyleIdx="2" presStyleCnt="4"/>
      <dgm:spPr/>
    </dgm:pt>
    <dgm:pt modelId="{7F1DAD9B-FB32-40D7-8C3F-F07B9CC05D99}" type="pres">
      <dgm:prSet presAssocID="{006D24D7-07AC-4795-BFE0-D4B91A21FCEE}" presName="compChildNode" presStyleCnt="0"/>
      <dgm:spPr/>
    </dgm:pt>
    <dgm:pt modelId="{52B4A004-4DF7-464C-9667-D2C909B36F20}" type="pres">
      <dgm:prSet presAssocID="{006D24D7-07AC-4795-BFE0-D4B91A21FCEE}" presName="theInnerList" presStyleCnt="0"/>
      <dgm:spPr/>
    </dgm:pt>
    <dgm:pt modelId="{28A2F5EE-E112-4684-A46F-8AD43658F86C}" type="pres">
      <dgm:prSet presAssocID="{52C38BF1-E167-45F0-8F53-DB845519BDF1}" presName="childNode" presStyleLbl="node1" presStyleIdx="2" presStyleCnt="4" custScaleX="115015">
        <dgm:presLayoutVars>
          <dgm:bulletEnabled val="1"/>
        </dgm:presLayoutVars>
      </dgm:prSet>
      <dgm:spPr/>
    </dgm:pt>
    <dgm:pt modelId="{B5F4CBF3-F680-49E1-8F5B-647DD29D1073}" type="pres">
      <dgm:prSet presAssocID="{006D24D7-07AC-4795-BFE0-D4B91A21FCEE}" presName="aSpace" presStyleCnt="0"/>
      <dgm:spPr/>
    </dgm:pt>
    <dgm:pt modelId="{31D2594C-838B-4358-89C0-984FD6C95C93}" type="pres">
      <dgm:prSet presAssocID="{D7F2C577-3AF7-4355-9A22-8DE3C9EFA6EC}" presName="compNode" presStyleCnt="0"/>
      <dgm:spPr/>
    </dgm:pt>
    <dgm:pt modelId="{1763BC25-9511-482A-A567-F555B213FFD0}" type="pres">
      <dgm:prSet presAssocID="{D7F2C577-3AF7-4355-9A22-8DE3C9EFA6EC}" presName="aNode" presStyleLbl="bgShp" presStyleIdx="3" presStyleCnt="4"/>
      <dgm:spPr/>
    </dgm:pt>
    <dgm:pt modelId="{3AD89760-AFA2-40C6-B706-C911DE94EDFD}" type="pres">
      <dgm:prSet presAssocID="{D7F2C577-3AF7-4355-9A22-8DE3C9EFA6EC}" presName="textNode" presStyleLbl="bgShp" presStyleIdx="3" presStyleCnt="4"/>
      <dgm:spPr/>
    </dgm:pt>
    <dgm:pt modelId="{7B587354-9E47-4839-9182-502A141EB614}" type="pres">
      <dgm:prSet presAssocID="{D7F2C577-3AF7-4355-9A22-8DE3C9EFA6EC}" presName="compChildNode" presStyleCnt="0"/>
      <dgm:spPr/>
    </dgm:pt>
    <dgm:pt modelId="{55EC1259-9093-425C-84A0-80DDEBB4886C}" type="pres">
      <dgm:prSet presAssocID="{D7F2C577-3AF7-4355-9A22-8DE3C9EFA6EC}" presName="theInnerList" presStyleCnt="0"/>
      <dgm:spPr/>
    </dgm:pt>
    <dgm:pt modelId="{3D17113E-A5EE-428D-9BF8-E7268230459B}" type="pres">
      <dgm:prSet presAssocID="{377731D9-EB87-4441-A584-5675737775FD}" presName="childNode" presStyleLbl="node1" presStyleIdx="3" presStyleCnt="4" custScaleX="115015">
        <dgm:presLayoutVars>
          <dgm:bulletEnabled val="1"/>
        </dgm:presLayoutVars>
      </dgm:prSet>
      <dgm:spPr/>
    </dgm:pt>
  </dgm:ptLst>
  <dgm:cxnLst>
    <dgm:cxn modelId="{804C8840-49F6-4FFA-93BB-C240A732FC2C}" type="presOf" srcId="{006D24D7-07AC-4795-BFE0-D4B91A21FCEE}" destId="{3E4AFE4B-3534-4770-A038-2F8D22E3E262}" srcOrd="1" destOrd="0" presId="urn:microsoft.com/office/officeart/2005/8/layout/lProcess2"/>
    <dgm:cxn modelId="{8AD5DF49-99F8-4766-AFBD-D65355159674}" srcId="{D4BBC638-1B85-4AD4-84E8-160CF116AAD1}" destId="{E22DA70A-F61E-4A8C-AE08-805C9A1BF04B}" srcOrd="0" destOrd="0" parTransId="{9FC0FC0A-FD31-4E69-8B25-B570232120FE}" sibTransId="{49DFD29D-3D1C-4286-B813-868B491FC5DF}"/>
    <dgm:cxn modelId="{B6620856-8EF0-430C-889B-E9BECE937B55}" type="presOf" srcId="{006D24D7-07AC-4795-BFE0-D4B91A21FCEE}" destId="{A05680EA-2E8A-49ED-9EB3-656F53039F8A}" srcOrd="0" destOrd="0" presId="urn:microsoft.com/office/officeart/2005/8/layout/lProcess2"/>
    <dgm:cxn modelId="{5A2CE977-91F9-4297-B65D-F4532EE80719}" type="presOf" srcId="{43CA598F-858E-4E42-8B76-375C08E4788A}" destId="{0D8318F8-1882-4393-9534-B63894B410BE}" srcOrd="1" destOrd="0" presId="urn:microsoft.com/office/officeart/2005/8/layout/lProcess2"/>
    <dgm:cxn modelId="{60891588-623D-44DD-A9D5-A13F0911403C}" type="presOf" srcId="{D4BBC638-1B85-4AD4-84E8-160CF116AAD1}" destId="{0C0978AF-A97F-41A8-8B53-E2E75BC2871B}" srcOrd="1" destOrd="0" presId="urn:microsoft.com/office/officeart/2005/8/layout/lProcess2"/>
    <dgm:cxn modelId="{F86D0493-3D4E-46F8-95B7-84FF5CB50271}" srcId="{B585CAED-DEC0-4363-9887-EAC5725CDDBE}" destId="{D7F2C577-3AF7-4355-9A22-8DE3C9EFA6EC}" srcOrd="3" destOrd="0" parTransId="{1EBF5684-B907-4FD5-A961-F6D83B037605}" sibTransId="{5FEF21CC-7B8E-4DE8-BAC5-9D1ADCF1D94C}"/>
    <dgm:cxn modelId="{9E347696-8786-4A5E-9D29-8B52C35D0687}" type="presOf" srcId="{D7F2C577-3AF7-4355-9A22-8DE3C9EFA6EC}" destId="{1763BC25-9511-482A-A567-F555B213FFD0}" srcOrd="0" destOrd="0" presId="urn:microsoft.com/office/officeart/2005/8/layout/lProcess2"/>
    <dgm:cxn modelId="{B1AFC797-EC0A-4A38-9553-75D905285BF7}" srcId="{B585CAED-DEC0-4363-9887-EAC5725CDDBE}" destId="{D4BBC638-1B85-4AD4-84E8-160CF116AAD1}" srcOrd="1" destOrd="0" parTransId="{71EA136B-74B2-45E4-AA6B-D64828EA096D}" sibTransId="{90B84CAE-5D7D-4348-947D-708C53E99BC7}"/>
    <dgm:cxn modelId="{9088D19A-7DF7-4D82-9B20-401C0083D78C}" srcId="{B585CAED-DEC0-4363-9887-EAC5725CDDBE}" destId="{006D24D7-07AC-4795-BFE0-D4B91A21FCEE}" srcOrd="2" destOrd="0" parTransId="{8A2E5B80-2C43-4E6D-9932-2F9B6A9E2693}" sibTransId="{73DFCF9C-BB23-4F1A-A884-7024F3D8EC15}"/>
    <dgm:cxn modelId="{E6F36C9D-F258-4B5E-BBEA-12C6ADAC88FC}" type="presOf" srcId="{52C38BF1-E167-45F0-8F53-DB845519BDF1}" destId="{28A2F5EE-E112-4684-A46F-8AD43658F86C}" srcOrd="0" destOrd="0" presId="urn:microsoft.com/office/officeart/2005/8/layout/lProcess2"/>
    <dgm:cxn modelId="{54A2FD9F-7019-426D-A861-6B57CC3FB66B}" srcId="{43CA598F-858E-4E42-8B76-375C08E4788A}" destId="{5ECF8077-D98F-40BE-A0E5-7BB088C6D5FD}" srcOrd="0" destOrd="0" parTransId="{99AB461A-C28A-4EC4-98DC-EA69DC771F5D}" sibTransId="{255C824A-8A83-477E-AB06-15155CFA10A3}"/>
    <dgm:cxn modelId="{E08047A7-FEFA-4B79-871C-568D9B3638F7}" type="presOf" srcId="{377731D9-EB87-4441-A584-5675737775FD}" destId="{3D17113E-A5EE-428D-9BF8-E7268230459B}" srcOrd="0" destOrd="0" presId="urn:microsoft.com/office/officeart/2005/8/layout/lProcess2"/>
    <dgm:cxn modelId="{DA71CBAC-0DAC-4BD4-8959-09594C7A5131}" srcId="{B585CAED-DEC0-4363-9887-EAC5725CDDBE}" destId="{43CA598F-858E-4E42-8B76-375C08E4788A}" srcOrd="0" destOrd="0" parTransId="{3A753DF0-59A5-4CC3-B0F1-EB55BFD709A7}" sibTransId="{85538B5E-36D8-4D55-B100-37408CCD8B8A}"/>
    <dgm:cxn modelId="{F4B863B9-92BA-4AE4-B454-5B450E2A88DD}" type="presOf" srcId="{B585CAED-DEC0-4363-9887-EAC5725CDDBE}" destId="{ACF6993B-CE02-4A5B-8324-A634C228DEDF}" srcOrd="0" destOrd="0" presId="urn:microsoft.com/office/officeart/2005/8/layout/lProcess2"/>
    <dgm:cxn modelId="{EA2D34C6-01E5-4568-8AAC-0B0EB9D87EE7}" type="presOf" srcId="{D7F2C577-3AF7-4355-9A22-8DE3C9EFA6EC}" destId="{3AD89760-AFA2-40C6-B706-C911DE94EDFD}" srcOrd="1" destOrd="0" presId="urn:microsoft.com/office/officeart/2005/8/layout/lProcess2"/>
    <dgm:cxn modelId="{C5DF38D0-AEDC-4F40-9A4B-3A984AD4DB78}" srcId="{D7F2C577-3AF7-4355-9A22-8DE3C9EFA6EC}" destId="{377731D9-EB87-4441-A584-5675737775FD}" srcOrd="0" destOrd="0" parTransId="{C0D047FE-BC13-4BA9-9835-1482677510EA}" sibTransId="{F5C20AE8-B647-4FE2-BCB7-7A37FE3D5B62}"/>
    <dgm:cxn modelId="{27B8ADD3-C410-401C-A444-1611CF672451}" type="presOf" srcId="{43CA598F-858E-4E42-8B76-375C08E4788A}" destId="{3F2B81E0-A40F-4DC8-BBAB-D09657A41ADF}" srcOrd="0" destOrd="0" presId="urn:microsoft.com/office/officeart/2005/8/layout/lProcess2"/>
    <dgm:cxn modelId="{4B60CCD6-8DB7-4C07-8BD5-E8DDA003CB2A}" type="presOf" srcId="{D4BBC638-1B85-4AD4-84E8-160CF116AAD1}" destId="{FA573DB9-82BE-4F5A-8166-7F10A902949A}" srcOrd="0" destOrd="0" presId="urn:microsoft.com/office/officeart/2005/8/layout/lProcess2"/>
    <dgm:cxn modelId="{E8D86EE8-CFE1-470E-9CD8-689349BF9B71}" type="presOf" srcId="{5ECF8077-D98F-40BE-A0E5-7BB088C6D5FD}" destId="{DA1CEA57-8860-43C9-8ADD-1DEC413135FA}" srcOrd="0" destOrd="0" presId="urn:microsoft.com/office/officeart/2005/8/layout/lProcess2"/>
    <dgm:cxn modelId="{006E34ED-14BC-4D00-BCF8-C6F6763989F3}" srcId="{006D24D7-07AC-4795-BFE0-D4B91A21FCEE}" destId="{52C38BF1-E167-45F0-8F53-DB845519BDF1}" srcOrd="0" destOrd="0" parTransId="{9E79C07A-B803-4B5D-AB73-53F66BFAB670}" sibTransId="{715F9806-C527-4CCC-8694-321A4111A0A5}"/>
    <dgm:cxn modelId="{F48389F5-1890-499F-8476-03D08280141C}" type="presOf" srcId="{E22DA70A-F61E-4A8C-AE08-805C9A1BF04B}" destId="{BA281FAF-53E8-40E2-8139-D0278AF4E834}" srcOrd="0" destOrd="0" presId="urn:microsoft.com/office/officeart/2005/8/layout/lProcess2"/>
    <dgm:cxn modelId="{4DCA0318-79B9-43DC-A625-3225BDCAEC1B}" type="presParOf" srcId="{ACF6993B-CE02-4A5B-8324-A634C228DEDF}" destId="{FC30C285-8819-45EF-86E0-F9033A51EDFC}" srcOrd="0" destOrd="0" presId="urn:microsoft.com/office/officeart/2005/8/layout/lProcess2"/>
    <dgm:cxn modelId="{0EF74EA3-57BB-4D27-B0EF-725E942F2C2E}" type="presParOf" srcId="{FC30C285-8819-45EF-86E0-F9033A51EDFC}" destId="{3F2B81E0-A40F-4DC8-BBAB-D09657A41ADF}" srcOrd="0" destOrd="0" presId="urn:microsoft.com/office/officeart/2005/8/layout/lProcess2"/>
    <dgm:cxn modelId="{2C5DB041-8638-4859-8FA0-3003B916A717}" type="presParOf" srcId="{FC30C285-8819-45EF-86E0-F9033A51EDFC}" destId="{0D8318F8-1882-4393-9534-B63894B410BE}" srcOrd="1" destOrd="0" presId="urn:microsoft.com/office/officeart/2005/8/layout/lProcess2"/>
    <dgm:cxn modelId="{F879B9AD-373A-4084-974B-F5796595547B}" type="presParOf" srcId="{FC30C285-8819-45EF-86E0-F9033A51EDFC}" destId="{A7782CF3-73AF-4506-BEEB-235923863481}" srcOrd="2" destOrd="0" presId="urn:microsoft.com/office/officeart/2005/8/layout/lProcess2"/>
    <dgm:cxn modelId="{EBCD7E2E-1B14-457A-95D5-60BC3377712B}" type="presParOf" srcId="{A7782CF3-73AF-4506-BEEB-235923863481}" destId="{CBEFEEAF-829B-4519-8CAC-0D99318DDC59}" srcOrd="0" destOrd="0" presId="urn:microsoft.com/office/officeart/2005/8/layout/lProcess2"/>
    <dgm:cxn modelId="{1D23004C-9CB2-4767-93E8-5D9C1EF9CC30}" type="presParOf" srcId="{CBEFEEAF-829B-4519-8CAC-0D99318DDC59}" destId="{DA1CEA57-8860-43C9-8ADD-1DEC413135FA}" srcOrd="0" destOrd="0" presId="urn:microsoft.com/office/officeart/2005/8/layout/lProcess2"/>
    <dgm:cxn modelId="{A3D336BD-B3F9-42FA-AE46-5202DF984762}" type="presParOf" srcId="{ACF6993B-CE02-4A5B-8324-A634C228DEDF}" destId="{F8A680A2-269C-4291-9DCB-E7963F3721EF}" srcOrd="1" destOrd="0" presId="urn:microsoft.com/office/officeart/2005/8/layout/lProcess2"/>
    <dgm:cxn modelId="{2FB3ABB4-CBDA-4395-B805-047C7430FB3E}" type="presParOf" srcId="{ACF6993B-CE02-4A5B-8324-A634C228DEDF}" destId="{7898D9E2-767E-418C-94BD-C013EC385A42}" srcOrd="2" destOrd="0" presId="urn:microsoft.com/office/officeart/2005/8/layout/lProcess2"/>
    <dgm:cxn modelId="{03124D8C-CBB3-4198-B542-4925A04A0586}" type="presParOf" srcId="{7898D9E2-767E-418C-94BD-C013EC385A42}" destId="{FA573DB9-82BE-4F5A-8166-7F10A902949A}" srcOrd="0" destOrd="0" presId="urn:microsoft.com/office/officeart/2005/8/layout/lProcess2"/>
    <dgm:cxn modelId="{626A4F82-EA9A-4094-AD98-F66343BC1BE2}" type="presParOf" srcId="{7898D9E2-767E-418C-94BD-C013EC385A42}" destId="{0C0978AF-A97F-41A8-8B53-E2E75BC2871B}" srcOrd="1" destOrd="0" presId="urn:microsoft.com/office/officeart/2005/8/layout/lProcess2"/>
    <dgm:cxn modelId="{6EF36BA2-F8D6-417D-9642-C4818C47623F}" type="presParOf" srcId="{7898D9E2-767E-418C-94BD-C013EC385A42}" destId="{20161AED-DB7A-4589-B708-FE4E9879E78A}" srcOrd="2" destOrd="0" presId="urn:microsoft.com/office/officeart/2005/8/layout/lProcess2"/>
    <dgm:cxn modelId="{562DCAE5-57E8-411F-B50C-172EBBCEA748}" type="presParOf" srcId="{20161AED-DB7A-4589-B708-FE4E9879E78A}" destId="{D2A9B766-48BF-4FAD-A485-7E1AA2892F48}" srcOrd="0" destOrd="0" presId="urn:microsoft.com/office/officeart/2005/8/layout/lProcess2"/>
    <dgm:cxn modelId="{0311D0C6-977A-45FA-97ED-465E3AE68B8D}" type="presParOf" srcId="{D2A9B766-48BF-4FAD-A485-7E1AA2892F48}" destId="{BA281FAF-53E8-40E2-8139-D0278AF4E834}" srcOrd="0" destOrd="0" presId="urn:microsoft.com/office/officeart/2005/8/layout/lProcess2"/>
    <dgm:cxn modelId="{B163806C-1F1F-45D8-A83D-B473707DD8B1}" type="presParOf" srcId="{ACF6993B-CE02-4A5B-8324-A634C228DEDF}" destId="{56F3DA22-3AB8-4853-9BB2-83713EF16F70}" srcOrd="3" destOrd="0" presId="urn:microsoft.com/office/officeart/2005/8/layout/lProcess2"/>
    <dgm:cxn modelId="{23235D41-9F48-443B-A026-280D15E567D5}" type="presParOf" srcId="{ACF6993B-CE02-4A5B-8324-A634C228DEDF}" destId="{162E2002-423A-47BF-875C-A528F20F2BE0}" srcOrd="4" destOrd="0" presId="urn:microsoft.com/office/officeart/2005/8/layout/lProcess2"/>
    <dgm:cxn modelId="{7B6C55C3-285E-43E0-A1D6-D46E2F4A825B}" type="presParOf" srcId="{162E2002-423A-47BF-875C-A528F20F2BE0}" destId="{A05680EA-2E8A-49ED-9EB3-656F53039F8A}" srcOrd="0" destOrd="0" presId="urn:microsoft.com/office/officeart/2005/8/layout/lProcess2"/>
    <dgm:cxn modelId="{899E05BF-D453-461C-B042-55F434D6D9F0}" type="presParOf" srcId="{162E2002-423A-47BF-875C-A528F20F2BE0}" destId="{3E4AFE4B-3534-4770-A038-2F8D22E3E262}" srcOrd="1" destOrd="0" presId="urn:microsoft.com/office/officeart/2005/8/layout/lProcess2"/>
    <dgm:cxn modelId="{C4B1E7FD-BE02-4B89-9357-FF0FBF4F66AC}" type="presParOf" srcId="{162E2002-423A-47BF-875C-A528F20F2BE0}" destId="{7F1DAD9B-FB32-40D7-8C3F-F07B9CC05D99}" srcOrd="2" destOrd="0" presId="urn:microsoft.com/office/officeart/2005/8/layout/lProcess2"/>
    <dgm:cxn modelId="{1D86874B-AC13-4840-BE59-BABBD656BCE7}" type="presParOf" srcId="{7F1DAD9B-FB32-40D7-8C3F-F07B9CC05D99}" destId="{52B4A004-4DF7-464C-9667-D2C909B36F20}" srcOrd="0" destOrd="0" presId="urn:microsoft.com/office/officeart/2005/8/layout/lProcess2"/>
    <dgm:cxn modelId="{DC1525A3-EF83-4A0E-B272-BECC15FC9927}" type="presParOf" srcId="{52B4A004-4DF7-464C-9667-D2C909B36F20}" destId="{28A2F5EE-E112-4684-A46F-8AD43658F86C}" srcOrd="0" destOrd="0" presId="urn:microsoft.com/office/officeart/2005/8/layout/lProcess2"/>
    <dgm:cxn modelId="{A21EDD56-B084-4210-8E8A-F90D79CE8A6E}" type="presParOf" srcId="{ACF6993B-CE02-4A5B-8324-A634C228DEDF}" destId="{B5F4CBF3-F680-49E1-8F5B-647DD29D1073}" srcOrd="5" destOrd="0" presId="urn:microsoft.com/office/officeart/2005/8/layout/lProcess2"/>
    <dgm:cxn modelId="{A79FB5FE-4DE8-4200-A927-BEB5CFFCB708}" type="presParOf" srcId="{ACF6993B-CE02-4A5B-8324-A634C228DEDF}" destId="{31D2594C-838B-4358-89C0-984FD6C95C93}" srcOrd="6" destOrd="0" presId="urn:microsoft.com/office/officeart/2005/8/layout/lProcess2"/>
    <dgm:cxn modelId="{FA15F602-D637-48A7-AD6B-4D67C731FF91}" type="presParOf" srcId="{31D2594C-838B-4358-89C0-984FD6C95C93}" destId="{1763BC25-9511-482A-A567-F555B213FFD0}" srcOrd="0" destOrd="0" presId="urn:microsoft.com/office/officeart/2005/8/layout/lProcess2"/>
    <dgm:cxn modelId="{DB20EE55-E355-4160-A859-10D5F6E144FD}" type="presParOf" srcId="{31D2594C-838B-4358-89C0-984FD6C95C93}" destId="{3AD89760-AFA2-40C6-B706-C911DE94EDFD}" srcOrd="1" destOrd="0" presId="urn:microsoft.com/office/officeart/2005/8/layout/lProcess2"/>
    <dgm:cxn modelId="{180850F1-BDD9-494C-895E-A854DB62EE81}" type="presParOf" srcId="{31D2594C-838B-4358-89C0-984FD6C95C93}" destId="{7B587354-9E47-4839-9182-502A141EB614}" srcOrd="2" destOrd="0" presId="urn:microsoft.com/office/officeart/2005/8/layout/lProcess2"/>
    <dgm:cxn modelId="{13C5EE12-9E5B-434A-9DF0-BA48E81BD13A}" type="presParOf" srcId="{7B587354-9E47-4839-9182-502A141EB614}" destId="{55EC1259-9093-425C-84A0-80DDEBB4886C}" srcOrd="0" destOrd="0" presId="urn:microsoft.com/office/officeart/2005/8/layout/lProcess2"/>
    <dgm:cxn modelId="{2E015115-F5BE-427C-8500-ABF63DA247FD}" type="presParOf" srcId="{55EC1259-9093-425C-84A0-80DDEBB4886C}" destId="{3D17113E-A5EE-428D-9BF8-E7268230459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2F0F1-1DC7-4F7F-ADE6-95A82469EA00}" type="doc">
      <dgm:prSet loTypeId="urn:microsoft.com/office/officeart/2005/8/layout/chevron1" loCatId="process" qsTypeId="urn:microsoft.com/office/officeart/2005/8/quickstyle/simple1" qsCatId="simple" csTypeId="urn:microsoft.com/office/officeart/2005/8/colors/colorful3" csCatId="colorful" phldr="1"/>
      <dgm:spPr/>
    </dgm:pt>
    <dgm:pt modelId="{E99E26A9-5BA4-4DE3-87CA-86DC729C65F0}">
      <dgm:prSet phldrT="[Text]"/>
      <dgm:spPr/>
      <dgm:t>
        <a:bodyPr/>
        <a:lstStyle/>
        <a:p>
          <a:r>
            <a:rPr lang="de-DE" dirty="0"/>
            <a:t>Identify Chemicals</a:t>
          </a:r>
          <a:endParaRPr lang="en-US" dirty="0"/>
        </a:p>
      </dgm:t>
    </dgm:pt>
    <dgm:pt modelId="{29881E6A-BE9B-4843-B675-F16AF5BAC3FB}" type="parTrans" cxnId="{DF9E308A-2AAD-40B2-8656-978740E82F59}">
      <dgm:prSet/>
      <dgm:spPr/>
      <dgm:t>
        <a:bodyPr/>
        <a:lstStyle/>
        <a:p>
          <a:endParaRPr lang="en-US"/>
        </a:p>
      </dgm:t>
    </dgm:pt>
    <dgm:pt modelId="{5CDAD4EA-B633-4284-99DA-A80BC653EB26}" type="sibTrans" cxnId="{DF9E308A-2AAD-40B2-8656-978740E82F59}">
      <dgm:prSet/>
      <dgm:spPr/>
      <dgm:t>
        <a:bodyPr/>
        <a:lstStyle/>
        <a:p>
          <a:endParaRPr lang="en-US"/>
        </a:p>
      </dgm:t>
    </dgm:pt>
    <dgm:pt modelId="{0775FA19-B546-4836-AE2C-F89CCAE08665}">
      <dgm:prSet phldrT="[Text]"/>
      <dgm:spPr/>
      <dgm:t>
        <a:bodyPr/>
        <a:lstStyle/>
        <a:p>
          <a:r>
            <a:rPr lang="de-DE" dirty="0"/>
            <a:t>Evaluate</a:t>
          </a:r>
          <a:endParaRPr lang="en-US" dirty="0"/>
        </a:p>
      </dgm:t>
    </dgm:pt>
    <dgm:pt modelId="{24CF4481-B8BF-4944-A8E7-1EDD8AFE77CB}" type="parTrans" cxnId="{9C6CE3BB-73CC-4723-985B-37C8B02416D3}">
      <dgm:prSet/>
      <dgm:spPr/>
      <dgm:t>
        <a:bodyPr/>
        <a:lstStyle/>
        <a:p>
          <a:endParaRPr lang="en-US"/>
        </a:p>
      </dgm:t>
    </dgm:pt>
    <dgm:pt modelId="{645F3AC1-E5D3-438B-A22E-22A5B8553D1C}" type="sibTrans" cxnId="{9C6CE3BB-73CC-4723-985B-37C8B02416D3}">
      <dgm:prSet/>
      <dgm:spPr/>
      <dgm:t>
        <a:bodyPr/>
        <a:lstStyle/>
        <a:p>
          <a:endParaRPr lang="en-US"/>
        </a:p>
      </dgm:t>
    </dgm:pt>
    <dgm:pt modelId="{60FBEAFE-0A35-4E3D-85D3-4B06DC49EC6D}">
      <dgm:prSet phldrT="[Text]"/>
      <dgm:spPr/>
      <dgm:t>
        <a:bodyPr/>
        <a:lstStyle/>
        <a:p>
          <a:r>
            <a:rPr lang="de-DE" dirty="0"/>
            <a:t>Determine</a:t>
          </a:r>
          <a:endParaRPr lang="en-US" dirty="0"/>
        </a:p>
      </dgm:t>
    </dgm:pt>
    <dgm:pt modelId="{33EBA31F-71F4-403E-949D-2E1844818F57}" type="parTrans" cxnId="{8AFFC08E-D902-4811-A1AB-2C33342FAD17}">
      <dgm:prSet/>
      <dgm:spPr/>
      <dgm:t>
        <a:bodyPr/>
        <a:lstStyle/>
        <a:p>
          <a:endParaRPr lang="en-US"/>
        </a:p>
      </dgm:t>
    </dgm:pt>
    <dgm:pt modelId="{8F8A37F4-F428-4274-9A30-23D0D4F1AA0C}" type="sibTrans" cxnId="{8AFFC08E-D902-4811-A1AB-2C33342FAD17}">
      <dgm:prSet/>
      <dgm:spPr/>
      <dgm:t>
        <a:bodyPr/>
        <a:lstStyle/>
        <a:p>
          <a:endParaRPr lang="en-US"/>
        </a:p>
      </dgm:t>
    </dgm:pt>
    <dgm:pt modelId="{0D3F2225-6F0D-46FE-BE1C-F1D1A9F12D80}">
      <dgm:prSet phldrT="[Text]"/>
      <dgm:spPr/>
      <dgm:t>
        <a:bodyPr/>
        <a:lstStyle/>
        <a:p>
          <a:r>
            <a:rPr lang="de-DE" dirty="0"/>
            <a:t>Manage Risk</a:t>
          </a:r>
          <a:endParaRPr lang="en-US" dirty="0"/>
        </a:p>
      </dgm:t>
    </dgm:pt>
    <dgm:pt modelId="{61CE0520-7B09-4F9D-BA6E-0AABE6BCC950}" type="parTrans" cxnId="{6DA68D4F-4338-48EE-9EA7-91EA3F6F5331}">
      <dgm:prSet/>
      <dgm:spPr/>
      <dgm:t>
        <a:bodyPr/>
        <a:lstStyle/>
        <a:p>
          <a:endParaRPr lang="en-US"/>
        </a:p>
      </dgm:t>
    </dgm:pt>
    <dgm:pt modelId="{339E17ED-7BA1-4D2B-96C2-E11D0ADA9DA3}" type="sibTrans" cxnId="{6DA68D4F-4338-48EE-9EA7-91EA3F6F5331}">
      <dgm:prSet/>
      <dgm:spPr/>
      <dgm:t>
        <a:bodyPr/>
        <a:lstStyle/>
        <a:p>
          <a:endParaRPr lang="en-US"/>
        </a:p>
      </dgm:t>
    </dgm:pt>
    <dgm:pt modelId="{63512442-DD08-4F42-8928-7618C58E1D08}">
      <dgm:prSet phldrT="[Text]"/>
      <dgm:spPr/>
      <dgm:t>
        <a:bodyPr/>
        <a:lstStyle/>
        <a:p>
          <a:r>
            <a:rPr lang="de-DE"/>
            <a:t>Prioritize</a:t>
          </a:r>
          <a:endParaRPr lang="en-US" dirty="0"/>
        </a:p>
      </dgm:t>
    </dgm:pt>
    <dgm:pt modelId="{021293FE-C298-4DA9-A9BC-141FBA7C92E3}" type="parTrans" cxnId="{AE7D192D-4DA3-40A3-94C7-C33689444742}">
      <dgm:prSet/>
      <dgm:spPr/>
      <dgm:t>
        <a:bodyPr/>
        <a:lstStyle/>
        <a:p>
          <a:endParaRPr lang="en-US"/>
        </a:p>
      </dgm:t>
    </dgm:pt>
    <dgm:pt modelId="{45EDBAAE-B242-4AFD-8259-BB67924D2AD8}" type="sibTrans" cxnId="{AE7D192D-4DA3-40A3-94C7-C33689444742}">
      <dgm:prSet/>
      <dgm:spPr/>
      <dgm:t>
        <a:bodyPr/>
        <a:lstStyle/>
        <a:p>
          <a:endParaRPr lang="en-US"/>
        </a:p>
      </dgm:t>
    </dgm:pt>
    <dgm:pt modelId="{DAF2D3E7-9EB4-402B-A5D2-6272EB2A7C95}">
      <dgm:prSet custT="1"/>
      <dgm:spPr/>
      <dgm:t>
        <a:bodyPr lIns="108000"/>
        <a:lstStyle/>
        <a:p>
          <a:r>
            <a:rPr lang="de-DE" sz="2400" dirty="0"/>
            <a:t>Active substances</a:t>
          </a:r>
          <a:endParaRPr lang="en-US" sz="2400" dirty="0"/>
        </a:p>
      </dgm:t>
    </dgm:pt>
    <dgm:pt modelId="{0F3DCA2A-047E-4E68-93CB-2F981FF0C44B}" type="parTrans" cxnId="{A607AE50-E58C-4EBE-9E88-AEBE8BCF65B6}">
      <dgm:prSet/>
      <dgm:spPr/>
      <dgm:t>
        <a:bodyPr/>
        <a:lstStyle/>
        <a:p>
          <a:endParaRPr lang="en-US"/>
        </a:p>
      </dgm:t>
    </dgm:pt>
    <dgm:pt modelId="{1EC16381-6652-4356-AE38-65CE398C419D}" type="sibTrans" cxnId="{A607AE50-E58C-4EBE-9E88-AEBE8BCF65B6}">
      <dgm:prSet/>
      <dgm:spPr/>
      <dgm:t>
        <a:bodyPr/>
        <a:lstStyle/>
        <a:p>
          <a:endParaRPr lang="en-US"/>
        </a:p>
      </dgm:t>
    </dgm:pt>
    <dgm:pt modelId="{6D00A59D-EBBE-410A-8250-9E29145A3200}">
      <dgm:prSet/>
      <dgm:spPr/>
      <dgm:t>
        <a:bodyPr lIns="180000"/>
        <a:lstStyle/>
        <a:p>
          <a:r>
            <a:rPr lang="de-DE" dirty="0"/>
            <a:t>High-priority chemicals</a:t>
          </a:r>
          <a:endParaRPr lang="en-US" dirty="0"/>
        </a:p>
      </dgm:t>
    </dgm:pt>
    <dgm:pt modelId="{42BCBACD-7A3A-4E3E-B398-B8660D3E3597}" type="parTrans" cxnId="{6F67DCE1-BB6C-4783-9225-045F9A98DE7A}">
      <dgm:prSet/>
      <dgm:spPr/>
      <dgm:t>
        <a:bodyPr/>
        <a:lstStyle/>
        <a:p>
          <a:endParaRPr lang="en-US"/>
        </a:p>
      </dgm:t>
    </dgm:pt>
    <dgm:pt modelId="{DAC44DE5-AFA3-4103-AA95-CC7ADAF83341}" type="sibTrans" cxnId="{6F67DCE1-BB6C-4783-9225-045F9A98DE7A}">
      <dgm:prSet/>
      <dgm:spPr/>
      <dgm:t>
        <a:bodyPr/>
        <a:lstStyle/>
        <a:p>
          <a:endParaRPr lang="en-US"/>
        </a:p>
      </dgm:t>
    </dgm:pt>
    <dgm:pt modelId="{81D29D04-1F52-4450-BA67-97AFA0E43A8B}">
      <dgm:prSet/>
      <dgm:spPr/>
      <dgm:t>
        <a:bodyPr lIns="180000"/>
        <a:lstStyle/>
        <a:p>
          <a:r>
            <a:rPr lang="de-DE" dirty="0"/>
            <a:t>Low priority chemicals</a:t>
          </a:r>
          <a:endParaRPr lang="en-US" dirty="0"/>
        </a:p>
      </dgm:t>
    </dgm:pt>
    <dgm:pt modelId="{6CE140BB-2CDB-4718-A2A9-72777EC47167}" type="parTrans" cxnId="{BA703583-F19E-4BF0-A64A-B9C710EFF757}">
      <dgm:prSet/>
      <dgm:spPr/>
      <dgm:t>
        <a:bodyPr/>
        <a:lstStyle/>
        <a:p>
          <a:endParaRPr lang="en-US"/>
        </a:p>
      </dgm:t>
    </dgm:pt>
    <dgm:pt modelId="{0DD99E19-18AE-40CB-A322-345C22885277}" type="sibTrans" cxnId="{BA703583-F19E-4BF0-A64A-B9C710EFF757}">
      <dgm:prSet/>
      <dgm:spPr/>
      <dgm:t>
        <a:bodyPr/>
        <a:lstStyle/>
        <a:p>
          <a:endParaRPr lang="en-US"/>
        </a:p>
      </dgm:t>
    </dgm:pt>
    <dgm:pt modelId="{2BF7747C-DA29-4A0D-B12E-6F3EB1585F50}">
      <dgm:prSet custT="1"/>
      <dgm:spPr/>
      <dgm:t>
        <a:bodyPr lIns="108000"/>
        <a:lstStyle/>
        <a:p>
          <a:r>
            <a:rPr lang="de-DE" sz="2400" dirty="0"/>
            <a:t>Inactive substances</a:t>
          </a:r>
          <a:endParaRPr lang="en-US" sz="2400" dirty="0"/>
        </a:p>
      </dgm:t>
    </dgm:pt>
    <dgm:pt modelId="{259E60CC-5CD2-47B5-AA66-CAF540DB530E}" type="parTrans" cxnId="{3E07050C-D3CD-4913-B281-689D897A4B87}">
      <dgm:prSet/>
      <dgm:spPr/>
      <dgm:t>
        <a:bodyPr/>
        <a:lstStyle/>
        <a:p>
          <a:endParaRPr lang="en-US"/>
        </a:p>
      </dgm:t>
    </dgm:pt>
    <dgm:pt modelId="{E6DC2496-0853-4367-9560-4DD0F0EEF9F7}" type="sibTrans" cxnId="{3E07050C-D3CD-4913-B281-689D897A4B87}">
      <dgm:prSet/>
      <dgm:spPr/>
      <dgm:t>
        <a:bodyPr/>
        <a:lstStyle/>
        <a:p>
          <a:endParaRPr lang="en-US"/>
        </a:p>
      </dgm:t>
    </dgm:pt>
    <dgm:pt modelId="{B2BEB6BB-5CD8-4A9F-B9C5-ABEC056D50BD}">
      <dgm:prSet/>
      <dgm:spPr/>
      <dgm:t>
        <a:bodyPr lIns="108000"/>
        <a:lstStyle/>
        <a:p>
          <a:pPr algn="l"/>
          <a:r>
            <a:rPr lang="de-DE" dirty="0"/>
            <a:t>Testing and assessment</a:t>
          </a:r>
          <a:endParaRPr lang="en-US" dirty="0"/>
        </a:p>
      </dgm:t>
    </dgm:pt>
    <dgm:pt modelId="{C7338807-56F4-40E8-8BD3-5427D937E00D}" type="parTrans" cxnId="{7A74E538-191D-4909-A921-A793720D1AAC}">
      <dgm:prSet/>
      <dgm:spPr/>
      <dgm:t>
        <a:bodyPr/>
        <a:lstStyle/>
        <a:p>
          <a:endParaRPr lang="en-US"/>
        </a:p>
      </dgm:t>
    </dgm:pt>
    <dgm:pt modelId="{D7D893CE-CF05-4FE6-880D-90F70A0241E7}" type="sibTrans" cxnId="{7A74E538-191D-4909-A921-A793720D1AAC}">
      <dgm:prSet/>
      <dgm:spPr/>
      <dgm:t>
        <a:bodyPr/>
        <a:lstStyle/>
        <a:p>
          <a:endParaRPr lang="en-US"/>
        </a:p>
      </dgm:t>
    </dgm:pt>
    <dgm:pt modelId="{A03DC68C-5B1F-4861-98A9-8AFC14F46B5B}">
      <dgm:prSet/>
      <dgm:spPr/>
      <dgm:t>
        <a:bodyPr/>
        <a:lstStyle/>
        <a:p>
          <a:r>
            <a:rPr lang="de-DE" dirty="0"/>
            <a:t>Unreasonable risk to health and environ-ment?</a:t>
          </a:r>
          <a:endParaRPr lang="en-US" dirty="0"/>
        </a:p>
      </dgm:t>
    </dgm:pt>
    <dgm:pt modelId="{1025414D-2616-4656-A46C-3637C94CA9BA}" type="parTrans" cxnId="{E6922B95-A5F5-479C-BA45-BED4F3307657}">
      <dgm:prSet/>
      <dgm:spPr/>
      <dgm:t>
        <a:bodyPr/>
        <a:lstStyle/>
        <a:p>
          <a:endParaRPr lang="en-US"/>
        </a:p>
      </dgm:t>
    </dgm:pt>
    <dgm:pt modelId="{DE004606-0351-483B-ABA8-9BE43ECBA617}" type="sibTrans" cxnId="{E6922B95-A5F5-479C-BA45-BED4F3307657}">
      <dgm:prSet/>
      <dgm:spPr/>
      <dgm:t>
        <a:bodyPr/>
        <a:lstStyle/>
        <a:p>
          <a:endParaRPr lang="en-US"/>
        </a:p>
      </dgm:t>
    </dgm:pt>
    <dgm:pt modelId="{109FB3F6-F959-4977-A0BB-7671F9798EBB}">
      <dgm:prSet/>
      <dgm:spPr/>
      <dgm:t>
        <a:bodyPr lIns="216000"/>
        <a:lstStyle/>
        <a:p>
          <a:r>
            <a:rPr lang="de-DE" dirty="0"/>
            <a:t>Restriction</a:t>
          </a:r>
          <a:endParaRPr lang="en-US" dirty="0"/>
        </a:p>
      </dgm:t>
    </dgm:pt>
    <dgm:pt modelId="{FA143865-15DF-4B16-B6CF-F1CBD776DD35}" type="parTrans" cxnId="{2CC3C9EF-3606-42A0-A3E0-CCD3248FF51C}">
      <dgm:prSet/>
      <dgm:spPr/>
      <dgm:t>
        <a:bodyPr/>
        <a:lstStyle/>
        <a:p>
          <a:endParaRPr lang="en-US"/>
        </a:p>
      </dgm:t>
    </dgm:pt>
    <dgm:pt modelId="{F5DE05BF-C2DA-4885-829B-1EDCACCECBED}" type="sibTrans" cxnId="{2CC3C9EF-3606-42A0-A3E0-CCD3248FF51C}">
      <dgm:prSet/>
      <dgm:spPr/>
      <dgm:t>
        <a:bodyPr/>
        <a:lstStyle/>
        <a:p>
          <a:endParaRPr lang="en-US"/>
        </a:p>
      </dgm:t>
    </dgm:pt>
    <dgm:pt modelId="{46FDADFC-7E6D-43A1-8523-017E036A8B74}">
      <dgm:prSet/>
      <dgm:spPr/>
      <dgm:t>
        <a:bodyPr lIns="216000"/>
        <a:lstStyle/>
        <a:p>
          <a:r>
            <a:rPr lang="de-DE" dirty="0"/>
            <a:t>Ban</a:t>
          </a:r>
          <a:endParaRPr lang="en-US" dirty="0"/>
        </a:p>
      </dgm:t>
    </dgm:pt>
    <dgm:pt modelId="{717369D6-F978-4C70-B19E-0321A107E2F6}" type="parTrans" cxnId="{BC186D39-05BC-421E-8F10-41801B886950}">
      <dgm:prSet/>
      <dgm:spPr/>
      <dgm:t>
        <a:bodyPr/>
        <a:lstStyle/>
        <a:p>
          <a:endParaRPr lang="en-US"/>
        </a:p>
      </dgm:t>
    </dgm:pt>
    <dgm:pt modelId="{A793435D-E6C7-4AB6-87C0-46725A7894DF}" type="sibTrans" cxnId="{BC186D39-05BC-421E-8F10-41801B886950}">
      <dgm:prSet/>
      <dgm:spPr/>
      <dgm:t>
        <a:bodyPr/>
        <a:lstStyle/>
        <a:p>
          <a:endParaRPr lang="en-US"/>
        </a:p>
      </dgm:t>
    </dgm:pt>
    <dgm:pt modelId="{F4742776-CEDE-4A93-B6DF-71887DDD6C29}" type="pres">
      <dgm:prSet presAssocID="{AB22F0F1-1DC7-4F7F-ADE6-95A82469EA00}" presName="Name0" presStyleCnt="0">
        <dgm:presLayoutVars>
          <dgm:dir/>
          <dgm:animLvl val="lvl"/>
          <dgm:resizeHandles val="exact"/>
        </dgm:presLayoutVars>
      </dgm:prSet>
      <dgm:spPr/>
    </dgm:pt>
    <dgm:pt modelId="{3EC480A9-5303-4415-A9DD-D7C3BB0967D0}" type="pres">
      <dgm:prSet presAssocID="{E99E26A9-5BA4-4DE3-87CA-86DC729C65F0}" presName="composite" presStyleCnt="0"/>
      <dgm:spPr/>
    </dgm:pt>
    <dgm:pt modelId="{3BE391F7-6CAA-4B52-B5BA-93F9D1B7B144}" type="pres">
      <dgm:prSet presAssocID="{E99E26A9-5BA4-4DE3-87CA-86DC729C65F0}" presName="parTx" presStyleLbl="node1" presStyleIdx="0" presStyleCnt="5">
        <dgm:presLayoutVars>
          <dgm:chMax val="0"/>
          <dgm:chPref val="0"/>
          <dgm:bulletEnabled val="1"/>
        </dgm:presLayoutVars>
      </dgm:prSet>
      <dgm:spPr/>
    </dgm:pt>
    <dgm:pt modelId="{F0983233-FCBF-4DBA-B80B-E9209E002F5D}" type="pres">
      <dgm:prSet presAssocID="{E99E26A9-5BA4-4DE3-87CA-86DC729C65F0}" presName="desTx" presStyleLbl="revTx" presStyleIdx="0" presStyleCnt="5" custLinFactNeighborY="14601">
        <dgm:presLayoutVars>
          <dgm:bulletEnabled val="1"/>
        </dgm:presLayoutVars>
      </dgm:prSet>
      <dgm:spPr/>
    </dgm:pt>
    <dgm:pt modelId="{64A80F3D-2390-4687-9E98-631A46097512}" type="pres">
      <dgm:prSet presAssocID="{5CDAD4EA-B633-4284-99DA-A80BC653EB26}" presName="space" presStyleCnt="0"/>
      <dgm:spPr/>
    </dgm:pt>
    <dgm:pt modelId="{4ABF139D-E8AD-4C72-ACE3-B2B516FC469A}" type="pres">
      <dgm:prSet presAssocID="{63512442-DD08-4F42-8928-7618C58E1D08}" presName="composite" presStyleCnt="0"/>
      <dgm:spPr/>
    </dgm:pt>
    <dgm:pt modelId="{E6EEC9F7-BE15-4600-8E5F-4CE955EDE591}" type="pres">
      <dgm:prSet presAssocID="{63512442-DD08-4F42-8928-7618C58E1D08}" presName="parTx" presStyleLbl="node1" presStyleIdx="1" presStyleCnt="5">
        <dgm:presLayoutVars>
          <dgm:chMax val="0"/>
          <dgm:chPref val="0"/>
          <dgm:bulletEnabled val="1"/>
        </dgm:presLayoutVars>
      </dgm:prSet>
      <dgm:spPr/>
    </dgm:pt>
    <dgm:pt modelId="{96B0DF9C-324B-4633-99FB-FEB8721B8D5B}" type="pres">
      <dgm:prSet presAssocID="{63512442-DD08-4F42-8928-7618C58E1D08}" presName="desTx" presStyleLbl="revTx" presStyleIdx="1" presStyleCnt="5" custLinFactNeighborY="13559">
        <dgm:presLayoutVars>
          <dgm:bulletEnabled val="1"/>
        </dgm:presLayoutVars>
      </dgm:prSet>
      <dgm:spPr/>
    </dgm:pt>
    <dgm:pt modelId="{2940D78A-5A8A-4ADA-A829-A38D87A8A08C}" type="pres">
      <dgm:prSet presAssocID="{45EDBAAE-B242-4AFD-8259-BB67924D2AD8}" presName="space" presStyleCnt="0"/>
      <dgm:spPr/>
    </dgm:pt>
    <dgm:pt modelId="{DC806D1B-F71A-472E-90D6-80F75F032C58}" type="pres">
      <dgm:prSet presAssocID="{0775FA19-B546-4836-AE2C-F89CCAE08665}" presName="composite" presStyleCnt="0"/>
      <dgm:spPr/>
    </dgm:pt>
    <dgm:pt modelId="{0BFA98A5-21C9-49BF-AE4D-07FB17B75F7F}" type="pres">
      <dgm:prSet presAssocID="{0775FA19-B546-4836-AE2C-F89CCAE08665}" presName="parTx" presStyleLbl="node1" presStyleIdx="2" presStyleCnt="5">
        <dgm:presLayoutVars>
          <dgm:chMax val="0"/>
          <dgm:chPref val="0"/>
          <dgm:bulletEnabled val="1"/>
        </dgm:presLayoutVars>
      </dgm:prSet>
      <dgm:spPr/>
    </dgm:pt>
    <dgm:pt modelId="{17482045-552C-41BC-8F51-17C1E8115EDA}" type="pres">
      <dgm:prSet presAssocID="{0775FA19-B546-4836-AE2C-F89CCAE08665}" presName="desTx" presStyleLbl="revTx" presStyleIdx="2" presStyleCnt="5" custLinFactNeighborX="-1959" custLinFactNeighborY="14784">
        <dgm:presLayoutVars>
          <dgm:bulletEnabled val="1"/>
        </dgm:presLayoutVars>
      </dgm:prSet>
      <dgm:spPr/>
    </dgm:pt>
    <dgm:pt modelId="{85E0D55D-E5D6-4DC7-9B90-3479FEC5C742}" type="pres">
      <dgm:prSet presAssocID="{645F3AC1-E5D3-438B-A22E-22A5B8553D1C}" presName="space" presStyleCnt="0"/>
      <dgm:spPr/>
    </dgm:pt>
    <dgm:pt modelId="{099FAEA4-C7D3-4C07-BF04-BCE564E9669C}" type="pres">
      <dgm:prSet presAssocID="{60FBEAFE-0A35-4E3D-85D3-4B06DC49EC6D}" presName="composite" presStyleCnt="0"/>
      <dgm:spPr/>
    </dgm:pt>
    <dgm:pt modelId="{172727FF-F8E8-4983-A38D-8070D0DCB843}" type="pres">
      <dgm:prSet presAssocID="{60FBEAFE-0A35-4E3D-85D3-4B06DC49EC6D}" presName="parTx" presStyleLbl="node1" presStyleIdx="3" presStyleCnt="5">
        <dgm:presLayoutVars>
          <dgm:chMax val="0"/>
          <dgm:chPref val="0"/>
          <dgm:bulletEnabled val="1"/>
        </dgm:presLayoutVars>
      </dgm:prSet>
      <dgm:spPr/>
    </dgm:pt>
    <dgm:pt modelId="{EDBEB8C7-DBDC-428E-854A-586B5ACCFEAF}" type="pres">
      <dgm:prSet presAssocID="{60FBEAFE-0A35-4E3D-85D3-4B06DC49EC6D}" presName="desTx" presStyleLbl="revTx" presStyleIdx="3" presStyleCnt="5" custLinFactNeighborX="2866" custLinFactNeighborY="15279">
        <dgm:presLayoutVars>
          <dgm:bulletEnabled val="1"/>
        </dgm:presLayoutVars>
      </dgm:prSet>
      <dgm:spPr/>
    </dgm:pt>
    <dgm:pt modelId="{9919B04A-EFD0-438C-A84C-2CEF479EDF7D}" type="pres">
      <dgm:prSet presAssocID="{8F8A37F4-F428-4274-9A30-23D0D4F1AA0C}" presName="space" presStyleCnt="0"/>
      <dgm:spPr/>
    </dgm:pt>
    <dgm:pt modelId="{235CE146-7239-4A3D-9688-334563A955A5}" type="pres">
      <dgm:prSet presAssocID="{0D3F2225-6F0D-46FE-BE1C-F1D1A9F12D80}" presName="composite" presStyleCnt="0"/>
      <dgm:spPr/>
    </dgm:pt>
    <dgm:pt modelId="{C3D4481D-E5A7-4572-AFA0-9E81402E1B3A}" type="pres">
      <dgm:prSet presAssocID="{0D3F2225-6F0D-46FE-BE1C-F1D1A9F12D80}" presName="parTx" presStyleLbl="node1" presStyleIdx="4" presStyleCnt="5">
        <dgm:presLayoutVars>
          <dgm:chMax val="0"/>
          <dgm:chPref val="0"/>
          <dgm:bulletEnabled val="1"/>
        </dgm:presLayoutVars>
      </dgm:prSet>
      <dgm:spPr/>
    </dgm:pt>
    <dgm:pt modelId="{ED0EB32A-3960-4CB2-8D1D-81902C4CEF73}" type="pres">
      <dgm:prSet presAssocID="{0D3F2225-6F0D-46FE-BE1C-F1D1A9F12D80}" presName="desTx" presStyleLbl="revTx" presStyleIdx="4" presStyleCnt="5" custLinFactNeighborY="14784">
        <dgm:presLayoutVars>
          <dgm:bulletEnabled val="1"/>
        </dgm:presLayoutVars>
      </dgm:prSet>
      <dgm:spPr/>
    </dgm:pt>
  </dgm:ptLst>
  <dgm:cxnLst>
    <dgm:cxn modelId="{3E07050C-D3CD-4913-B281-689D897A4B87}" srcId="{E99E26A9-5BA4-4DE3-87CA-86DC729C65F0}" destId="{2BF7747C-DA29-4A0D-B12E-6F3EB1585F50}" srcOrd="1" destOrd="0" parTransId="{259E60CC-5CD2-47B5-AA66-CAF540DB530E}" sibTransId="{E6DC2496-0853-4367-9560-4DD0F0EEF9F7}"/>
    <dgm:cxn modelId="{F5CB581C-F8BB-42D3-AFE3-5A3B1282C356}" type="presOf" srcId="{109FB3F6-F959-4977-A0BB-7671F9798EBB}" destId="{ED0EB32A-3960-4CB2-8D1D-81902C4CEF73}" srcOrd="0" destOrd="0" presId="urn:microsoft.com/office/officeart/2005/8/layout/chevron1"/>
    <dgm:cxn modelId="{495B831F-0669-4166-8136-F5962F6973DA}" type="presOf" srcId="{81D29D04-1F52-4450-BA67-97AFA0E43A8B}" destId="{96B0DF9C-324B-4633-99FB-FEB8721B8D5B}" srcOrd="0" destOrd="1" presId="urn:microsoft.com/office/officeart/2005/8/layout/chevron1"/>
    <dgm:cxn modelId="{A5301D23-19AD-4567-8D44-09F617644348}" type="presOf" srcId="{2BF7747C-DA29-4A0D-B12E-6F3EB1585F50}" destId="{F0983233-FCBF-4DBA-B80B-E9209E002F5D}" srcOrd="0" destOrd="1" presId="urn:microsoft.com/office/officeart/2005/8/layout/chevron1"/>
    <dgm:cxn modelId="{2CF46624-248C-460B-8C54-03F69CAE66DE}" type="presOf" srcId="{DAF2D3E7-9EB4-402B-A5D2-6272EB2A7C95}" destId="{F0983233-FCBF-4DBA-B80B-E9209E002F5D}" srcOrd="0" destOrd="0" presId="urn:microsoft.com/office/officeart/2005/8/layout/chevron1"/>
    <dgm:cxn modelId="{AE7D192D-4DA3-40A3-94C7-C33689444742}" srcId="{AB22F0F1-1DC7-4F7F-ADE6-95A82469EA00}" destId="{63512442-DD08-4F42-8928-7618C58E1D08}" srcOrd="1" destOrd="0" parTransId="{021293FE-C298-4DA9-A9BC-141FBA7C92E3}" sibTransId="{45EDBAAE-B242-4AFD-8259-BB67924D2AD8}"/>
    <dgm:cxn modelId="{7A74E538-191D-4909-A921-A793720D1AAC}" srcId="{0775FA19-B546-4836-AE2C-F89CCAE08665}" destId="{B2BEB6BB-5CD8-4A9F-B9C5-ABEC056D50BD}" srcOrd="0" destOrd="0" parTransId="{C7338807-56F4-40E8-8BD3-5427D937E00D}" sibTransId="{D7D893CE-CF05-4FE6-880D-90F70A0241E7}"/>
    <dgm:cxn modelId="{BC186D39-05BC-421E-8F10-41801B886950}" srcId="{0D3F2225-6F0D-46FE-BE1C-F1D1A9F12D80}" destId="{46FDADFC-7E6D-43A1-8523-017E036A8B74}" srcOrd="1" destOrd="0" parTransId="{717369D6-F978-4C70-B19E-0321A107E2F6}" sibTransId="{A793435D-E6C7-4AB6-87C0-46725A7894DF}"/>
    <dgm:cxn modelId="{98A0AB3D-F9CC-442C-954B-47EEB7BA9C38}" type="presOf" srcId="{A03DC68C-5B1F-4861-98A9-8AFC14F46B5B}" destId="{EDBEB8C7-DBDC-428E-854A-586B5ACCFEAF}" srcOrd="0" destOrd="0" presId="urn:microsoft.com/office/officeart/2005/8/layout/chevron1"/>
    <dgm:cxn modelId="{F120CF5F-97EB-494E-856E-84C3DEBD6507}" type="presOf" srcId="{E99E26A9-5BA4-4DE3-87CA-86DC729C65F0}" destId="{3BE391F7-6CAA-4B52-B5BA-93F9D1B7B144}" srcOrd="0" destOrd="0" presId="urn:microsoft.com/office/officeart/2005/8/layout/chevron1"/>
    <dgm:cxn modelId="{A6EECE60-A8D1-421B-9C17-30F10B727067}" type="presOf" srcId="{6D00A59D-EBBE-410A-8250-9E29145A3200}" destId="{96B0DF9C-324B-4633-99FB-FEB8721B8D5B}" srcOrd="0" destOrd="0" presId="urn:microsoft.com/office/officeart/2005/8/layout/chevron1"/>
    <dgm:cxn modelId="{6DA68D4F-4338-48EE-9EA7-91EA3F6F5331}" srcId="{AB22F0F1-1DC7-4F7F-ADE6-95A82469EA00}" destId="{0D3F2225-6F0D-46FE-BE1C-F1D1A9F12D80}" srcOrd="4" destOrd="0" parTransId="{61CE0520-7B09-4F9D-BA6E-0AABE6BCC950}" sibTransId="{339E17ED-7BA1-4D2B-96C2-E11D0ADA9DA3}"/>
    <dgm:cxn modelId="{A607AE50-E58C-4EBE-9E88-AEBE8BCF65B6}" srcId="{E99E26A9-5BA4-4DE3-87CA-86DC729C65F0}" destId="{DAF2D3E7-9EB4-402B-A5D2-6272EB2A7C95}" srcOrd="0" destOrd="0" parTransId="{0F3DCA2A-047E-4E68-93CB-2F981FF0C44B}" sibTransId="{1EC16381-6652-4356-AE38-65CE398C419D}"/>
    <dgm:cxn modelId="{7A047955-55D0-4557-8B21-239AA983CFB1}" type="presOf" srcId="{46FDADFC-7E6D-43A1-8523-017E036A8B74}" destId="{ED0EB32A-3960-4CB2-8D1D-81902C4CEF73}" srcOrd="0" destOrd="1" presId="urn:microsoft.com/office/officeart/2005/8/layout/chevron1"/>
    <dgm:cxn modelId="{BA703583-F19E-4BF0-A64A-B9C710EFF757}" srcId="{63512442-DD08-4F42-8928-7618C58E1D08}" destId="{81D29D04-1F52-4450-BA67-97AFA0E43A8B}" srcOrd="1" destOrd="0" parTransId="{6CE140BB-2CDB-4718-A2A9-72777EC47167}" sibTransId="{0DD99E19-18AE-40CB-A322-345C22885277}"/>
    <dgm:cxn modelId="{B6467A83-7A05-4B5E-99E4-FB3D21C15ECC}" type="presOf" srcId="{0775FA19-B546-4836-AE2C-F89CCAE08665}" destId="{0BFA98A5-21C9-49BF-AE4D-07FB17B75F7F}" srcOrd="0" destOrd="0" presId="urn:microsoft.com/office/officeart/2005/8/layout/chevron1"/>
    <dgm:cxn modelId="{DF9E308A-2AAD-40B2-8656-978740E82F59}" srcId="{AB22F0F1-1DC7-4F7F-ADE6-95A82469EA00}" destId="{E99E26A9-5BA4-4DE3-87CA-86DC729C65F0}" srcOrd="0" destOrd="0" parTransId="{29881E6A-BE9B-4843-B675-F16AF5BAC3FB}" sibTransId="{5CDAD4EA-B633-4284-99DA-A80BC653EB26}"/>
    <dgm:cxn modelId="{8AFFC08E-D902-4811-A1AB-2C33342FAD17}" srcId="{AB22F0F1-1DC7-4F7F-ADE6-95A82469EA00}" destId="{60FBEAFE-0A35-4E3D-85D3-4B06DC49EC6D}" srcOrd="3" destOrd="0" parTransId="{33EBA31F-71F4-403E-949D-2E1844818F57}" sibTransId="{8F8A37F4-F428-4274-9A30-23D0D4F1AA0C}"/>
    <dgm:cxn modelId="{E6922B95-A5F5-479C-BA45-BED4F3307657}" srcId="{60FBEAFE-0A35-4E3D-85D3-4B06DC49EC6D}" destId="{A03DC68C-5B1F-4861-98A9-8AFC14F46B5B}" srcOrd="0" destOrd="0" parTransId="{1025414D-2616-4656-A46C-3637C94CA9BA}" sibTransId="{DE004606-0351-483B-ABA8-9BE43ECBA617}"/>
    <dgm:cxn modelId="{6D9E8EAD-17FC-44FC-8227-C3F12DED00DE}" type="presOf" srcId="{AB22F0F1-1DC7-4F7F-ADE6-95A82469EA00}" destId="{F4742776-CEDE-4A93-B6DF-71887DDD6C29}" srcOrd="0" destOrd="0" presId="urn:microsoft.com/office/officeart/2005/8/layout/chevron1"/>
    <dgm:cxn modelId="{9C6CE3BB-73CC-4723-985B-37C8B02416D3}" srcId="{AB22F0F1-1DC7-4F7F-ADE6-95A82469EA00}" destId="{0775FA19-B546-4836-AE2C-F89CCAE08665}" srcOrd="2" destOrd="0" parTransId="{24CF4481-B8BF-4944-A8E7-1EDD8AFE77CB}" sibTransId="{645F3AC1-E5D3-438B-A22E-22A5B8553D1C}"/>
    <dgm:cxn modelId="{A0F039C3-C8B4-436B-8CE0-A2FD61CFE902}" type="presOf" srcId="{63512442-DD08-4F42-8928-7618C58E1D08}" destId="{E6EEC9F7-BE15-4600-8E5F-4CE955EDE591}" srcOrd="0" destOrd="0" presId="urn:microsoft.com/office/officeart/2005/8/layout/chevron1"/>
    <dgm:cxn modelId="{790EDACC-F0E8-44B2-AFCB-D1C334F8418B}" type="presOf" srcId="{0D3F2225-6F0D-46FE-BE1C-F1D1A9F12D80}" destId="{C3D4481D-E5A7-4572-AFA0-9E81402E1B3A}" srcOrd="0" destOrd="0" presId="urn:microsoft.com/office/officeart/2005/8/layout/chevron1"/>
    <dgm:cxn modelId="{B5F043CD-F519-4D13-A03E-84A33B953FA6}" type="presOf" srcId="{60FBEAFE-0A35-4E3D-85D3-4B06DC49EC6D}" destId="{172727FF-F8E8-4983-A38D-8070D0DCB843}" srcOrd="0" destOrd="0" presId="urn:microsoft.com/office/officeart/2005/8/layout/chevron1"/>
    <dgm:cxn modelId="{6F67DCE1-BB6C-4783-9225-045F9A98DE7A}" srcId="{63512442-DD08-4F42-8928-7618C58E1D08}" destId="{6D00A59D-EBBE-410A-8250-9E29145A3200}" srcOrd="0" destOrd="0" parTransId="{42BCBACD-7A3A-4E3E-B398-B8660D3E3597}" sibTransId="{DAC44DE5-AFA3-4103-AA95-CC7ADAF83341}"/>
    <dgm:cxn modelId="{2CC3C9EF-3606-42A0-A3E0-CCD3248FF51C}" srcId="{0D3F2225-6F0D-46FE-BE1C-F1D1A9F12D80}" destId="{109FB3F6-F959-4977-A0BB-7671F9798EBB}" srcOrd="0" destOrd="0" parTransId="{FA143865-15DF-4B16-B6CF-F1CBD776DD35}" sibTransId="{F5DE05BF-C2DA-4885-829B-1EDCACCECBED}"/>
    <dgm:cxn modelId="{3A5CDCF4-6351-4637-8FAA-5E703CECCDEA}" type="presOf" srcId="{B2BEB6BB-5CD8-4A9F-B9C5-ABEC056D50BD}" destId="{17482045-552C-41BC-8F51-17C1E8115EDA}" srcOrd="0" destOrd="0" presId="urn:microsoft.com/office/officeart/2005/8/layout/chevron1"/>
    <dgm:cxn modelId="{6235EADF-5644-40D4-8EBB-23167D1A630A}" type="presParOf" srcId="{F4742776-CEDE-4A93-B6DF-71887DDD6C29}" destId="{3EC480A9-5303-4415-A9DD-D7C3BB0967D0}" srcOrd="0" destOrd="0" presId="urn:microsoft.com/office/officeart/2005/8/layout/chevron1"/>
    <dgm:cxn modelId="{6A315180-B626-4D97-AA6D-C33F96DC6E2A}" type="presParOf" srcId="{3EC480A9-5303-4415-A9DD-D7C3BB0967D0}" destId="{3BE391F7-6CAA-4B52-B5BA-93F9D1B7B144}" srcOrd="0" destOrd="0" presId="urn:microsoft.com/office/officeart/2005/8/layout/chevron1"/>
    <dgm:cxn modelId="{63CBFCDC-CDE6-498A-8B1D-25D533753A44}" type="presParOf" srcId="{3EC480A9-5303-4415-A9DD-D7C3BB0967D0}" destId="{F0983233-FCBF-4DBA-B80B-E9209E002F5D}" srcOrd="1" destOrd="0" presId="urn:microsoft.com/office/officeart/2005/8/layout/chevron1"/>
    <dgm:cxn modelId="{2A83EADA-B9A9-4374-A66B-058175A528EE}" type="presParOf" srcId="{F4742776-CEDE-4A93-B6DF-71887DDD6C29}" destId="{64A80F3D-2390-4687-9E98-631A46097512}" srcOrd="1" destOrd="0" presId="urn:microsoft.com/office/officeart/2005/8/layout/chevron1"/>
    <dgm:cxn modelId="{8FD9243E-6A18-4193-A29F-F0A05CC3C1A4}" type="presParOf" srcId="{F4742776-CEDE-4A93-B6DF-71887DDD6C29}" destId="{4ABF139D-E8AD-4C72-ACE3-B2B516FC469A}" srcOrd="2" destOrd="0" presId="urn:microsoft.com/office/officeart/2005/8/layout/chevron1"/>
    <dgm:cxn modelId="{5F364A11-D93B-4ED0-96CD-8FFD8173AB94}" type="presParOf" srcId="{4ABF139D-E8AD-4C72-ACE3-B2B516FC469A}" destId="{E6EEC9F7-BE15-4600-8E5F-4CE955EDE591}" srcOrd="0" destOrd="0" presId="urn:microsoft.com/office/officeart/2005/8/layout/chevron1"/>
    <dgm:cxn modelId="{FD4F7E65-C55A-4234-8D3B-95335B938777}" type="presParOf" srcId="{4ABF139D-E8AD-4C72-ACE3-B2B516FC469A}" destId="{96B0DF9C-324B-4633-99FB-FEB8721B8D5B}" srcOrd="1" destOrd="0" presId="urn:microsoft.com/office/officeart/2005/8/layout/chevron1"/>
    <dgm:cxn modelId="{FF7DD2BB-7A95-4E9B-A8DF-20A496B6B9A4}" type="presParOf" srcId="{F4742776-CEDE-4A93-B6DF-71887DDD6C29}" destId="{2940D78A-5A8A-4ADA-A829-A38D87A8A08C}" srcOrd="3" destOrd="0" presId="urn:microsoft.com/office/officeart/2005/8/layout/chevron1"/>
    <dgm:cxn modelId="{39779B95-46C2-467C-816D-E41850EC0C3C}" type="presParOf" srcId="{F4742776-CEDE-4A93-B6DF-71887DDD6C29}" destId="{DC806D1B-F71A-472E-90D6-80F75F032C58}" srcOrd="4" destOrd="0" presId="urn:microsoft.com/office/officeart/2005/8/layout/chevron1"/>
    <dgm:cxn modelId="{5552345C-06B4-4354-A8A9-759631760554}" type="presParOf" srcId="{DC806D1B-F71A-472E-90D6-80F75F032C58}" destId="{0BFA98A5-21C9-49BF-AE4D-07FB17B75F7F}" srcOrd="0" destOrd="0" presId="urn:microsoft.com/office/officeart/2005/8/layout/chevron1"/>
    <dgm:cxn modelId="{F906FA58-0F90-4A52-8CEF-EC7D671275B4}" type="presParOf" srcId="{DC806D1B-F71A-472E-90D6-80F75F032C58}" destId="{17482045-552C-41BC-8F51-17C1E8115EDA}" srcOrd="1" destOrd="0" presId="urn:microsoft.com/office/officeart/2005/8/layout/chevron1"/>
    <dgm:cxn modelId="{DC3F3B14-3369-4887-AEA0-98A9A8708C72}" type="presParOf" srcId="{F4742776-CEDE-4A93-B6DF-71887DDD6C29}" destId="{85E0D55D-E5D6-4DC7-9B90-3479FEC5C742}" srcOrd="5" destOrd="0" presId="urn:microsoft.com/office/officeart/2005/8/layout/chevron1"/>
    <dgm:cxn modelId="{95F127D4-BA1A-4587-B345-89CE06DD4EBC}" type="presParOf" srcId="{F4742776-CEDE-4A93-B6DF-71887DDD6C29}" destId="{099FAEA4-C7D3-4C07-BF04-BCE564E9669C}" srcOrd="6" destOrd="0" presId="urn:microsoft.com/office/officeart/2005/8/layout/chevron1"/>
    <dgm:cxn modelId="{7F198CAF-29C6-4643-B303-A33815BBCD99}" type="presParOf" srcId="{099FAEA4-C7D3-4C07-BF04-BCE564E9669C}" destId="{172727FF-F8E8-4983-A38D-8070D0DCB843}" srcOrd="0" destOrd="0" presId="urn:microsoft.com/office/officeart/2005/8/layout/chevron1"/>
    <dgm:cxn modelId="{1C24C0CB-2B7C-4982-843B-1F576625973A}" type="presParOf" srcId="{099FAEA4-C7D3-4C07-BF04-BCE564E9669C}" destId="{EDBEB8C7-DBDC-428E-854A-586B5ACCFEAF}" srcOrd="1" destOrd="0" presId="urn:microsoft.com/office/officeart/2005/8/layout/chevron1"/>
    <dgm:cxn modelId="{1B251954-E4E2-4973-998A-7E2AC3A2D551}" type="presParOf" srcId="{F4742776-CEDE-4A93-B6DF-71887DDD6C29}" destId="{9919B04A-EFD0-438C-A84C-2CEF479EDF7D}" srcOrd="7" destOrd="0" presId="urn:microsoft.com/office/officeart/2005/8/layout/chevron1"/>
    <dgm:cxn modelId="{38721A47-B356-4B64-AA08-9F597FDF2156}" type="presParOf" srcId="{F4742776-CEDE-4A93-B6DF-71887DDD6C29}" destId="{235CE146-7239-4A3D-9688-334563A955A5}" srcOrd="8" destOrd="0" presId="urn:microsoft.com/office/officeart/2005/8/layout/chevron1"/>
    <dgm:cxn modelId="{28034CFB-9486-45A7-A744-09F1288360D3}" type="presParOf" srcId="{235CE146-7239-4A3D-9688-334563A955A5}" destId="{C3D4481D-E5A7-4572-AFA0-9E81402E1B3A}" srcOrd="0" destOrd="0" presId="urn:microsoft.com/office/officeart/2005/8/layout/chevron1"/>
    <dgm:cxn modelId="{B651D4A6-E3BD-40A2-8058-8E664CD8E58D}" type="presParOf" srcId="{235CE146-7239-4A3D-9688-334563A955A5}" destId="{ED0EB32A-3960-4CB2-8D1D-81902C4CEF73}" srcOrd="1" destOrd="0" presId="urn:microsoft.com/office/officeart/2005/8/layout/chevron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B81E0-A40F-4DC8-BBAB-D09657A41ADF}">
      <dsp:nvSpPr>
        <dsp:cNvPr id="0" name=""/>
        <dsp:cNvSpPr/>
      </dsp:nvSpPr>
      <dsp:spPr>
        <a:xfrm>
          <a:off x="0" y="0"/>
          <a:ext cx="2785734" cy="4987823"/>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171450" lvl="0" indent="0" algn="l" defTabSz="1111250">
            <a:lnSpc>
              <a:spcPct val="90000"/>
            </a:lnSpc>
            <a:spcBef>
              <a:spcPct val="0"/>
            </a:spcBef>
            <a:spcAft>
              <a:spcPct val="35000"/>
            </a:spcAft>
            <a:buNone/>
          </a:pPr>
          <a:r>
            <a:rPr lang="fr-CA" sz="2500" b="1" kern="1200" dirty="0">
              <a:solidFill>
                <a:schemeClr val="bg1"/>
              </a:solidFill>
              <a:latin typeface="+mn-lt"/>
            </a:rPr>
            <a:t>MARKET DEVELOPMENT</a:t>
          </a:r>
        </a:p>
      </dsp:txBody>
      <dsp:txXfrm>
        <a:off x="0" y="0"/>
        <a:ext cx="2785734" cy="1496346"/>
      </dsp:txXfrm>
    </dsp:sp>
    <dsp:sp modelId="{DA1CEA57-8860-43C9-8ADD-1DEC413135FA}">
      <dsp:nvSpPr>
        <dsp:cNvPr id="0" name=""/>
        <dsp:cNvSpPr/>
      </dsp:nvSpPr>
      <dsp:spPr>
        <a:xfrm>
          <a:off x="114167" y="1496346"/>
          <a:ext cx="2563075" cy="3242084"/>
        </a:xfrm>
        <a:prstGeom prst="roundRect">
          <a:avLst>
            <a:gd name="adj" fmla="val 10000"/>
          </a:avLst>
        </a:prstGeom>
        <a:solidFill>
          <a:srgbClr val="F8F8F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50000"/>
                </a:schemeClr>
              </a:solidFill>
              <a:latin typeface="+mn-lt"/>
            </a:rPr>
            <a:t>Grow and defend markets for new and existing nickel applications</a:t>
          </a:r>
          <a:endParaRPr lang="fr-CA" sz="2400" b="1" kern="1200" dirty="0">
            <a:solidFill>
              <a:schemeClr val="bg1">
                <a:lumMod val="50000"/>
              </a:schemeClr>
            </a:solidFill>
            <a:latin typeface="+mn-lt"/>
          </a:endParaRPr>
        </a:p>
      </dsp:txBody>
      <dsp:txXfrm>
        <a:off x="189237" y="1571416"/>
        <a:ext cx="2412935" cy="3091944"/>
      </dsp:txXfrm>
    </dsp:sp>
    <dsp:sp modelId="{FA573DB9-82BE-4F5A-8166-7F10A902949A}">
      <dsp:nvSpPr>
        <dsp:cNvPr id="0" name=""/>
        <dsp:cNvSpPr/>
      </dsp:nvSpPr>
      <dsp:spPr>
        <a:xfrm>
          <a:off x="2997502" y="0"/>
          <a:ext cx="2785734" cy="4987823"/>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171450" lvl="0" indent="190500" algn="l" defTabSz="1111250">
            <a:lnSpc>
              <a:spcPct val="90000"/>
            </a:lnSpc>
            <a:spcBef>
              <a:spcPct val="0"/>
            </a:spcBef>
            <a:spcAft>
              <a:spcPct val="35000"/>
            </a:spcAft>
            <a:buNone/>
          </a:pPr>
          <a:r>
            <a:rPr lang="fr-CA" sz="2500" b="1" kern="1200" dirty="0">
              <a:solidFill>
                <a:schemeClr val="bg1"/>
              </a:solidFill>
              <a:latin typeface="+mn-lt"/>
            </a:rPr>
            <a:t>SCIENCE</a:t>
          </a:r>
        </a:p>
      </dsp:txBody>
      <dsp:txXfrm>
        <a:off x="2997502" y="0"/>
        <a:ext cx="2785734" cy="1496346"/>
      </dsp:txXfrm>
    </dsp:sp>
    <dsp:sp modelId="{BA281FAF-53E8-40E2-8139-D0278AF4E834}">
      <dsp:nvSpPr>
        <dsp:cNvPr id="0" name=""/>
        <dsp:cNvSpPr/>
      </dsp:nvSpPr>
      <dsp:spPr>
        <a:xfrm>
          <a:off x="3108765" y="1496346"/>
          <a:ext cx="2563209" cy="3242084"/>
        </a:xfrm>
        <a:prstGeom prst="roundRect">
          <a:avLst>
            <a:gd name="adj" fmla="val 10000"/>
          </a:avLst>
        </a:prstGeom>
        <a:solidFill>
          <a:srgbClr val="F8F8F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95250" lvl="0" indent="0" algn="l" defTabSz="1066800">
            <a:lnSpc>
              <a:spcPct val="90000"/>
            </a:lnSpc>
            <a:spcBef>
              <a:spcPct val="0"/>
            </a:spcBef>
            <a:spcAft>
              <a:spcPct val="35000"/>
            </a:spcAft>
            <a:buNone/>
          </a:pPr>
          <a:r>
            <a:rPr lang="en-US" sz="2400" b="1" kern="1200" dirty="0">
              <a:solidFill>
                <a:schemeClr val="bg1">
                  <a:lumMod val="50000"/>
                </a:schemeClr>
              </a:solidFill>
              <a:latin typeface="+mn-lt"/>
            </a:rPr>
            <a:t>Undertake science relevant to human health and environment and </a:t>
          </a:r>
          <a:r>
            <a:rPr lang="en-US" sz="2400" b="1" kern="1200" dirty="0">
              <a:solidFill>
                <a:schemeClr val="accent6">
                  <a:lumMod val="60000"/>
                  <a:lumOff val="40000"/>
                </a:schemeClr>
              </a:solidFill>
            </a:rPr>
            <a:t>perform risk assessments for regulatory purposes</a:t>
          </a:r>
          <a:endParaRPr lang="fr-CA" sz="2400" b="1" kern="1200" dirty="0">
            <a:solidFill>
              <a:schemeClr val="accent6">
                <a:lumMod val="60000"/>
                <a:lumOff val="40000"/>
              </a:schemeClr>
            </a:solidFill>
            <a:latin typeface="+mn-lt"/>
          </a:endParaRPr>
        </a:p>
      </dsp:txBody>
      <dsp:txXfrm>
        <a:off x="3183839" y="1571420"/>
        <a:ext cx="2413061" cy="3091936"/>
      </dsp:txXfrm>
    </dsp:sp>
    <dsp:sp modelId="{A05680EA-2E8A-49ED-9EB3-656F53039F8A}">
      <dsp:nvSpPr>
        <dsp:cNvPr id="0" name=""/>
        <dsp:cNvSpPr/>
      </dsp:nvSpPr>
      <dsp:spPr>
        <a:xfrm>
          <a:off x="5992167" y="0"/>
          <a:ext cx="2785734" cy="4987823"/>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171450" lvl="0" indent="0" algn="l" defTabSz="1111250">
            <a:lnSpc>
              <a:spcPct val="90000"/>
            </a:lnSpc>
            <a:spcBef>
              <a:spcPct val="0"/>
            </a:spcBef>
            <a:spcAft>
              <a:spcPct val="35000"/>
            </a:spcAft>
            <a:buNone/>
          </a:pPr>
          <a:r>
            <a:rPr lang="fr-CA" sz="2500" b="1" kern="1200" dirty="0">
              <a:solidFill>
                <a:schemeClr val="bg1"/>
              </a:solidFill>
              <a:latin typeface="+mn-lt"/>
            </a:rPr>
            <a:t>HEALTH &amp; ENVIRONMENT </a:t>
          </a:r>
          <a:br>
            <a:rPr lang="fr-CA" sz="2500" b="1" kern="1200" dirty="0">
              <a:solidFill>
                <a:schemeClr val="bg1"/>
              </a:solidFill>
              <a:latin typeface="+mn-lt"/>
            </a:rPr>
          </a:br>
          <a:r>
            <a:rPr lang="fr-CA" sz="2500" b="1" kern="1200" dirty="0">
              <a:solidFill>
                <a:schemeClr val="bg1"/>
              </a:solidFill>
              <a:latin typeface="+mn-lt"/>
            </a:rPr>
            <a:t>PUBLIC POLICY</a:t>
          </a:r>
        </a:p>
      </dsp:txBody>
      <dsp:txXfrm>
        <a:off x="5992167" y="0"/>
        <a:ext cx="2785734" cy="1496346"/>
      </dsp:txXfrm>
    </dsp:sp>
    <dsp:sp modelId="{28A2F5EE-E112-4684-A46F-8AD43658F86C}">
      <dsp:nvSpPr>
        <dsp:cNvPr id="0" name=""/>
        <dsp:cNvSpPr/>
      </dsp:nvSpPr>
      <dsp:spPr>
        <a:xfrm>
          <a:off x="6103429" y="1496346"/>
          <a:ext cx="2563209" cy="3242084"/>
        </a:xfrm>
        <a:prstGeom prst="roundRect">
          <a:avLst>
            <a:gd name="adj" fmla="val 1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50000"/>
                </a:schemeClr>
              </a:solidFill>
              <a:latin typeface="+mn-lt"/>
            </a:rPr>
            <a:t>Promote sound science, risk management, and socio-economic benefit as the basis for public policy and regulation</a:t>
          </a:r>
          <a:endParaRPr lang="fr-CA" sz="2400" b="1" kern="1200" dirty="0">
            <a:solidFill>
              <a:schemeClr val="bg1">
                <a:lumMod val="50000"/>
              </a:schemeClr>
            </a:solidFill>
            <a:latin typeface="+mn-lt"/>
          </a:endParaRPr>
        </a:p>
      </dsp:txBody>
      <dsp:txXfrm>
        <a:off x="6178503" y="1571420"/>
        <a:ext cx="2413061" cy="3091936"/>
      </dsp:txXfrm>
    </dsp:sp>
    <dsp:sp modelId="{1763BC25-9511-482A-A567-F555B213FFD0}">
      <dsp:nvSpPr>
        <dsp:cNvPr id="0" name=""/>
        <dsp:cNvSpPr/>
      </dsp:nvSpPr>
      <dsp:spPr>
        <a:xfrm>
          <a:off x="8986831" y="0"/>
          <a:ext cx="2785734" cy="4987823"/>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CA" sz="2500" b="1" kern="1200" dirty="0">
              <a:solidFill>
                <a:schemeClr val="bg1"/>
              </a:solidFill>
              <a:latin typeface="+mn-lt"/>
            </a:rPr>
            <a:t>COMMUNICATIONS</a:t>
          </a:r>
        </a:p>
      </dsp:txBody>
      <dsp:txXfrm>
        <a:off x="8986831" y="0"/>
        <a:ext cx="2785734" cy="1496346"/>
      </dsp:txXfrm>
    </dsp:sp>
    <dsp:sp modelId="{3D17113E-A5EE-428D-9BF8-E7268230459B}">
      <dsp:nvSpPr>
        <dsp:cNvPr id="0" name=""/>
        <dsp:cNvSpPr/>
      </dsp:nvSpPr>
      <dsp:spPr>
        <a:xfrm>
          <a:off x="9098093" y="1496346"/>
          <a:ext cx="2563209" cy="3242084"/>
        </a:xfrm>
        <a:prstGeom prst="roundRect">
          <a:avLst>
            <a:gd name="adj" fmla="val 1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50000"/>
                </a:schemeClr>
              </a:solidFill>
              <a:latin typeface="+mn-lt"/>
            </a:rPr>
            <a:t>Build the nickel brand and inform </a:t>
          </a:r>
          <a:br>
            <a:rPr lang="en-US" sz="2400" b="1" kern="1200" dirty="0">
              <a:solidFill>
                <a:schemeClr val="bg1">
                  <a:lumMod val="50000"/>
                </a:schemeClr>
              </a:solidFill>
              <a:latin typeface="+mn-lt"/>
            </a:rPr>
          </a:br>
          <a:r>
            <a:rPr lang="en-US" sz="2400" b="1" kern="1200" dirty="0">
              <a:solidFill>
                <a:schemeClr val="bg1">
                  <a:lumMod val="50000"/>
                </a:schemeClr>
              </a:solidFill>
              <a:latin typeface="+mn-lt"/>
            </a:rPr>
            <a:t>the regulatory and social debate on nickel-related issues</a:t>
          </a:r>
          <a:endParaRPr lang="fr-CA" sz="2400" b="1" kern="1200" dirty="0">
            <a:solidFill>
              <a:schemeClr val="bg1">
                <a:lumMod val="50000"/>
              </a:schemeClr>
            </a:solidFill>
            <a:latin typeface="+mn-lt"/>
          </a:endParaRPr>
        </a:p>
      </dsp:txBody>
      <dsp:txXfrm>
        <a:off x="9173167" y="1571420"/>
        <a:ext cx="2413061" cy="3091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391F7-6CAA-4B52-B5BA-93F9D1B7B144}">
      <dsp:nvSpPr>
        <dsp:cNvPr id="0" name=""/>
        <dsp:cNvSpPr/>
      </dsp:nvSpPr>
      <dsp:spPr>
        <a:xfrm>
          <a:off x="2984" y="1596212"/>
          <a:ext cx="2375050" cy="95002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e-DE" sz="2300" kern="1200" dirty="0"/>
            <a:t>Identify Chemicals</a:t>
          </a:r>
          <a:endParaRPr lang="en-US" sz="2300" kern="1200" dirty="0"/>
        </a:p>
      </dsp:txBody>
      <dsp:txXfrm>
        <a:off x="477994" y="1596212"/>
        <a:ext cx="1425030" cy="950020"/>
      </dsp:txXfrm>
    </dsp:sp>
    <dsp:sp modelId="{F0983233-FCBF-4DBA-B80B-E9209E002F5D}">
      <dsp:nvSpPr>
        <dsp:cNvPr id="0" name=""/>
        <dsp:cNvSpPr/>
      </dsp:nvSpPr>
      <dsp:spPr>
        <a:xfrm>
          <a:off x="2984" y="2907250"/>
          <a:ext cx="1900040" cy="165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0" rIns="0" bIns="0" numCol="1" spcCol="1270" anchor="t" anchorCtr="0">
          <a:noAutofit/>
        </a:bodyPr>
        <a:lstStyle/>
        <a:p>
          <a:pPr marL="228600" lvl="1" indent="-228600" algn="l" defTabSz="1066800">
            <a:lnSpc>
              <a:spcPct val="90000"/>
            </a:lnSpc>
            <a:spcBef>
              <a:spcPct val="0"/>
            </a:spcBef>
            <a:spcAft>
              <a:spcPct val="15000"/>
            </a:spcAft>
            <a:buChar char="•"/>
          </a:pPr>
          <a:r>
            <a:rPr lang="de-DE" sz="2400" kern="1200" dirty="0"/>
            <a:t>Active substances</a:t>
          </a:r>
          <a:endParaRPr lang="en-US" sz="2400" kern="1200" dirty="0"/>
        </a:p>
        <a:p>
          <a:pPr marL="228600" lvl="1" indent="-228600" algn="l" defTabSz="1066800">
            <a:lnSpc>
              <a:spcPct val="90000"/>
            </a:lnSpc>
            <a:spcBef>
              <a:spcPct val="0"/>
            </a:spcBef>
            <a:spcAft>
              <a:spcPct val="15000"/>
            </a:spcAft>
            <a:buChar char="•"/>
          </a:pPr>
          <a:r>
            <a:rPr lang="de-DE" sz="2400" kern="1200" dirty="0"/>
            <a:t>Inactive substances</a:t>
          </a:r>
          <a:endParaRPr lang="en-US" sz="2400" kern="1200" dirty="0"/>
        </a:p>
      </dsp:txBody>
      <dsp:txXfrm>
        <a:off x="2984" y="2907250"/>
        <a:ext cx="1900040" cy="1659234"/>
      </dsp:txXfrm>
    </dsp:sp>
    <dsp:sp modelId="{E6EEC9F7-BE15-4600-8E5F-4CE955EDE591}">
      <dsp:nvSpPr>
        <dsp:cNvPr id="0" name=""/>
        <dsp:cNvSpPr/>
      </dsp:nvSpPr>
      <dsp:spPr>
        <a:xfrm>
          <a:off x="2162035" y="1596212"/>
          <a:ext cx="2375050" cy="950020"/>
        </a:xfrm>
        <a:prstGeom prst="chevron">
          <a:avLst/>
        </a:prstGeom>
        <a:solidFill>
          <a:schemeClr val="accent3">
            <a:hueOff val="-2477455"/>
            <a:satOff val="4414"/>
            <a:lumOff val="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e-DE" sz="2300" kern="1200"/>
            <a:t>Prioritize</a:t>
          </a:r>
          <a:endParaRPr lang="en-US" sz="2300" kern="1200" dirty="0"/>
        </a:p>
      </dsp:txBody>
      <dsp:txXfrm>
        <a:off x="2637045" y="1596212"/>
        <a:ext cx="1425030" cy="950020"/>
      </dsp:txXfrm>
    </dsp:sp>
    <dsp:sp modelId="{96B0DF9C-324B-4633-99FB-FEB8721B8D5B}">
      <dsp:nvSpPr>
        <dsp:cNvPr id="0" name=""/>
        <dsp:cNvSpPr/>
      </dsp:nvSpPr>
      <dsp:spPr>
        <a:xfrm>
          <a:off x="2162035" y="2889960"/>
          <a:ext cx="1900040" cy="165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000" tIns="0" rIns="0" bIns="0" numCol="1" spcCol="1270" anchor="t" anchorCtr="0">
          <a:noAutofit/>
        </a:bodyPr>
        <a:lstStyle/>
        <a:p>
          <a:pPr marL="228600" lvl="1" indent="-228600" algn="l" defTabSz="1022350">
            <a:lnSpc>
              <a:spcPct val="90000"/>
            </a:lnSpc>
            <a:spcBef>
              <a:spcPct val="0"/>
            </a:spcBef>
            <a:spcAft>
              <a:spcPct val="15000"/>
            </a:spcAft>
            <a:buChar char="•"/>
          </a:pPr>
          <a:r>
            <a:rPr lang="de-DE" sz="2300" kern="1200" dirty="0"/>
            <a:t>High-priority chemicals</a:t>
          </a:r>
          <a:endParaRPr lang="en-US" sz="2300" kern="1200" dirty="0"/>
        </a:p>
        <a:p>
          <a:pPr marL="228600" lvl="1" indent="-228600" algn="l" defTabSz="1022350">
            <a:lnSpc>
              <a:spcPct val="90000"/>
            </a:lnSpc>
            <a:spcBef>
              <a:spcPct val="0"/>
            </a:spcBef>
            <a:spcAft>
              <a:spcPct val="15000"/>
            </a:spcAft>
            <a:buChar char="•"/>
          </a:pPr>
          <a:r>
            <a:rPr lang="de-DE" sz="2300" kern="1200" dirty="0"/>
            <a:t>Low priority chemicals</a:t>
          </a:r>
          <a:endParaRPr lang="en-US" sz="2300" kern="1200" dirty="0"/>
        </a:p>
      </dsp:txBody>
      <dsp:txXfrm>
        <a:off x="2162035" y="2889960"/>
        <a:ext cx="1900040" cy="1659234"/>
      </dsp:txXfrm>
    </dsp:sp>
    <dsp:sp modelId="{0BFA98A5-21C9-49BF-AE4D-07FB17B75F7F}">
      <dsp:nvSpPr>
        <dsp:cNvPr id="0" name=""/>
        <dsp:cNvSpPr/>
      </dsp:nvSpPr>
      <dsp:spPr>
        <a:xfrm>
          <a:off x="4321086" y="1596212"/>
          <a:ext cx="2375050" cy="950020"/>
        </a:xfrm>
        <a:prstGeom prst="chevron">
          <a:avLst/>
        </a:prstGeom>
        <a:solidFill>
          <a:schemeClr val="accent3">
            <a:hueOff val="-4954909"/>
            <a:satOff val="8829"/>
            <a:lumOff val="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e-DE" sz="2300" kern="1200" dirty="0"/>
            <a:t>Evaluate</a:t>
          </a:r>
          <a:endParaRPr lang="en-US" sz="2300" kern="1200" dirty="0"/>
        </a:p>
      </dsp:txBody>
      <dsp:txXfrm>
        <a:off x="4796096" y="1596212"/>
        <a:ext cx="1425030" cy="950020"/>
      </dsp:txXfrm>
    </dsp:sp>
    <dsp:sp modelId="{17482045-552C-41BC-8F51-17C1E8115EDA}">
      <dsp:nvSpPr>
        <dsp:cNvPr id="0" name=""/>
        <dsp:cNvSpPr/>
      </dsp:nvSpPr>
      <dsp:spPr>
        <a:xfrm>
          <a:off x="4283864" y="2910286"/>
          <a:ext cx="1900040" cy="165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0" rIns="0" bIns="0" numCol="1" spcCol="1270" anchor="t" anchorCtr="0">
          <a:noAutofit/>
        </a:bodyPr>
        <a:lstStyle/>
        <a:p>
          <a:pPr marL="228600" lvl="1" indent="-228600" algn="l" defTabSz="1022350">
            <a:lnSpc>
              <a:spcPct val="90000"/>
            </a:lnSpc>
            <a:spcBef>
              <a:spcPct val="0"/>
            </a:spcBef>
            <a:spcAft>
              <a:spcPct val="15000"/>
            </a:spcAft>
            <a:buChar char="•"/>
          </a:pPr>
          <a:r>
            <a:rPr lang="de-DE" sz="2300" kern="1200" dirty="0"/>
            <a:t>Testing and assessment</a:t>
          </a:r>
          <a:endParaRPr lang="en-US" sz="2300" kern="1200" dirty="0"/>
        </a:p>
      </dsp:txBody>
      <dsp:txXfrm>
        <a:off x="4283864" y="2910286"/>
        <a:ext cx="1900040" cy="1659234"/>
      </dsp:txXfrm>
    </dsp:sp>
    <dsp:sp modelId="{172727FF-F8E8-4983-A38D-8070D0DCB843}">
      <dsp:nvSpPr>
        <dsp:cNvPr id="0" name=""/>
        <dsp:cNvSpPr/>
      </dsp:nvSpPr>
      <dsp:spPr>
        <a:xfrm>
          <a:off x="6480137" y="1596212"/>
          <a:ext cx="2375050" cy="950020"/>
        </a:xfrm>
        <a:prstGeom prst="chevron">
          <a:avLst/>
        </a:prstGeom>
        <a:solidFill>
          <a:schemeClr val="accent3">
            <a:hueOff val="-7432364"/>
            <a:satOff val="13243"/>
            <a:lumOff val="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e-DE" sz="2300" kern="1200" dirty="0"/>
            <a:t>Determine</a:t>
          </a:r>
          <a:endParaRPr lang="en-US" sz="2300" kern="1200" dirty="0"/>
        </a:p>
      </dsp:txBody>
      <dsp:txXfrm>
        <a:off x="6955147" y="1596212"/>
        <a:ext cx="1425030" cy="950020"/>
      </dsp:txXfrm>
    </dsp:sp>
    <dsp:sp modelId="{EDBEB8C7-DBDC-428E-854A-586B5ACCFEAF}">
      <dsp:nvSpPr>
        <dsp:cNvPr id="0" name=""/>
        <dsp:cNvSpPr/>
      </dsp:nvSpPr>
      <dsp:spPr>
        <a:xfrm>
          <a:off x="6534592" y="2918499"/>
          <a:ext cx="1900040" cy="165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de-DE" sz="2300" kern="1200" dirty="0"/>
            <a:t>Unreasonable risk to health and environ-ment?</a:t>
          </a:r>
          <a:endParaRPr lang="en-US" sz="2300" kern="1200" dirty="0"/>
        </a:p>
      </dsp:txBody>
      <dsp:txXfrm>
        <a:off x="6534592" y="2918499"/>
        <a:ext cx="1900040" cy="1659234"/>
      </dsp:txXfrm>
    </dsp:sp>
    <dsp:sp modelId="{C3D4481D-E5A7-4572-AFA0-9E81402E1B3A}">
      <dsp:nvSpPr>
        <dsp:cNvPr id="0" name=""/>
        <dsp:cNvSpPr/>
      </dsp:nvSpPr>
      <dsp:spPr>
        <a:xfrm>
          <a:off x="8639188" y="1596212"/>
          <a:ext cx="2375050" cy="950020"/>
        </a:xfrm>
        <a:prstGeom prst="chevron">
          <a:avLst/>
        </a:prstGeom>
        <a:solidFill>
          <a:schemeClr val="accent3">
            <a:hueOff val="-9909818"/>
            <a:satOff val="17658"/>
            <a:lumOff val="3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e-DE" sz="2300" kern="1200" dirty="0"/>
            <a:t>Manage Risk</a:t>
          </a:r>
          <a:endParaRPr lang="en-US" sz="2300" kern="1200" dirty="0"/>
        </a:p>
      </dsp:txBody>
      <dsp:txXfrm>
        <a:off x="9114198" y="1596212"/>
        <a:ext cx="1425030" cy="950020"/>
      </dsp:txXfrm>
    </dsp:sp>
    <dsp:sp modelId="{ED0EB32A-3960-4CB2-8D1D-81902C4CEF73}">
      <dsp:nvSpPr>
        <dsp:cNvPr id="0" name=""/>
        <dsp:cNvSpPr/>
      </dsp:nvSpPr>
      <dsp:spPr>
        <a:xfrm>
          <a:off x="8639188" y="2910286"/>
          <a:ext cx="1900040" cy="165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000" tIns="0" rIns="0" bIns="0" numCol="1" spcCol="1270" anchor="t" anchorCtr="0">
          <a:noAutofit/>
        </a:bodyPr>
        <a:lstStyle/>
        <a:p>
          <a:pPr marL="228600" lvl="1" indent="-228600" algn="l" defTabSz="1022350">
            <a:lnSpc>
              <a:spcPct val="90000"/>
            </a:lnSpc>
            <a:spcBef>
              <a:spcPct val="0"/>
            </a:spcBef>
            <a:spcAft>
              <a:spcPct val="15000"/>
            </a:spcAft>
            <a:buChar char="•"/>
          </a:pPr>
          <a:r>
            <a:rPr lang="de-DE" sz="2300" kern="1200" dirty="0"/>
            <a:t>Restriction</a:t>
          </a:r>
          <a:endParaRPr lang="en-US" sz="2300" kern="1200" dirty="0"/>
        </a:p>
        <a:p>
          <a:pPr marL="228600" lvl="1" indent="-228600" algn="l" defTabSz="1022350">
            <a:lnSpc>
              <a:spcPct val="90000"/>
            </a:lnSpc>
            <a:spcBef>
              <a:spcPct val="0"/>
            </a:spcBef>
            <a:spcAft>
              <a:spcPct val="15000"/>
            </a:spcAft>
            <a:buChar char="•"/>
          </a:pPr>
          <a:r>
            <a:rPr lang="de-DE" sz="2300" kern="1200" dirty="0"/>
            <a:t>Ban</a:t>
          </a:r>
          <a:endParaRPr lang="en-US" sz="2300" kern="1200" dirty="0"/>
        </a:p>
      </dsp:txBody>
      <dsp:txXfrm>
        <a:off x="8639188" y="2910286"/>
        <a:ext cx="1900040" cy="165923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GB"/>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3FAA1A62-36CA-47F4-BCC8-931AC6A912DF}" type="datetimeFigureOut">
              <a:rPr lang="en-GB" smtClean="0"/>
              <a:t>15/04/2019</a:t>
            </a:fld>
            <a:endParaRPr lang="en-GB"/>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GB"/>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52A82298-D7E1-4C65-B829-76BEA8B55963}" type="slidenum">
              <a:rPr lang="en-GB" smtClean="0"/>
              <a:t>‹#›</a:t>
            </a:fld>
            <a:endParaRPr lang="en-GB"/>
          </a:p>
        </p:txBody>
      </p:sp>
    </p:spTree>
    <p:extLst>
      <p:ext uri="{BB962C8B-B14F-4D97-AF65-F5344CB8AC3E}">
        <p14:creationId xmlns:p14="http://schemas.microsoft.com/office/powerpoint/2010/main" val="2187723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a:p>
        </p:txBody>
      </p:sp>
      <p:sp>
        <p:nvSpPr>
          <p:cNvPr id="3" name="Espace réservé de la date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D72FF29-8CEE-4ECD-863D-B6F183211271}" type="datetimeFigureOut">
              <a:rPr lang="en-GB" smtClean="0"/>
              <a:pPr/>
              <a:t>15/04/2019</a:t>
            </a:fld>
            <a:endParaRPr lang="en-GB"/>
          </a:p>
        </p:txBody>
      </p:sp>
      <p:sp>
        <p:nvSpPr>
          <p:cNvPr id="4" name="Espace réservé de l'image des diapositives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GB"/>
          </a:p>
        </p:txBody>
      </p:sp>
      <p:sp>
        <p:nvSpPr>
          <p:cNvPr id="5" name="Espace réservé des commentaires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6" name="Espace réservé du pied de page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66741F0-317F-44BA-8C9A-6F81C06D9076}" type="slidenum">
              <a:rPr lang="en-GB" smtClean="0"/>
              <a:pPr/>
              <a:t>‹#›</a:t>
            </a:fld>
            <a:endParaRPr lang="en-GB"/>
          </a:p>
        </p:txBody>
      </p:sp>
    </p:spTree>
    <p:extLst>
      <p:ext uri="{BB962C8B-B14F-4D97-AF65-F5344CB8AC3E}">
        <p14:creationId xmlns:p14="http://schemas.microsoft.com/office/powerpoint/2010/main" val="4089952866"/>
      </p:ext>
    </p:extLst>
  </p:cSld>
  <p:clrMap bg1="lt1" tx1="dk1" bg2="lt2" tx2="dk2" accent1="accent1" accent2="accent2" accent3="accent3" accent4="accent4" accent5="accent5" accent6="accent6" hlink="hlink" folHlink="folHlink"/>
  <p:notesStyle>
    <a:lvl1pPr marL="0" algn="l" defTabSz="1300460" rtl="0" eaLnBrk="1" latinLnBrk="0" hangingPunct="1">
      <a:defRPr sz="1700" kern="1200">
        <a:solidFill>
          <a:schemeClr val="tx1"/>
        </a:solidFill>
        <a:latin typeface="+mn-lt"/>
        <a:ea typeface="+mn-ea"/>
        <a:cs typeface="+mn-cs"/>
      </a:defRPr>
    </a:lvl1pPr>
    <a:lvl2pPr marL="650230" algn="l" defTabSz="1300460" rtl="0" eaLnBrk="1" latinLnBrk="0" hangingPunct="1">
      <a:defRPr sz="1700" kern="1200">
        <a:solidFill>
          <a:schemeClr val="tx1"/>
        </a:solidFill>
        <a:latin typeface="+mn-lt"/>
        <a:ea typeface="+mn-ea"/>
        <a:cs typeface="+mn-cs"/>
      </a:defRPr>
    </a:lvl2pPr>
    <a:lvl3pPr marL="1300460" algn="l" defTabSz="1300460" rtl="0" eaLnBrk="1" latinLnBrk="0" hangingPunct="1">
      <a:defRPr sz="1700" kern="1200">
        <a:solidFill>
          <a:schemeClr val="tx1"/>
        </a:solidFill>
        <a:latin typeface="+mn-lt"/>
        <a:ea typeface="+mn-ea"/>
        <a:cs typeface="+mn-cs"/>
      </a:defRPr>
    </a:lvl3pPr>
    <a:lvl4pPr marL="1950690" algn="l" defTabSz="1300460" rtl="0" eaLnBrk="1" latinLnBrk="0" hangingPunct="1">
      <a:defRPr sz="1700" kern="1200">
        <a:solidFill>
          <a:schemeClr val="tx1"/>
        </a:solidFill>
        <a:latin typeface="+mn-lt"/>
        <a:ea typeface="+mn-ea"/>
        <a:cs typeface="+mn-cs"/>
      </a:defRPr>
    </a:lvl4pPr>
    <a:lvl5pPr marL="2600919" algn="l" defTabSz="1300460" rtl="0" eaLnBrk="1" latinLnBrk="0" hangingPunct="1">
      <a:defRPr sz="1700" kern="1200">
        <a:solidFill>
          <a:schemeClr val="tx1"/>
        </a:solidFill>
        <a:latin typeface="+mn-lt"/>
        <a:ea typeface="+mn-ea"/>
        <a:cs typeface="+mn-cs"/>
      </a:defRPr>
    </a:lvl5pPr>
    <a:lvl6pPr marL="3251149" algn="l" defTabSz="1300460" rtl="0" eaLnBrk="1" latinLnBrk="0" hangingPunct="1">
      <a:defRPr sz="1700" kern="1200">
        <a:solidFill>
          <a:schemeClr val="tx1"/>
        </a:solidFill>
        <a:latin typeface="+mn-lt"/>
        <a:ea typeface="+mn-ea"/>
        <a:cs typeface="+mn-cs"/>
      </a:defRPr>
    </a:lvl6pPr>
    <a:lvl7pPr marL="3901379" algn="l" defTabSz="1300460" rtl="0" eaLnBrk="1" latinLnBrk="0" hangingPunct="1">
      <a:defRPr sz="1700" kern="1200">
        <a:solidFill>
          <a:schemeClr val="tx1"/>
        </a:solidFill>
        <a:latin typeface="+mn-lt"/>
        <a:ea typeface="+mn-ea"/>
        <a:cs typeface="+mn-cs"/>
      </a:defRPr>
    </a:lvl7pPr>
    <a:lvl8pPr marL="4551609" algn="l" defTabSz="1300460" rtl="0" eaLnBrk="1" latinLnBrk="0" hangingPunct="1">
      <a:defRPr sz="1700" kern="1200">
        <a:solidFill>
          <a:schemeClr val="tx1"/>
        </a:solidFill>
        <a:latin typeface="+mn-lt"/>
        <a:ea typeface="+mn-ea"/>
        <a:cs typeface="+mn-cs"/>
      </a:defRPr>
    </a:lvl8pPr>
    <a:lvl9pPr marL="5201839" algn="l" defTabSz="13004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B66741F0-317F-44BA-8C9A-6F81C06D90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391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17</a:t>
            </a:fld>
            <a:endParaRPr lang="en-GB"/>
          </a:p>
        </p:txBody>
      </p:sp>
    </p:spTree>
    <p:extLst>
      <p:ext uri="{BB962C8B-B14F-4D97-AF65-F5344CB8AC3E}">
        <p14:creationId xmlns:p14="http://schemas.microsoft.com/office/powerpoint/2010/main" val="241649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B66741F0-317F-44BA-8C9A-6F81C06D9076}" type="slidenum">
              <a:rPr lang="en-GB" smtClean="0"/>
              <a:pPr/>
              <a:t>19</a:t>
            </a:fld>
            <a:endParaRPr lang="en-GB" dirty="0"/>
          </a:p>
        </p:txBody>
      </p:sp>
    </p:spTree>
    <p:extLst>
      <p:ext uri="{BB962C8B-B14F-4D97-AF65-F5344CB8AC3E}">
        <p14:creationId xmlns:p14="http://schemas.microsoft.com/office/powerpoint/2010/main" val="38088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B66741F0-317F-44BA-8C9A-6F81C06D9076}" type="slidenum">
              <a:rPr lang="en-GB" smtClean="0"/>
              <a:pPr/>
              <a:t>20</a:t>
            </a:fld>
            <a:endParaRPr lang="en-GB" dirty="0"/>
          </a:p>
        </p:txBody>
      </p:sp>
    </p:spTree>
    <p:extLst>
      <p:ext uri="{BB962C8B-B14F-4D97-AF65-F5344CB8AC3E}">
        <p14:creationId xmlns:p14="http://schemas.microsoft.com/office/powerpoint/2010/main" val="258266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40E3A25-5808-45C8-BD79-104C1506D3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2B4BA11-FE07-4014-AF1D-1290AA2FD1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BE" altLang="en-US"/>
          </a:p>
        </p:txBody>
      </p:sp>
      <p:sp>
        <p:nvSpPr>
          <p:cNvPr id="22532" name="Slide Number Placeholder 3">
            <a:extLst>
              <a:ext uri="{FF2B5EF4-FFF2-40B4-BE49-F238E27FC236}">
                <a16:creationId xmlns:a16="http://schemas.microsoft.com/office/drawing/2014/main" id="{7D88A5F9-5258-4E5F-9651-7FC5E9B306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fld id="{CE9019B7-4DE3-440F-A149-54DF5777B8D9}" type="slidenum">
              <a:rPr lang="en-GB" altLang="en-US" sz="1200"/>
              <a:pPr/>
              <a:t>21</a:t>
            </a:fld>
            <a:endParaRPr lang="en-GB"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1430115-11DC-4727-B42C-DD1C3C1C83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499B5424-B5CC-4AD5-A932-8397A5DE04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BE" altLang="en-US"/>
          </a:p>
        </p:txBody>
      </p:sp>
      <p:sp>
        <p:nvSpPr>
          <p:cNvPr id="23556" name="Slide Number Placeholder 3">
            <a:extLst>
              <a:ext uri="{FF2B5EF4-FFF2-40B4-BE49-F238E27FC236}">
                <a16:creationId xmlns:a16="http://schemas.microsoft.com/office/drawing/2014/main" id="{9302C7A0-C6BC-45BB-AD3C-89228A42EC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fld id="{3D1C12F0-E89E-4F05-A6B3-901377D7A13B}" type="slidenum">
              <a:rPr lang="en-GB" altLang="en-US" sz="1200"/>
              <a:pPr/>
              <a:t>22</a:t>
            </a:fld>
            <a:endParaRPr lang="en-GB"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23</a:t>
            </a:fld>
            <a:endParaRPr lang="en-GB"/>
          </a:p>
        </p:txBody>
      </p:sp>
    </p:spTree>
    <p:extLst>
      <p:ext uri="{BB962C8B-B14F-4D97-AF65-F5344CB8AC3E}">
        <p14:creationId xmlns:p14="http://schemas.microsoft.com/office/powerpoint/2010/main" val="182597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6692FF5-D4DB-4149-9EDF-B25E8B1636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DC93AE3-9F11-4EFF-B09B-EFF0063E8B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BE" altLang="en-US"/>
          </a:p>
        </p:txBody>
      </p:sp>
      <p:sp>
        <p:nvSpPr>
          <p:cNvPr id="24580" name="Slide Number Placeholder 3">
            <a:extLst>
              <a:ext uri="{FF2B5EF4-FFF2-40B4-BE49-F238E27FC236}">
                <a16:creationId xmlns:a16="http://schemas.microsoft.com/office/drawing/2014/main" id="{BA529942-7EED-4D48-A0B4-C1683BA039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fld id="{FD6E374F-513D-4314-9AD2-E7D0344A2738}" type="slidenum">
              <a:rPr lang="en-GB" altLang="en-US" sz="1200"/>
              <a:pPr/>
              <a:t>24</a:t>
            </a:fld>
            <a:endParaRPr lang="en-GB"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B66741F0-317F-44BA-8C9A-6F81C06D9076}" type="slidenum">
              <a:rPr lang="en-GB" smtClean="0"/>
              <a:pPr/>
              <a:t>25</a:t>
            </a:fld>
            <a:endParaRPr lang="en-GB" dirty="0"/>
          </a:p>
        </p:txBody>
      </p:sp>
    </p:spTree>
    <p:extLst>
      <p:ext uri="{BB962C8B-B14F-4D97-AF65-F5344CB8AC3E}">
        <p14:creationId xmlns:p14="http://schemas.microsoft.com/office/powerpoint/2010/main" val="58253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B66741F0-317F-44BA-8C9A-6F81C06D90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715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6</a:t>
            </a:fld>
            <a:endParaRPr lang="en-GB"/>
          </a:p>
        </p:txBody>
      </p:sp>
    </p:spTree>
    <p:extLst>
      <p:ext uri="{BB962C8B-B14F-4D97-AF65-F5344CB8AC3E}">
        <p14:creationId xmlns:p14="http://schemas.microsoft.com/office/powerpoint/2010/main" val="370225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7</a:t>
            </a:fld>
            <a:endParaRPr lang="en-GB"/>
          </a:p>
        </p:txBody>
      </p:sp>
    </p:spTree>
    <p:extLst>
      <p:ext uri="{BB962C8B-B14F-4D97-AF65-F5344CB8AC3E}">
        <p14:creationId xmlns:p14="http://schemas.microsoft.com/office/powerpoint/2010/main" val="37962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dirty="0"/>
              <a:t>Will not go through this slide in much detail – just point out there are steps happening this year leading up to the legislative proposal, and then once that’s done, it’s a complicated and lengthy process to make it to the final law. </a:t>
            </a:r>
            <a:r>
              <a:rPr lang="en-US" sz="1800" dirty="0">
                <a:solidFill>
                  <a:srgbClr val="FFFFFF"/>
                </a:solidFill>
                <a:latin typeface="Calibri" pitchFamily="34" charset="0"/>
              </a:rPr>
              <a:t>NI to continue to follow process, provide information, and engage with stakeholders. </a:t>
            </a:r>
          </a:p>
          <a:p>
            <a:r>
              <a:rPr lang="en-US" b="1" dirty="0"/>
              <a:t>Mike, just for clarification,  the steps on the left are all taking place prior to the first box on the right. Could mention high NI engagement in SEA. ACSH is meeting end of April</a:t>
            </a:r>
          </a:p>
        </p:txBody>
      </p:sp>
      <p:sp>
        <p:nvSpPr>
          <p:cNvPr id="4" name="Slide Number Placeholder 3"/>
          <p:cNvSpPr>
            <a:spLocks noGrp="1"/>
          </p:cNvSpPr>
          <p:nvPr>
            <p:ph type="sldNum" sz="quarter" idx="10"/>
          </p:nvPr>
        </p:nvSpPr>
        <p:spPr/>
        <p:txBody>
          <a:bodyPr/>
          <a:lstStyle/>
          <a:p>
            <a:fld id="{B66741F0-317F-44BA-8C9A-6F81C06D9076}" type="slidenum">
              <a:rPr lang="en-GB" smtClean="0"/>
              <a:pPr/>
              <a:t>8</a:t>
            </a:fld>
            <a:endParaRPr lang="en-GB"/>
          </a:p>
        </p:txBody>
      </p:sp>
    </p:spTree>
    <p:extLst>
      <p:ext uri="{BB962C8B-B14F-4D97-AF65-F5344CB8AC3E}">
        <p14:creationId xmlns:p14="http://schemas.microsoft.com/office/powerpoint/2010/main" val="388110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76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So what can we do?</a:t>
            </a:r>
          </a:p>
          <a:p>
            <a:endParaRPr lang="en-US" dirty="0"/>
          </a:p>
          <a:p>
            <a:r>
              <a:rPr lang="en-US" dirty="0"/>
              <a:t>On the technical side, we are pointing out some of the flaws in the methodology.  One of these deals with the decisions around the cancer potency of Co.  We disagree with the basis argued by the NL on the grounds that it uses faulty read across. </a:t>
            </a:r>
            <a:r>
              <a:rPr lang="en-US" b="1" dirty="0"/>
              <a:t>Mike is not faulty read across. Is faulty method based on a database with mostly organic substances and mostly oral </a:t>
            </a:r>
            <a:r>
              <a:rPr lang="en-US" b="1" dirty="0" err="1"/>
              <a:t>carco</a:t>
            </a:r>
            <a:r>
              <a:rPr lang="en-US" b="1" dirty="0"/>
              <a:t> studies that can not be extrapolated to inhalation or metals</a:t>
            </a:r>
          </a:p>
          <a:p>
            <a:endParaRPr lang="en-US" dirty="0"/>
          </a:p>
          <a:p>
            <a:r>
              <a:rPr lang="en-US" dirty="0"/>
              <a:t>This alone won’t do it, so, we also want to promote the use of “bioaccessibility”</a:t>
            </a:r>
          </a:p>
          <a:p>
            <a:r>
              <a:rPr lang="en-US" dirty="0"/>
              <a:t>Bioaccessibility is based on the observation that the actual fraction of ingested or inhaled metal is a small proportion of total metal.  Usually it is lower than 20</a:t>
            </a:r>
            <a:r>
              <a:rPr lang="en-US" b="1" dirty="0"/>
              <a:t>%. No Mike: based on the fact that toxicity of metals is due to metal ion; that alloys have matrix effects that modify metal release compared to pure metals and therefore a classification comparing bulk concentrations to cutoff values could over or underestimate toxicity</a:t>
            </a:r>
          </a:p>
          <a:p>
            <a:endParaRPr lang="en-US" dirty="0"/>
          </a:p>
          <a:p>
            <a:r>
              <a:rPr lang="en-US" dirty="0"/>
              <a:t>Using this approach, a </a:t>
            </a:r>
            <a:r>
              <a:rPr lang="en-US" dirty="0" err="1"/>
              <a:t>bioaccessible</a:t>
            </a:r>
            <a:r>
              <a:rPr lang="en-US" dirty="0"/>
              <a:t> concentration of Co from an alloy or Ni can be measured, and compared with the SCL.  If it’s lower, then no classification.</a:t>
            </a:r>
          </a:p>
        </p:txBody>
      </p:sp>
      <p:sp>
        <p:nvSpPr>
          <p:cNvPr id="4" name="Slide Number Placeholder 3"/>
          <p:cNvSpPr>
            <a:spLocks noGrp="1"/>
          </p:cNvSpPr>
          <p:nvPr>
            <p:ph type="sldNum" sz="quarter" idx="10"/>
          </p:nvPr>
        </p:nvSpPr>
        <p:spPr/>
        <p:txBody>
          <a:bodyPr/>
          <a:lstStyle/>
          <a:p>
            <a:fld id="{B66741F0-317F-44BA-8C9A-6F81C06D9076}" type="slidenum">
              <a:rPr lang="en-GB" smtClean="0"/>
              <a:pPr/>
              <a:t>10</a:t>
            </a:fld>
            <a:endParaRPr lang="en-GB"/>
          </a:p>
        </p:txBody>
      </p:sp>
    </p:spTree>
    <p:extLst>
      <p:ext uri="{BB962C8B-B14F-4D97-AF65-F5344CB8AC3E}">
        <p14:creationId xmlns:p14="http://schemas.microsoft.com/office/powerpoint/2010/main" val="236715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13</a:t>
            </a:fld>
            <a:endParaRPr lang="en-GB"/>
          </a:p>
        </p:txBody>
      </p:sp>
    </p:spTree>
    <p:extLst>
      <p:ext uri="{BB962C8B-B14F-4D97-AF65-F5344CB8AC3E}">
        <p14:creationId xmlns:p14="http://schemas.microsoft.com/office/powerpoint/2010/main" val="59139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66741F0-317F-44BA-8C9A-6F81C06D9076}" type="slidenum">
              <a:rPr lang="en-GB" smtClean="0"/>
              <a:pPr/>
              <a:t>14</a:t>
            </a:fld>
            <a:endParaRPr lang="en-GB"/>
          </a:p>
        </p:txBody>
      </p:sp>
    </p:spTree>
    <p:extLst>
      <p:ext uri="{BB962C8B-B14F-4D97-AF65-F5344CB8AC3E}">
        <p14:creationId xmlns:p14="http://schemas.microsoft.com/office/powerpoint/2010/main" val="2142514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iPERA Title Slide">
    <p:spTree>
      <p:nvGrpSpPr>
        <p:cNvPr id="1" name=""/>
        <p:cNvGrpSpPr/>
        <p:nvPr/>
      </p:nvGrpSpPr>
      <p:grpSpPr>
        <a:xfrm>
          <a:off x="0" y="0"/>
          <a:ext cx="0" cy="0"/>
          <a:chOff x="0" y="0"/>
          <a:chExt cx="0" cy="0"/>
        </a:xfrm>
      </p:grpSpPr>
      <p:pic>
        <p:nvPicPr>
          <p:cNvPr id="8" name="Picture 7" descr="A close up of a logo&#10;&#10;Description generated with very high confidence">
            <a:extLst>
              <a:ext uri="{FF2B5EF4-FFF2-40B4-BE49-F238E27FC236}">
                <a16:creationId xmlns:a16="http://schemas.microsoft.com/office/drawing/2014/main" id="{DBB42F46-4E40-4B5B-ADED-B692A3B8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0"/>
            <a:ext cx="13001753" cy="9753600"/>
          </a:xfrm>
          <a:prstGeom prst="rect">
            <a:avLst/>
          </a:prstGeom>
        </p:spPr>
      </p:pic>
      <p:sp>
        <p:nvSpPr>
          <p:cNvPr id="2" name="Titre 1"/>
          <p:cNvSpPr>
            <a:spLocks noGrp="1"/>
          </p:cNvSpPr>
          <p:nvPr>
            <p:ph type="ctrTitle" hasCustomPrompt="1"/>
          </p:nvPr>
        </p:nvSpPr>
        <p:spPr>
          <a:xfrm>
            <a:off x="5710312" y="4012704"/>
            <a:ext cx="6408712" cy="1512168"/>
          </a:xfrm>
        </p:spPr>
        <p:txBody>
          <a:bodyPr anchor="t">
            <a:normAutofit/>
          </a:bodyPr>
          <a:lstStyle>
            <a:lvl1pPr algn="l">
              <a:defRPr sz="3200" kern="1200" spc="0" baseline="0">
                <a:solidFill>
                  <a:schemeClr val="tx1"/>
                </a:solidFill>
                <a:latin typeface="Calibri" pitchFamily="34" charset="0"/>
              </a:defRPr>
            </a:lvl1pPr>
          </a:lstStyle>
          <a:p>
            <a:r>
              <a:rPr lang="en-GB" noProof="0" dirty="0"/>
              <a:t>Click to change the title</a:t>
            </a:r>
          </a:p>
        </p:txBody>
      </p:sp>
      <p:sp>
        <p:nvSpPr>
          <p:cNvPr id="3" name="Sous-titre 2"/>
          <p:cNvSpPr>
            <a:spLocks noGrp="1"/>
          </p:cNvSpPr>
          <p:nvPr>
            <p:ph type="subTitle" idx="1" hasCustomPrompt="1"/>
          </p:nvPr>
        </p:nvSpPr>
        <p:spPr>
          <a:xfrm>
            <a:off x="5710312" y="5527041"/>
            <a:ext cx="6408712" cy="1582008"/>
          </a:xfrm>
        </p:spPr>
        <p:txBody>
          <a:bodyPr>
            <a:normAutofit/>
          </a:bodyPr>
          <a:lstStyle>
            <a:lvl1pPr marL="0" indent="0" algn="l">
              <a:buNone/>
              <a:defRPr sz="32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a:t>Click to change the subtitle</a:t>
            </a:r>
          </a:p>
        </p:txBody>
      </p:sp>
      <p:sp>
        <p:nvSpPr>
          <p:cNvPr id="4" name="Espace réservé de la date 3"/>
          <p:cNvSpPr>
            <a:spLocks noGrp="1"/>
          </p:cNvSpPr>
          <p:nvPr>
            <p:ph type="dt" sz="half" idx="10"/>
          </p:nvPr>
        </p:nvSpPr>
        <p:spPr>
          <a:xfrm>
            <a:off x="1389832" y="9053264"/>
            <a:ext cx="3034453" cy="504000"/>
          </a:xfrm>
        </p:spPr>
        <p:txBody>
          <a:bodyPr/>
          <a:lstStyle/>
          <a:p>
            <a:fld id="{8140E75E-6827-4416-9879-28D973622597}" type="datetime1">
              <a:rPr lang="en-GB" noProof="0" smtClean="0"/>
              <a:pPr/>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iPERA Ending Page">
    <p:spTree>
      <p:nvGrpSpPr>
        <p:cNvPr id="1" name=""/>
        <p:cNvGrpSpPr/>
        <p:nvPr/>
      </p:nvGrpSpPr>
      <p:grpSpPr>
        <a:xfrm>
          <a:off x="0" y="0"/>
          <a:ext cx="0" cy="0"/>
          <a:chOff x="0" y="0"/>
          <a:chExt cx="0" cy="0"/>
        </a:xfrm>
      </p:grpSpPr>
      <p:pic>
        <p:nvPicPr>
          <p:cNvPr id="8" name="Picture 7" descr="A close up of a logo&#10;&#10;Description generated with very high confidence">
            <a:extLst>
              <a:ext uri="{FF2B5EF4-FFF2-40B4-BE49-F238E27FC236}">
                <a16:creationId xmlns:a16="http://schemas.microsoft.com/office/drawing/2014/main" id="{0FBA0584-033B-489C-B9E1-2A688DD09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2" name="Titre 1"/>
          <p:cNvSpPr>
            <a:spLocks noGrp="1"/>
          </p:cNvSpPr>
          <p:nvPr>
            <p:ph type="ctrTitle" hasCustomPrompt="1"/>
          </p:nvPr>
        </p:nvSpPr>
        <p:spPr>
          <a:xfrm>
            <a:off x="4846216" y="3436640"/>
            <a:ext cx="6768752" cy="1512168"/>
          </a:xfrm>
        </p:spPr>
        <p:txBody>
          <a:bodyPr anchor="t">
            <a:normAutofit/>
          </a:bodyPr>
          <a:lstStyle>
            <a:lvl1pPr algn="l">
              <a:defRPr sz="3200" kern="1200" spc="0" baseline="0">
                <a:solidFill>
                  <a:schemeClr val="tx1"/>
                </a:solidFill>
                <a:latin typeface="Calibri" pitchFamily="34" charset="0"/>
              </a:defRPr>
            </a:lvl1pPr>
          </a:lstStyle>
          <a:p>
            <a:r>
              <a:rPr lang="en-GB" noProof="0" dirty="0"/>
              <a:t>Click to change the title</a:t>
            </a:r>
          </a:p>
        </p:txBody>
      </p:sp>
      <p:sp>
        <p:nvSpPr>
          <p:cNvPr id="3" name="Sous-titre 2"/>
          <p:cNvSpPr>
            <a:spLocks noGrp="1"/>
          </p:cNvSpPr>
          <p:nvPr>
            <p:ph type="subTitle" idx="1" hasCustomPrompt="1"/>
          </p:nvPr>
        </p:nvSpPr>
        <p:spPr>
          <a:xfrm>
            <a:off x="4846216" y="4950977"/>
            <a:ext cx="6768752" cy="1582008"/>
          </a:xfrm>
        </p:spPr>
        <p:txBody>
          <a:bodyPr>
            <a:normAutofit/>
          </a:bodyPr>
          <a:lstStyle>
            <a:lvl1pPr marL="0" indent="0" algn="l">
              <a:buNone/>
              <a:defRPr sz="32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a:t>Click to change the subtitle</a:t>
            </a:r>
          </a:p>
        </p:txBody>
      </p:sp>
      <p:sp>
        <p:nvSpPr>
          <p:cNvPr id="4" name="Espace réservé de la date 3"/>
          <p:cNvSpPr>
            <a:spLocks noGrp="1"/>
          </p:cNvSpPr>
          <p:nvPr>
            <p:ph type="dt" sz="half" idx="10"/>
          </p:nvPr>
        </p:nvSpPr>
        <p:spPr>
          <a:xfrm>
            <a:off x="1389832" y="9053264"/>
            <a:ext cx="3034453" cy="504000"/>
          </a:xfrm>
        </p:spPr>
        <p:txBody>
          <a:bodyPr/>
          <a:lstStyle/>
          <a:p>
            <a:fld id="{8140E75E-6827-4416-9879-28D973622597}" type="datetime1">
              <a:rPr lang="en-GB" noProof="0" smtClean="0"/>
              <a:pPr/>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50240" y="102564"/>
            <a:ext cx="9452560" cy="1173836"/>
          </a:xfrm>
        </p:spPr>
        <p:txBody>
          <a:bodyPr anchor="t">
            <a:normAutofit/>
          </a:bodyPr>
          <a:lstStyle>
            <a:lvl1pPr algn="l">
              <a:defRPr sz="4000">
                <a:latin typeface="+mj-lt"/>
              </a:defRPr>
            </a:lvl1pPr>
          </a:lstStyle>
          <a:p>
            <a:r>
              <a:rPr lang="en-GB" noProof="0" dirty="0" err="1"/>
              <a:t>Cliquez</a:t>
            </a:r>
            <a:r>
              <a:rPr lang="en-GB" noProof="0" dirty="0"/>
              <a:t> pour modifier le style du titre</a:t>
            </a:r>
          </a:p>
        </p:txBody>
      </p:sp>
      <p:sp>
        <p:nvSpPr>
          <p:cNvPr id="3" name="Espace réservé du contenu 2"/>
          <p:cNvSpPr>
            <a:spLocks noGrp="1"/>
          </p:cNvSpPr>
          <p:nvPr>
            <p:ph idx="1"/>
          </p:nvPr>
        </p:nvSpPr>
        <p:spPr/>
        <p:txBody>
          <a:bodyPr>
            <a:normAutofit/>
          </a:bodyPr>
          <a:lstStyle>
            <a:lvl1pPr marL="900113" indent="-358775">
              <a:spcBef>
                <a:spcPts val="0"/>
              </a:spcBef>
              <a:spcAft>
                <a:spcPts val="0"/>
              </a:spcAft>
              <a:buClr>
                <a:schemeClr val="tx2"/>
              </a:buClr>
              <a:buFont typeface="Arial" panose="020B0604020202020204" pitchFamily="34" charset="0"/>
              <a:buChar char="•"/>
              <a:defRPr sz="3000" baseline="0">
                <a:solidFill>
                  <a:schemeClr val="bg2"/>
                </a:solidFill>
                <a:latin typeface="+mj-lt"/>
              </a:defRPr>
            </a:lvl1pPr>
            <a:lvl2pPr marL="801688" indent="-296863">
              <a:spcBef>
                <a:spcPts val="0"/>
              </a:spcBef>
              <a:spcAft>
                <a:spcPts val="0"/>
              </a:spcAft>
              <a:buClr>
                <a:schemeClr val="tx1"/>
              </a:buClr>
              <a:buFont typeface="Trebuchet MS" pitchFamily="34" charset="0"/>
              <a:buChar char="●"/>
              <a:defRPr sz="2400" baseline="0">
                <a:solidFill>
                  <a:schemeClr val="tx1"/>
                </a:solidFill>
                <a:latin typeface="Calibri" pitchFamily="34" charset="0"/>
              </a:defRPr>
            </a:lvl2pPr>
            <a:lvl3pPr>
              <a:defRPr sz="3000">
                <a:solidFill>
                  <a:schemeClr val="bg2"/>
                </a:solidFill>
                <a:latin typeface="+mj-lt"/>
              </a:defRPr>
            </a:lvl3pPr>
          </a:lstStyle>
          <a:p>
            <a:pPr lvl="0"/>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p:txBody>
      </p:sp>
      <p:sp>
        <p:nvSpPr>
          <p:cNvPr id="4" name="Espace réservé de la date 3"/>
          <p:cNvSpPr>
            <a:spLocks noGrp="1"/>
          </p:cNvSpPr>
          <p:nvPr>
            <p:ph type="dt" sz="half" idx="10"/>
          </p:nvPr>
        </p:nvSpPr>
        <p:spPr/>
        <p:txBody>
          <a:bodyPr/>
          <a:lstStyle/>
          <a:p>
            <a:fld id="{E12B0143-F2E9-46C9-90AB-5ECB9F3D81CD}" type="datetime1">
              <a:rPr lang="en-GB" smtClean="0"/>
              <a:pPr/>
              <a:t>15/04/2019</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1354000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07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926336" y="4012704"/>
            <a:ext cx="6192688" cy="1512168"/>
          </a:xfrm>
        </p:spPr>
        <p:txBody>
          <a:bodyPr anchor="t">
            <a:normAutofit/>
          </a:bodyPr>
          <a:lstStyle>
            <a:lvl1pPr algn="l">
              <a:defRPr sz="4000" kern="1200" spc="0" baseline="0">
                <a:solidFill>
                  <a:schemeClr val="tx1"/>
                </a:solidFill>
                <a:latin typeface="Calibri" pitchFamily="34" charset="0"/>
              </a:defRPr>
            </a:lvl1pPr>
          </a:lstStyle>
          <a:p>
            <a:r>
              <a:rPr lang="en-GB" noProof="0" dirty="0" err="1"/>
              <a:t>Cliquez</a:t>
            </a:r>
            <a:r>
              <a:rPr lang="en-GB" noProof="0" dirty="0"/>
              <a:t> pour modifier le style du titre</a:t>
            </a:r>
          </a:p>
        </p:txBody>
      </p:sp>
      <p:sp>
        <p:nvSpPr>
          <p:cNvPr id="3" name="Sous-titre 2"/>
          <p:cNvSpPr>
            <a:spLocks noGrp="1"/>
          </p:cNvSpPr>
          <p:nvPr>
            <p:ph type="subTitle" idx="1"/>
          </p:nvPr>
        </p:nvSpPr>
        <p:spPr>
          <a:xfrm>
            <a:off x="5926336" y="5527041"/>
            <a:ext cx="6192688" cy="1582008"/>
          </a:xfrm>
        </p:spPr>
        <p:txBody>
          <a:bodyPr>
            <a:normAutofit/>
          </a:bodyPr>
          <a:lstStyle>
            <a:lvl1pPr marL="0" indent="0" algn="l">
              <a:buNone/>
              <a:defRPr sz="34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err="1"/>
              <a:t>Cliquez</a:t>
            </a:r>
            <a:r>
              <a:rPr lang="en-GB" noProof="0" dirty="0"/>
              <a:t> pour modifier le style des </a:t>
            </a:r>
            <a:r>
              <a:rPr lang="en-GB" noProof="0" dirty="0" err="1"/>
              <a:t>sous</a:t>
            </a:r>
            <a:r>
              <a:rPr lang="en-GB" noProof="0" dirty="0"/>
              <a:t>-titres du masque</a:t>
            </a:r>
          </a:p>
        </p:txBody>
      </p:sp>
      <p:sp>
        <p:nvSpPr>
          <p:cNvPr id="4" name="Espace réservé de la date 3"/>
          <p:cNvSpPr>
            <a:spLocks noGrp="1"/>
          </p:cNvSpPr>
          <p:nvPr>
            <p:ph type="dt" sz="half" idx="10"/>
          </p:nvPr>
        </p:nvSpPr>
        <p:spPr>
          <a:xfrm>
            <a:off x="1389832" y="9053264"/>
            <a:ext cx="3034453" cy="504000"/>
          </a:xfrm>
        </p:spPr>
        <p:txBody>
          <a:bodyPr/>
          <a:lstStyle/>
          <a:p>
            <a:fld id="{B58AFF0E-11DA-489A-9B58-AF48E2EF3E1B}" type="datetime1">
              <a:rPr lang="en-GB" noProof="0" smtClean="0"/>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834088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50240" y="102564"/>
            <a:ext cx="9452560" cy="1173836"/>
          </a:xfrm>
        </p:spPr>
        <p:txBody>
          <a:bodyPr anchor="t">
            <a:normAutofit/>
          </a:bodyPr>
          <a:lstStyle>
            <a:lvl1pPr algn="l">
              <a:defRPr sz="4000">
                <a:latin typeface="+mj-lt"/>
              </a:defRPr>
            </a:lvl1pPr>
          </a:lstStyle>
          <a:p>
            <a:r>
              <a:rPr lang="en-GB" noProof="0" dirty="0" err="1"/>
              <a:t>Cliquez</a:t>
            </a:r>
            <a:r>
              <a:rPr lang="en-GB" noProof="0" dirty="0"/>
              <a:t> pour modifier le style du titre</a:t>
            </a:r>
          </a:p>
        </p:txBody>
      </p:sp>
      <p:sp>
        <p:nvSpPr>
          <p:cNvPr id="3" name="Espace réservé du contenu 2"/>
          <p:cNvSpPr>
            <a:spLocks noGrp="1"/>
          </p:cNvSpPr>
          <p:nvPr>
            <p:ph idx="1" hasCustomPrompt="1"/>
          </p:nvPr>
        </p:nvSpPr>
        <p:spPr/>
        <p:txBody>
          <a:bodyPr>
            <a:normAutofit/>
          </a:bodyPr>
          <a:lstStyle>
            <a:lvl1pPr marL="0" indent="-360000">
              <a:spcBef>
                <a:spcPts val="0"/>
              </a:spcBef>
              <a:spcAft>
                <a:spcPts val="0"/>
              </a:spcAft>
              <a:buClr>
                <a:schemeClr val="tx2"/>
              </a:buClr>
              <a:buFont typeface="Arial" panose="020B0604020202020204" pitchFamily="34" charset="0"/>
              <a:buChar char="•"/>
              <a:defRPr sz="3000" baseline="0">
                <a:solidFill>
                  <a:schemeClr val="bg2"/>
                </a:solidFill>
                <a:latin typeface="Calibri" pitchFamily="34" charset="0"/>
              </a:defRPr>
            </a:lvl1pPr>
            <a:lvl2pPr marL="864000" indent="-360000">
              <a:spcBef>
                <a:spcPts val="0"/>
              </a:spcBef>
              <a:spcAft>
                <a:spcPts val="0"/>
              </a:spcAft>
              <a:buClr>
                <a:srgbClr val="000000"/>
              </a:buClr>
              <a:buFont typeface="Arial" panose="020B0604020202020204" pitchFamily="34" charset="0"/>
              <a:buChar char="•"/>
              <a:defRPr sz="3000" baseline="0">
                <a:solidFill>
                  <a:schemeClr val="bg2"/>
                </a:solidFill>
                <a:latin typeface="Calibri" pitchFamily="34" charset="0"/>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4" name="Espace réservé de la date 3"/>
          <p:cNvSpPr>
            <a:spLocks noGrp="1"/>
          </p:cNvSpPr>
          <p:nvPr>
            <p:ph type="dt" sz="half" idx="10"/>
          </p:nvPr>
        </p:nvSpPr>
        <p:spPr/>
        <p:txBody>
          <a:bodyPr/>
          <a:lstStyle/>
          <a:p>
            <a:fld id="{73A26162-EA98-4A35-80C0-DFE4B58A6B89}" type="datetime1">
              <a:rPr lang="en-GB" smtClean="0"/>
              <a:t>15/04/2019</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56947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13768" y="4516760"/>
            <a:ext cx="6768752" cy="1512168"/>
          </a:xfrm>
        </p:spPr>
        <p:txBody>
          <a:bodyPr anchor="t">
            <a:normAutofit/>
          </a:bodyPr>
          <a:lstStyle>
            <a:lvl1pPr algn="l">
              <a:defRPr sz="4000" kern="1200" spc="0" baseline="0">
                <a:solidFill>
                  <a:schemeClr val="tx1"/>
                </a:solidFill>
                <a:latin typeface="Calibri" pitchFamily="34" charset="0"/>
              </a:defRPr>
            </a:lvl1pPr>
          </a:lstStyle>
          <a:p>
            <a:r>
              <a:rPr lang="en-GB" noProof="0" dirty="0" err="1"/>
              <a:t>Cliquez</a:t>
            </a:r>
            <a:r>
              <a:rPr lang="en-GB" noProof="0" dirty="0"/>
              <a:t> pour modifier le style du titre</a:t>
            </a:r>
          </a:p>
        </p:txBody>
      </p:sp>
      <p:sp>
        <p:nvSpPr>
          <p:cNvPr id="3" name="Sous-titre 2"/>
          <p:cNvSpPr>
            <a:spLocks noGrp="1"/>
          </p:cNvSpPr>
          <p:nvPr>
            <p:ph type="subTitle" idx="1"/>
          </p:nvPr>
        </p:nvSpPr>
        <p:spPr>
          <a:xfrm>
            <a:off x="813768" y="6031097"/>
            <a:ext cx="6768752" cy="1582008"/>
          </a:xfrm>
        </p:spPr>
        <p:txBody>
          <a:bodyPr>
            <a:normAutofit/>
          </a:bodyPr>
          <a:lstStyle>
            <a:lvl1pPr marL="0" indent="0" algn="l">
              <a:buNone/>
              <a:defRPr sz="30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err="1"/>
              <a:t>Cliquez</a:t>
            </a:r>
            <a:r>
              <a:rPr lang="en-GB" noProof="0" dirty="0"/>
              <a:t> pour modifier le style des </a:t>
            </a:r>
            <a:r>
              <a:rPr lang="en-GB" noProof="0" dirty="0" err="1"/>
              <a:t>sous</a:t>
            </a:r>
            <a:r>
              <a:rPr lang="en-GB" noProof="0" dirty="0"/>
              <a:t>-titres du masque</a:t>
            </a:r>
          </a:p>
        </p:txBody>
      </p:sp>
      <p:sp>
        <p:nvSpPr>
          <p:cNvPr id="4" name="Espace réservé de la date 3"/>
          <p:cNvSpPr>
            <a:spLocks noGrp="1"/>
          </p:cNvSpPr>
          <p:nvPr>
            <p:ph type="dt" sz="half" idx="10"/>
          </p:nvPr>
        </p:nvSpPr>
        <p:spPr>
          <a:xfrm>
            <a:off x="1389832" y="9053264"/>
            <a:ext cx="3034453" cy="504000"/>
          </a:xfrm>
        </p:spPr>
        <p:txBody>
          <a:bodyPr/>
          <a:lstStyle/>
          <a:p>
            <a:fld id="{155357DD-751D-4997-91BE-2114E41EAF17}" type="datetime1">
              <a:rPr lang="en-GB" noProof="0" smtClean="0"/>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2589384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en-GB" noProof="0" dirty="0" err="1"/>
              <a:t>Cliquez</a:t>
            </a:r>
            <a:r>
              <a:rPr lang="en-GB" noProof="0" dirty="0"/>
              <a:t> pour modifier le style du titre</a:t>
            </a:r>
          </a:p>
        </p:txBody>
      </p:sp>
      <p:sp>
        <p:nvSpPr>
          <p:cNvPr id="3" name="Espace réservé du contenu 2"/>
          <p:cNvSpPr>
            <a:spLocks noGrp="1"/>
          </p:cNvSpPr>
          <p:nvPr>
            <p:ph sz="half" idx="1" hasCustomPrompt="1"/>
          </p:nvPr>
        </p:nvSpPr>
        <p:spPr>
          <a:xfrm>
            <a:off x="597744" y="2284512"/>
            <a:ext cx="5743787" cy="6436925"/>
          </a:xfrm>
        </p:spPr>
        <p:txBody>
          <a:bodyPr>
            <a:noAutofit/>
          </a:bodyPr>
          <a:lstStyle>
            <a:lvl1pPr marL="358775" indent="-358775">
              <a:spcAft>
                <a:spcPts val="0"/>
              </a:spcAft>
              <a:buClr>
                <a:schemeClr val="tx2"/>
              </a:buClr>
              <a:defRPr sz="3000" baseline="0">
                <a:solidFill>
                  <a:srgbClr val="000000"/>
                </a:solidFill>
              </a:defRPr>
            </a:lvl1pPr>
            <a:lvl2pPr>
              <a:defRPr sz="3000" baseline="0">
                <a:solidFill>
                  <a:srgbClr val="000000"/>
                </a:solidFill>
              </a:defRPr>
            </a:lvl2pPr>
            <a:lvl3pPr>
              <a:defRPr sz="3000"/>
            </a:lvl3pPr>
            <a:lvl4pPr>
              <a:defRPr sz="3000"/>
            </a:lvl4pPr>
            <a:lvl5pPr>
              <a:defRPr sz="3000"/>
            </a:lvl5pPr>
            <a:lvl6pPr>
              <a:defRPr sz="3000"/>
            </a:lvl6pPr>
            <a:lvl7pPr>
              <a:defRPr sz="2600"/>
            </a:lvl7pPr>
            <a:lvl8pPr>
              <a:defRPr sz="2600"/>
            </a:lvl8pPr>
            <a:lvl9pPr>
              <a:defRPr sz="2600"/>
            </a:lvl9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4" name="Espace réservé du contenu 3"/>
          <p:cNvSpPr>
            <a:spLocks noGrp="1"/>
          </p:cNvSpPr>
          <p:nvPr>
            <p:ph sz="half" idx="2" hasCustomPrompt="1"/>
          </p:nvPr>
        </p:nvSpPr>
        <p:spPr>
          <a:xfrm>
            <a:off x="6610773" y="2275841"/>
            <a:ext cx="5743787" cy="6436925"/>
          </a:xfrm>
        </p:spPr>
        <p:txBody>
          <a:bodyPr>
            <a:noAutofit/>
          </a:bodyPr>
          <a:lstStyle>
            <a:lvl1pPr marL="358775" indent="-358775">
              <a:defRPr sz="3000" baseline="0">
                <a:solidFill>
                  <a:srgbClr val="000000"/>
                </a:solidFill>
              </a:defRPr>
            </a:lvl1pPr>
            <a:lvl2pPr>
              <a:defRPr sz="3000" baseline="0">
                <a:solidFill>
                  <a:srgbClr val="000000"/>
                </a:solidFill>
              </a:defRPr>
            </a:lvl2pPr>
            <a:lvl3pPr>
              <a:defRPr sz="3000"/>
            </a:lvl3pPr>
            <a:lvl4pPr>
              <a:defRPr sz="3000"/>
            </a:lvl4pPr>
            <a:lvl5pPr>
              <a:defRPr sz="3000"/>
            </a:lvl5pPr>
            <a:lvl6pPr>
              <a:defRPr sz="3000"/>
            </a:lvl6pPr>
            <a:lvl7pPr>
              <a:defRPr sz="2600"/>
            </a:lvl7pPr>
            <a:lvl8pPr>
              <a:defRPr sz="2600"/>
            </a:lvl8pPr>
            <a:lvl9pPr>
              <a:defRPr sz="2600"/>
            </a:lvl9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5" name="Espace réservé de la date 4"/>
          <p:cNvSpPr>
            <a:spLocks noGrp="1"/>
          </p:cNvSpPr>
          <p:nvPr>
            <p:ph type="dt" sz="half" idx="10"/>
          </p:nvPr>
        </p:nvSpPr>
        <p:spPr/>
        <p:txBody>
          <a:bodyPr/>
          <a:lstStyle/>
          <a:p>
            <a:fld id="{29E6E168-EBCC-458F-A230-6C2E3A7B0AFF}" type="datetime1">
              <a:rPr lang="en-GB" smtClean="0"/>
              <a:t>15/04/2019</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174169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GB" noProof="0" dirty="0" err="1"/>
              <a:t>Cliquez</a:t>
            </a:r>
            <a:r>
              <a:rPr lang="en-GB" noProof="0" dirty="0"/>
              <a:t> pour modifier le style du titre</a:t>
            </a:r>
          </a:p>
        </p:txBody>
      </p:sp>
      <p:sp>
        <p:nvSpPr>
          <p:cNvPr id="3" name="Espace réservé du texte 2"/>
          <p:cNvSpPr>
            <a:spLocks noGrp="1"/>
          </p:cNvSpPr>
          <p:nvPr>
            <p:ph type="body" idx="1"/>
          </p:nvPr>
        </p:nvSpPr>
        <p:spPr>
          <a:xfrm>
            <a:off x="650240" y="2183272"/>
            <a:ext cx="5746045" cy="909884"/>
          </a:xfrm>
        </p:spPr>
        <p:txBody>
          <a:bodyPr anchor="b">
            <a:noAutofit/>
          </a:bodyPr>
          <a:lstStyle>
            <a:lvl1pPr marL="0" indent="0">
              <a:buNone/>
              <a:defRPr sz="3000" b="1" baseline="0">
                <a:solidFill>
                  <a:schemeClr val="tx2"/>
                </a:solidFill>
              </a:defRPr>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4" name="Espace réservé du contenu 3"/>
          <p:cNvSpPr>
            <a:spLocks noGrp="1"/>
          </p:cNvSpPr>
          <p:nvPr>
            <p:ph sz="half" idx="2" hasCustomPrompt="1"/>
          </p:nvPr>
        </p:nvSpPr>
        <p:spPr>
          <a:xfrm>
            <a:off x="650240" y="3093155"/>
            <a:ext cx="5746045" cy="5619610"/>
          </a:xfrm>
        </p:spPr>
        <p:txBody>
          <a:bodyPr>
            <a:normAutofit/>
          </a:bodyPr>
          <a:lstStyle>
            <a:lvl1pPr marL="358775" indent="-358775">
              <a:defRPr sz="3000" baseline="0">
                <a:solidFill>
                  <a:srgbClr val="000000"/>
                </a:solidFill>
              </a:defRPr>
            </a:lvl1pPr>
            <a:lvl2pPr>
              <a:buClrTx/>
              <a:defRPr sz="3000" baseline="0">
                <a:solidFill>
                  <a:srgbClr val="000000"/>
                </a:solidFill>
              </a:defRPr>
            </a:lvl2pPr>
            <a:lvl3pPr>
              <a:defRPr sz="3000"/>
            </a:lvl3pPr>
            <a:lvl4pPr>
              <a:defRPr sz="3000"/>
            </a:lvl4pPr>
            <a:lvl5pPr>
              <a:defRPr sz="3000"/>
            </a:lvl5pPr>
            <a:lvl6pPr>
              <a:defRPr sz="3000"/>
            </a:lvl6pPr>
            <a:lvl7pPr>
              <a:defRPr sz="2300"/>
            </a:lvl7pPr>
            <a:lvl8pPr>
              <a:defRPr sz="2300"/>
            </a:lvl8pPr>
            <a:lvl9pPr>
              <a:defRPr sz="2300"/>
            </a:lvl9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5" name="Espace réservé du texte 4"/>
          <p:cNvSpPr>
            <a:spLocks noGrp="1"/>
          </p:cNvSpPr>
          <p:nvPr>
            <p:ph type="body" sz="quarter" idx="3"/>
          </p:nvPr>
        </p:nvSpPr>
        <p:spPr>
          <a:xfrm>
            <a:off x="6606259" y="2183272"/>
            <a:ext cx="5748302" cy="909884"/>
          </a:xfrm>
        </p:spPr>
        <p:txBody>
          <a:bodyPr anchor="b">
            <a:noAutofit/>
          </a:bodyPr>
          <a:lstStyle>
            <a:lvl1pPr marL="0" indent="0">
              <a:buNone/>
              <a:defRPr sz="3000" b="1" baseline="0">
                <a:solidFill>
                  <a:schemeClr val="tx2"/>
                </a:solidFill>
              </a:defRPr>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6" name="Espace réservé du contenu 5"/>
          <p:cNvSpPr>
            <a:spLocks noGrp="1"/>
          </p:cNvSpPr>
          <p:nvPr>
            <p:ph sz="quarter" idx="4" hasCustomPrompt="1"/>
          </p:nvPr>
        </p:nvSpPr>
        <p:spPr>
          <a:xfrm>
            <a:off x="6606259" y="3093155"/>
            <a:ext cx="5748302" cy="5619610"/>
          </a:xfrm>
        </p:spPr>
        <p:txBody>
          <a:bodyPr>
            <a:normAutofit/>
          </a:bodyPr>
          <a:lstStyle>
            <a:lvl1pPr marL="358775" indent="-358775">
              <a:buClr>
                <a:schemeClr val="tx2"/>
              </a:buClr>
              <a:defRPr sz="3000" baseline="0">
                <a:solidFill>
                  <a:srgbClr val="000000"/>
                </a:solidFill>
              </a:defRPr>
            </a:lvl1pPr>
            <a:lvl2pPr marL="358775" indent="-358775">
              <a:defRPr sz="3000" baseline="0">
                <a:solidFill>
                  <a:srgbClr val="000000"/>
                </a:solidFill>
              </a:defRPr>
            </a:lvl2pPr>
            <a:lvl3pPr>
              <a:defRPr sz="3000">
                <a:solidFill>
                  <a:srgbClr val="000000"/>
                </a:solidFill>
              </a:defRPr>
            </a:lvl3pPr>
            <a:lvl4pPr>
              <a:defRPr sz="3000"/>
            </a:lvl4pPr>
            <a:lvl5pPr>
              <a:defRPr sz="3000"/>
            </a:lvl5pPr>
            <a:lvl6pPr>
              <a:defRPr sz="3000"/>
            </a:lvl6pPr>
            <a:lvl7pPr>
              <a:defRPr sz="2300"/>
            </a:lvl7pPr>
            <a:lvl8pPr>
              <a:defRPr sz="2300"/>
            </a:lvl8pPr>
            <a:lvl9pPr>
              <a:defRPr sz="2300"/>
            </a:lvl9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7" name="Espace réservé de la date 6"/>
          <p:cNvSpPr>
            <a:spLocks noGrp="1"/>
          </p:cNvSpPr>
          <p:nvPr>
            <p:ph type="dt" sz="half" idx="10"/>
          </p:nvPr>
        </p:nvSpPr>
        <p:spPr/>
        <p:txBody>
          <a:bodyPr/>
          <a:lstStyle/>
          <a:p>
            <a:fld id="{446B2F6A-4FBC-46C5-873A-45707AB9C81E}" type="datetime1">
              <a:rPr lang="en-GB" smtClean="0"/>
              <a:t>15/04/2019</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92800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err="1"/>
              <a:t>Cliquez</a:t>
            </a:r>
            <a:r>
              <a:rPr lang="en-GB" noProof="0" dirty="0"/>
              <a:t> pour modifier le style du titre</a:t>
            </a:r>
          </a:p>
        </p:txBody>
      </p:sp>
      <p:sp>
        <p:nvSpPr>
          <p:cNvPr id="3" name="Espace réservé de la date 2"/>
          <p:cNvSpPr>
            <a:spLocks noGrp="1"/>
          </p:cNvSpPr>
          <p:nvPr>
            <p:ph type="dt" sz="half" idx="10"/>
          </p:nvPr>
        </p:nvSpPr>
        <p:spPr/>
        <p:txBody>
          <a:bodyPr/>
          <a:lstStyle/>
          <a:p>
            <a:fld id="{CBEA31F1-946E-49F9-B6EB-131D68A756BF}" type="datetime1">
              <a:rPr lang="en-GB" smtClean="0"/>
              <a:t>15/04/2019</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190340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D600E25-A8D9-41DA-A656-8B74DF52E759}" type="datetime1">
              <a:rPr lang="en-GB" smtClean="0"/>
              <a:t>15/04/2019</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237039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iPERA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5350272" y="3870856"/>
            <a:ext cx="6192688" cy="1582008"/>
          </a:xfrm>
        </p:spPr>
        <p:txBody>
          <a:bodyPr>
            <a:normAutofit/>
          </a:bodyPr>
          <a:lstStyle>
            <a:lvl1pPr marL="0" indent="0" algn="l">
              <a:buNone/>
              <a:defRPr sz="34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a:t>Click to change the text</a:t>
            </a:r>
          </a:p>
        </p:txBody>
      </p:sp>
      <p:sp>
        <p:nvSpPr>
          <p:cNvPr id="4" name="Espace réservé de la date 3"/>
          <p:cNvSpPr>
            <a:spLocks noGrp="1"/>
          </p:cNvSpPr>
          <p:nvPr>
            <p:ph type="dt" sz="half" idx="10"/>
          </p:nvPr>
        </p:nvSpPr>
        <p:spPr>
          <a:xfrm>
            <a:off x="1389832" y="9053264"/>
            <a:ext cx="3034453" cy="504000"/>
          </a:xfrm>
        </p:spPr>
        <p:txBody>
          <a:bodyPr/>
          <a:lstStyle/>
          <a:p>
            <a:fld id="{8140E75E-6827-4416-9879-28D973622597}" type="datetime1">
              <a:rPr lang="en-GB" noProof="0" smtClean="0"/>
              <a:pPr/>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032" y="6827520"/>
            <a:ext cx="7802880" cy="806027"/>
          </a:xfrm>
        </p:spPr>
        <p:txBody>
          <a:bodyPr anchor="b"/>
          <a:lstStyle>
            <a:lvl1pPr algn="l">
              <a:defRPr sz="3000" b="1" baseline="0"/>
            </a:lvl1pPr>
          </a:lstStyle>
          <a:p>
            <a:r>
              <a:rPr lang="en-GB" noProof="0" dirty="0" err="1"/>
              <a:t>Cliquez</a:t>
            </a:r>
            <a:r>
              <a:rPr lang="en-GB" noProof="0" dirty="0"/>
              <a:t> pour modifier le style du titre</a:t>
            </a:r>
          </a:p>
        </p:txBody>
      </p:sp>
      <p:sp>
        <p:nvSpPr>
          <p:cNvPr id="3" name="Espace réservé pour une image  2"/>
          <p:cNvSpPr>
            <a:spLocks noGrp="1"/>
          </p:cNvSpPr>
          <p:nvPr>
            <p:ph type="pic" idx="1"/>
          </p:nvPr>
        </p:nvSpPr>
        <p:spPr>
          <a:xfrm>
            <a:off x="2549032" y="1636440"/>
            <a:ext cx="7802880" cy="5087222"/>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GB"/>
          </a:p>
        </p:txBody>
      </p:sp>
      <p:sp>
        <p:nvSpPr>
          <p:cNvPr id="4" name="Espace réservé du texte 3"/>
          <p:cNvSpPr>
            <a:spLocks noGrp="1"/>
          </p:cNvSpPr>
          <p:nvPr>
            <p:ph type="body" sz="half" idx="2"/>
          </p:nvPr>
        </p:nvSpPr>
        <p:spPr>
          <a:xfrm>
            <a:off x="2549032" y="7633547"/>
            <a:ext cx="7802880" cy="1144693"/>
          </a:xfrm>
        </p:spPr>
        <p:txBody>
          <a:bodyPr>
            <a:noAutofit/>
          </a:bodyPr>
          <a:lstStyle>
            <a:lvl1pPr marL="0" indent="0">
              <a:buNone/>
              <a:defRPr sz="3000" baseline="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5" name="Espace réservé de la date 4"/>
          <p:cNvSpPr>
            <a:spLocks noGrp="1"/>
          </p:cNvSpPr>
          <p:nvPr>
            <p:ph type="dt" sz="half" idx="10"/>
          </p:nvPr>
        </p:nvSpPr>
        <p:spPr/>
        <p:txBody>
          <a:bodyPr/>
          <a:lstStyle/>
          <a:p>
            <a:fld id="{8962D368-83A6-49CF-AEC7-E65134E36A1D}" type="datetime1">
              <a:rPr lang="en-GB" smtClean="0"/>
              <a:t>15/04/2019</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2981893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err="1"/>
              <a:t>Cliquez</a:t>
            </a:r>
            <a:r>
              <a:rPr lang="en-GB" noProof="0" dirty="0"/>
              <a:t> pour modifier le style du titre</a:t>
            </a:r>
          </a:p>
        </p:txBody>
      </p:sp>
      <p:sp>
        <p:nvSpPr>
          <p:cNvPr id="3" name="Espace réservé du texte vertical 2"/>
          <p:cNvSpPr>
            <a:spLocks noGrp="1"/>
          </p:cNvSpPr>
          <p:nvPr>
            <p:ph type="body" orient="vert" idx="1" hasCustomPrompt="1"/>
          </p:nvPr>
        </p:nvSpPr>
        <p:spPr/>
        <p:txBody>
          <a:bodyPr vert="eaVert"/>
          <a:lstStyle>
            <a:lvl1pPr>
              <a:defRPr baseline="0"/>
            </a:lvl1pPr>
            <a:lvl2pPr>
              <a:buClrTx/>
              <a:defRPr/>
            </a:lvl2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4" name="Espace réservé de la date 3"/>
          <p:cNvSpPr>
            <a:spLocks noGrp="1"/>
          </p:cNvSpPr>
          <p:nvPr>
            <p:ph type="dt" sz="half" idx="10"/>
          </p:nvPr>
        </p:nvSpPr>
        <p:spPr/>
        <p:txBody>
          <a:bodyPr/>
          <a:lstStyle/>
          <a:p>
            <a:fld id="{D81AC5F1-4CC6-4406-8952-E346014F48BD}" type="datetime1">
              <a:rPr lang="en-GB" smtClean="0"/>
              <a:t>15/04/2019</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2063389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480" y="1852464"/>
            <a:ext cx="2926080" cy="6860302"/>
          </a:xfrm>
        </p:spPr>
        <p:txBody>
          <a:bodyPr vert="eaVert"/>
          <a:lstStyle>
            <a:lvl1pPr>
              <a:defRPr baseline="0"/>
            </a:lvl1pPr>
          </a:lstStyle>
          <a:p>
            <a:r>
              <a:rPr lang="en-GB" noProof="0" dirty="0" err="1"/>
              <a:t>Cliquez</a:t>
            </a:r>
            <a:r>
              <a:rPr lang="en-GB" noProof="0" dirty="0"/>
              <a:t> pour modifier le style du titre</a:t>
            </a:r>
          </a:p>
        </p:txBody>
      </p:sp>
      <p:sp>
        <p:nvSpPr>
          <p:cNvPr id="3" name="Espace réservé du texte vertical 2"/>
          <p:cNvSpPr>
            <a:spLocks noGrp="1"/>
          </p:cNvSpPr>
          <p:nvPr>
            <p:ph type="body" orient="vert" idx="1" hasCustomPrompt="1"/>
          </p:nvPr>
        </p:nvSpPr>
        <p:spPr>
          <a:xfrm>
            <a:off x="650240" y="1852464"/>
            <a:ext cx="8561493" cy="6860302"/>
          </a:xfrm>
        </p:spPr>
        <p:txBody>
          <a:bodyPr vert="eaVert"/>
          <a:lstStyle>
            <a:lvl1pPr>
              <a:defRPr baseline="0"/>
            </a:lvl1pPr>
            <a:lvl2pPr>
              <a:buClr>
                <a:schemeClr val="tx1"/>
              </a:buClr>
              <a:defRPr baseline="0"/>
            </a:lvl2p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4" name="Espace réservé de la date 3"/>
          <p:cNvSpPr>
            <a:spLocks noGrp="1"/>
          </p:cNvSpPr>
          <p:nvPr>
            <p:ph type="dt" sz="half" idx="10"/>
          </p:nvPr>
        </p:nvSpPr>
        <p:spPr/>
        <p:txBody>
          <a:bodyPr/>
          <a:lstStyle/>
          <a:p>
            <a:fld id="{97F2166C-9C10-46FB-9CBF-25B5385A3429}" type="datetime1">
              <a:rPr lang="en-GB" smtClean="0"/>
              <a:t>15/04/2019</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3919380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8643"/>
          <a:stretch/>
        </p:blipFill>
        <p:spPr bwMode="auto">
          <a:xfrm>
            <a:off x="4101552" y="0"/>
            <a:ext cx="8931273" cy="1107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8393125" y="9171096"/>
            <a:ext cx="1489731" cy="257385"/>
          </a:xfrm>
        </p:spPr>
        <p:txBody>
          <a:bodyPr/>
          <a:lstStyle/>
          <a:p>
            <a:fld id="{052ADB71-3969-41FF-B4FE-26D0E12C800D}" type="datetime1">
              <a:rPr lang="en-GB" smtClean="0"/>
              <a:t>15/04/2019</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9345056" y="9171096"/>
            <a:ext cx="1219519" cy="257385"/>
          </a:xfrm>
        </p:spPr>
        <p:txBody>
          <a:bodyPr/>
          <a:lstStyle/>
          <a:p>
            <a:fld id="{F36C87F6-986D-49E6-AF40-1B3A1EE8064D}" type="slidenum">
              <a:rPr/>
              <a:t>‹#›</a:t>
            </a:fld>
            <a:endParaRPr/>
          </a:p>
        </p:txBody>
      </p:sp>
      <p:cxnSp>
        <p:nvCxnSpPr>
          <p:cNvPr id="9" name="Straight Connector 8"/>
          <p:cNvCxnSpPr/>
          <p:nvPr userDrawn="1"/>
        </p:nvCxnSpPr>
        <p:spPr>
          <a:xfrm>
            <a:off x="1" y="1087579"/>
            <a:ext cx="13004800"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0" y="268288"/>
            <a:ext cx="8192627" cy="861130"/>
          </a:xfrm>
        </p:spPr>
        <p:txBody>
          <a:bodyPr>
            <a:noAutofit/>
          </a:bodyPr>
          <a:lstStyle>
            <a:lvl1pPr>
              <a:lnSpc>
                <a:spcPct val="100000"/>
              </a:lnSpc>
              <a:defRPr sz="3300" cap="small" baseline="0">
                <a:solidFill>
                  <a:schemeClr val="bg2">
                    <a:lumMod val="50000"/>
                  </a:schemeClr>
                </a:solidFill>
                <a:latin typeface="Verdana" pitchFamily="34" charset="0"/>
                <a:ea typeface="Verdana" pitchFamily="34" charset="0"/>
                <a:cs typeface="Verdana" pitchFamily="34" charset="0"/>
              </a:defRPr>
            </a:lvl1pPr>
          </a:lstStyle>
          <a:p>
            <a:r>
              <a:rPr lang="en-US" dirty="0"/>
              <a:t>Click To Edit Chapter Title</a:t>
            </a:r>
            <a:endParaRPr dirty="0"/>
          </a:p>
        </p:txBody>
      </p:sp>
      <p:pic>
        <p:nvPicPr>
          <p:cNvPr id="15" name="Picture 14"/>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9781" y="8913928"/>
            <a:ext cx="2241067" cy="803246"/>
          </a:xfrm>
          <a:prstGeom prst="rect">
            <a:avLst/>
          </a:prstGeom>
        </p:spPr>
      </p:pic>
      <p:pic>
        <p:nvPicPr>
          <p:cNvPr id="16" name="Picture 15"/>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 y="9079939"/>
            <a:ext cx="1299121" cy="712607"/>
          </a:xfrm>
          <a:prstGeom prst="rect">
            <a:avLst/>
          </a:prstGeom>
        </p:spPr>
      </p:pic>
      <p:sp>
        <p:nvSpPr>
          <p:cNvPr id="17" name="Content Placeholder 2"/>
          <p:cNvSpPr>
            <a:spLocks noGrp="1"/>
          </p:cNvSpPr>
          <p:nvPr>
            <p:ph idx="1"/>
          </p:nvPr>
        </p:nvSpPr>
        <p:spPr>
          <a:xfrm>
            <a:off x="730018" y="1702047"/>
            <a:ext cx="11544766" cy="7076193"/>
          </a:xfrm>
        </p:spPr>
        <p:txBody>
          <a:bodyPr/>
          <a:lstStyle>
            <a:lvl1pPr marL="54626" indent="0">
              <a:buClr>
                <a:srgbClr val="00CCCC"/>
              </a:buClr>
              <a:buSzPct val="120000"/>
              <a:buFont typeface="Arial" pitchFamily="34" charset="0"/>
              <a:buNone/>
              <a:defRPr sz="2900" u="sng"/>
            </a:lvl1pPr>
            <a:lvl2pPr marL="327758" indent="0">
              <a:buClr>
                <a:srgbClr val="00CCCC"/>
              </a:buClr>
              <a:buSzPct val="120000"/>
              <a:buNone/>
              <a:defRPr/>
            </a:lvl2pPr>
            <a:lvl3pPr>
              <a:buClr>
                <a:srgbClr val="00CCCC"/>
              </a:buClr>
              <a:buSzPct val="120000"/>
              <a:defRPr/>
            </a:lvl3pPr>
            <a:lvl4pPr>
              <a:buClr>
                <a:srgbClr val="00CCCC"/>
              </a:buClr>
              <a:buSzPct val="120000"/>
              <a:defRPr sz="1900"/>
            </a:lvl4pPr>
            <a:lvl5pPr>
              <a:buClr>
                <a:srgbClr val="00CCCC"/>
              </a:buClr>
              <a:buSzPct val="120000"/>
              <a:defRPr sz="17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90515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554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350272" y="3870856"/>
            <a:ext cx="6192688" cy="1582008"/>
          </a:xfrm>
        </p:spPr>
        <p:txBody>
          <a:bodyPr>
            <a:normAutofit/>
          </a:bodyPr>
          <a:lstStyle>
            <a:lvl1pPr marL="0" indent="0" algn="l">
              <a:buNone/>
              <a:defRPr sz="3400" baseline="0">
                <a:solidFill>
                  <a:srgbClr val="000000"/>
                </a:solidFill>
                <a:latin typeface="Calibri" pitchFamily="34" charset="0"/>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noProof="0" dirty="0" err="1"/>
              <a:t>Cliquez</a:t>
            </a:r>
            <a:r>
              <a:rPr lang="en-GB" noProof="0" dirty="0"/>
              <a:t> pour modifier le style des </a:t>
            </a:r>
            <a:r>
              <a:rPr lang="en-GB" noProof="0" dirty="0" err="1"/>
              <a:t>sous</a:t>
            </a:r>
            <a:r>
              <a:rPr lang="en-GB" noProof="0" dirty="0"/>
              <a:t>-titres du masque</a:t>
            </a:r>
          </a:p>
        </p:txBody>
      </p:sp>
      <p:sp>
        <p:nvSpPr>
          <p:cNvPr id="4" name="Espace réservé de la date 3"/>
          <p:cNvSpPr>
            <a:spLocks noGrp="1"/>
          </p:cNvSpPr>
          <p:nvPr>
            <p:ph type="dt" sz="half" idx="10"/>
          </p:nvPr>
        </p:nvSpPr>
        <p:spPr>
          <a:xfrm>
            <a:off x="1389832" y="9053264"/>
            <a:ext cx="3034453" cy="504000"/>
          </a:xfrm>
        </p:spPr>
        <p:txBody>
          <a:bodyPr/>
          <a:lstStyle/>
          <a:p>
            <a:fld id="{8140E75E-6827-4416-9879-28D973622597}" type="datetime1">
              <a:rPr lang="en-GB" noProof="0" smtClean="0"/>
              <a:pPr/>
              <a:t>15/04/2019</a:t>
            </a:fld>
            <a:endParaRPr lang="en-GB" noProof="0" dirty="0"/>
          </a:p>
        </p:txBody>
      </p:sp>
      <p:sp>
        <p:nvSpPr>
          <p:cNvPr id="5" name="Espace réservé du pied de page 4"/>
          <p:cNvSpPr>
            <a:spLocks noGrp="1"/>
          </p:cNvSpPr>
          <p:nvPr>
            <p:ph type="ftr" sz="quarter" idx="11"/>
          </p:nvPr>
        </p:nvSpPr>
        <p:spPr>
          <a:xfrm>
            <a:off x="4846216" y="9053264"/>
            <a:ext cx="4118187" cy="504000"/>
          </a:xfrm>
        </p:spPr>
        <p:txBody>
          <a:bodyPr/>
          <a:lstStyle/>
          <a:p>
            <a:endParaRPr lang="en-GB" dirty="0"/>
          </a:p>
        </p:txBody>
      </p:sp>
      <p:sp>
        <p:nvSpPr>
          <p:cNvPr id="6" name="Espace réservé du numéro de diapositive 5"/>
          <p:cNvSpPr>
            <a:spLocks noGrp="1"/>
          </p:cNvSpPr>
          <p:nvPr>
            <p:ph type="sldNum" sz="quarter" idx="12"/>
          </p:nvPr>
        </p:nvSpPr>
        <p:spPr>
          <a:xfrm>
            <a:off x="9320107" y="9053264"/>
            <a:ext cx="3034453" cy="504000"/>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1434151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re 1"/>
          <p:cNvSpPr>
            <a:spLocks noGrp="1"/>
          </p:cNvSpPr>
          <p:nvPr>
            <p:ph type="title"/>
          </p:nvPr>
        </p:nvSpPr>
        <p:spPr>
          <a:xfrm>
            <a:off x="650875" y="124272"/>
            <a:ext cx="9452560" cy="1080120"/>
          </a:xfrm>
        </p:spPr>
        <p:txBody>
          <a:bodyPr/>
          <a:lstStyle/>
          <a:p>
            <a:r>
              <a:rPr lang="en-US" noProof="0"/>
              <a:t>Click to edit Master title style</a:t>
            </a:r>
            <a:endParaRPr lang="en-US" noProof="0" dirty="0"/>
          </a:p>
        </p:txBody>
      </p:sp>
      <p:sp>
        <p:nvSpPr>
          <p:cNvPr id="5" name="Espace réservé du numéro de diapositive 4"/>
          <p:cNvSpPr>
            <a:spLocks noGrp="1"/>
          </p:cNvSpPr>
          <p:nvPr>
            <p:ph type="sldNum" sz="quarter" idx="12"/>
          </p:nvPr>
        </p:nvSpPr>
        <p:spPr/>
        <p:txBody>
          <a:bodyPr/>
          <a:lstStyle/>
          <a:p>
            <a:fld id="{7F943C79-CEC4-4E37-AAB8-C92CB673A2CB}" type="slidenum">
              <a:rPr lang="en-US" smtClean="0"/>
              <a:pPr/>
              <a:t>‹#›</a:t>
            </a:fld>
            <a:endParaRPr lang="en-US" dirty="0"/>
          </a:p>
        </p:txBody>
      </p:sp>
      <p:sp>
        <p:nvSpPr>
          <p:cNvPr id="7" name="Text Placeholder 6"/>
          <p:cNvSpPr>
            <a:spLocks noGrp="1"/>
          </p:cNvSpPr>
          <p:nvPr>
            <p:ph type="body" sz="quarter" idx="13"/>
          </p:nvPr>
        </p:nvSpPr>
        <p:spPr>
          <a:xfrm>
            <a:off x="650875" y="1636713"/>
            <a:ext cx="11703050" cy="7403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59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PERA Text + Key Messag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the title</a:t>
            </a:r>
          </a:p>
        </p:txBody>
      </p:sp>
      <p:sp>
        <p:nvSpPr>
          <p:cNvPr id="3" name="Espace réservé de la date 2"/>
          <p:cNvSpPr>
            <a:spLocks noGrp="1"/>
          </p:cNvSpPr>
          <p:nvPr>
            <p:ph type="dt" sz="half" idx="10"/>
          </p:nvPr>
        </p:nvSpPr>
        <p:spPr/>
        <p:txBody>
          <a:bodyPr/>
          <a:lstStyle/>
          <a:p>
            <a:fld id="{86C6CAAC-1417-4501-AA63-6E00D22FB5B3}" type="datetime1">
              <a:rPr lang="en-GB" smtClean="0"/>
              <a:pPr/>
              <a:t>15/04/2019</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7F943C79-CEC4-4E37-AAB8-C92CB673A2CB}" type="slidenum">
              <a:rPr lang="en-GB" smtClean="0"/>
              <a:pPr/>
              <a:t>‹#›</a:t>
            </a:fld>
            <a:endParaRPr lang="en-GB"/>
          </a:p>
        </p:txBody>
      </p:sp>
      <p:sp>
        <p:nvSpPr>
          <p:cNvPr id="8" name="Espace réservé du texte 2">
            <a:extLst>
              <a:ext uri="{FF2B5EF4-FFF2-40B4-BE49-F238E27FC236}">
                <a16:creationId xmlns:a16="http://schemas.microsoft.com/office/drawing/2014/main" id="{C2182ECE-6EEF-458F-B491-5AFA8BD1CEA9}"/>
              </a:ext>
            </a:extLst>
          </p:cNvPr>
          <p:cNvSpPr>
            <a:spLocks noGrp="1"/>
          </p:cNvSpPr>
          <p:nvPr>
            <p:ph idx="1"/>
          </p:nvPr>
        </p:nvSpPr>
        <p:spPr>
          <a:xfrm>
            <a:off x="650240" y="1636440"/>
            <a:ext cx="11704320" cy="7272808"/>
          </a:xfrm>
          <a:prstGeom prst="rect">
            <a:avLst/>
          </a:prstGeom>
        </p:spPr>
        <p:txBody>
          <a:bodyPr vert="horz" lIns="130046" tIns="65023" rIns="130046" bIns="65023"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28284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NiPERA Double Lis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the title</a:t>
            </a:r>
          </a:p>
        </p:txBody>
      </p:sp>
      <p:sp>
        <p:nvSpPr>
          <p:cNvPr id="3" name="Espace réservé du contenu 2"/>
          <p:cNvSpPr>
            <a:spLocks noGrp="1"/>
          </p:cNvSpPr>
          <p:nvPr>
            <p:ph sz="half" idx="1" hasCustomPrompt="1"/>
          </p:nvPr>
        </p:nvSpPr>
        <p:spPr>
          <a:xfrm>
            <a:off x="597744" y="1636440"/>
            <a:ext cx="5743787" cy="7084997"/>
          </a:xfrm>
        </p:spPr>
        <p:txBody>
          <a:bodyPr>
            <a:noAutofit/>
          </a:bodyPr>
          <a:lstStyle>
            <a:lvl1pPr marL="341313" indent="-341313">
              <a:spcAft>
                <a:spcPts val="0"/>
              </a:spcAft>
              <a:buClr>
                <a:schemeClr val="tx2"/>
              </a:buClr>
              <a:defRPr sz="2800" baseline="0">
                <a:solidFill>
                  <a:srgbClr val="000000"/>
                </a:solidFill>
              </a:defRPr>
            </a:lvl1pPr>
            <a:lvl2pPr marL="573088" indent="-341313">
              <a:defRPr sz="2600" baseline="0">
                <a:solidFill>
                  <a:srgbClr val="000000"/>
                </a:solidFill>
              </a:defRPr>
            </a:lvl2pPr>
            <a:lvl3pPr marL="798513" indent="-341313">
              <a:defRPr sz="2600"/>
            </a:lvl3pPr>
            <a:lvl4pPr marL="1144588" indent="-339725">
              <a:defRPr sz="2400"/>
            </a:lvl4pPr>
            <a:lvl5pPr marL="1485900" indent="-341313">
              <a:defRPr sz="2400"/>
            </a:lvl5pPr>
            <a:lvl6pPr>
              <a:defRPr sz="3000"/>
            </a:lvl6pPr>
            <a:lvl7pPr>
              <a:defRPr sz="2600"/>
            </a:lvl7pPr>
            <a:lvl8pPr>
              <a:defRPr sz="2600"/>
            </a:lvl8pPr>
            <a:lvl9pPr>
              <a:defRPr sz="2600"/>
            </a:lvl9pPr>
          </a:lstStyle>
          <a:p>
            <a:pPr lvl="0"/>
            <a:r>
              <a:rPr lang="en-GB" noProof="0" dirty="0"/>
              <a:t>Click to change the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Espace réservé du contenu 3"/>
          <p:cNvSpPr>
            <a:spLocks noGrp="1"/>
          </p:cNvSpPr>
          <p:nvPr>
            <p:ph sz="half" idx="2" hasCustomPrompt="1"/>
          </p:nvPr>
        </p:nvSpPr>
        <p:spPr>
          <a:xfrm>
            <a:off x="6610773" y="1636441"/>
            <a:ext cx="5743787" cy="7076326"/>
          </a:xfrm>
        </p:spPr>
        <p:txBody>
          <a:bodyPr>
            <a:noAutofit/>
          </a:bodyPr>
          <a:lstStyle>
            <a:lvl1pPr marL="342900" indent="-342900">
              <a:defRPr sz="2800" baseline="0">
                <a:solidFill>
                  <a:srgbClr val="000000"/>
                </a:solidFill>
              </a:defRPr>
            </a:lvl1pPr>
            <a:lvl2pPr>
              <a:defRPr sz="2600" baseline="0">
                <a:solidFill>
                  <a:srgbClr val="000000"/>
                </a:solidFill>
              </a:defRPr>
            </a:lvl2pPr>
            <a:lvl3pPr>
              <a:defRPr sz="2600"/>
            </a:lvl3pPr>
            <a:lvl4pPr marL="1371600" indent="-341313">
              <a:defRPr sz="2400"/>
            </a:lvl4pPr>
            <a:lvl5pPr marL="1714500" indent="-341313">
              <a:defRPr sz="2400"/>
            </a:lvl5pPr>
            <a:lvl6pPr>
              <a:defRPr sz="3000"/>
            </a:lvl6pPr>
            <a:lvl7pPr>
              <a:defRPr sz="2600"/>
            </a:lvl7pPr>
            <a:lvl8pPr>
              <a:defRPr sz="2600"/>
            </a:lvl8pPr>
            <a:lvl9pPr>
              <a:defRPr sz="2600"/>
            </a:lvl9pPr>
          </a:lstStyle>
          <a:p>
            <a:pPr lvl="0"/>
            <a:r>
              <a:rPr lang="en-GB" noProof="0" dirty="0"/>
              <a:t>Click to change the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e la date 4"/>
          <p:cNvSpPr>
            <a:spLocks noGrp="1"/>
          </p:cNvSpPr>
          <p:nvPr>
            <p:ph type="dt" sz="half" idx="10"/>
          </p:nvPr>
        </p:nvSpPr>
        <p:spPr/>
        <p:txBody>
          <a:bodyPr/>
          <a:lstStyle/>
          <a:p>
            <a:fld id="{27753BEA-2188-4A77-9311-7C462A23BC19}" type="datetime1">
              <a:rPr lang="en-GB" smtClean="0"/>
              <a:pPr/>
              <a:t>15/04/2019</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NiPERA Double List with Titl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title</a:t>
            </a:r>
          </a:p>
        </p:txBody>
      </p:sp>
      <p:sp>
        <p:nvSpPr>
          <p:cNvPr id="3" name="Espace réservé du texte 2"/>
          <p:cNvSpPr>
            <a:spLocks noGrp="1"/>
          </p:cNvSpPr>
          <p:nvPr>
            <p:ph type="body" idx="1" hasCustomPrompt="1"/>
          </p:nvPr>
        </p:nvSpPr>
        <p:spPr>
          <a:xfrm>
            <a:off x="650240" y="1708448"/>
            <a:ext cx="5746045" cy="576064"/>
          </a:xfrm>
        </p:spPr>
        <p:txBody>
          <a:bodyPr anchor="b">
            <a:noAutofit/>
          </a:bodyPr>
          <a:lstStyle>
            <a:lvl1pPr marL="0" indent="0">
              <a:buNone/>
              <a:defRPr sz="2800" b="1" baseline="0">
                <a:solidFill>
                  <a:schemeClr val="tx2"/>
                </a:solidFill>
              </a:defRPr>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noProof="0" dirty="0"/>
              <a:t>Click to change the text</a:t>
            </a:r>
          </a:p>
        </p:txBody>
      </p:sp>
      <p:sp>
        <p:nvSpPr>
          <p:cNvPr id="4" name="Espace réservé du contenu 3"/>
          <p:cNvSpPr>
            <a:spLocks noGrp="1"/>
          </p:cNvSpPr>
          <p:nvPr>
            <p:ph sz="half" idx="2" hasCustomPrompt="1"/>
          </p:nvPr>
        </p:nvSpPr>
        <p:spPr>
          <a:xfrm>
            <a:off x="650240" y="2284513"/>
            <a:ext cx="5746045" cy="6428252"/>
          </a:xfrm>
        </p:spPr>
        <p:txBody>
          <a:bodyPr>
            <a:normAutofit/>
          </a:bodyPr>
          <a:lstStyle>
            <a:lvl1pPr marL="341313" indent="-341313">
              <a:defRPr sz="2800" baseline="0">
                <a:solidFill>
                  <a:srgbClr val="000000"/>
                </a:solidFill>
              </a:defRPr>
            </a:lvl1pPr>
            <a:lvl2pPr marL="687388" indent="-346075">
              <a:buClrTx/>
              <a:tabLst/>
              <a:defRPr sz="2600" baseline="0">
                <a:solidFill>
                  <a:srgbClr val="000000"/>
                </a:solidFill>
              </a:defRPr>
            </a:lvl2pPr>
            <a:lvl3pPr marL="1028700" indent="-341313">
              <a:defRPr sz="2600"/>
            </a:lvl3pPr>
            <a:lvl4pPr marL="1373188" indent="-344488">
              <a:defRPr sz="2400"/>
            </a:lvl4pPr>
            <a:lvl5pPr marL="1714500" indent="-341313">
              <a:defRPr sz="2400"/>
            </a:lvl5pPr>
            <a:lvl6pPr>
              <a:defRPr sz="3000"/>
            </a:lvl6pPr>
            <a:lvl7pPr>
              <a:defRPr sz="2300"/>
            </a:lvl7pPr>
            <a:lvl8pPr>
              <a:defRPr sz="2300"/>
            </a:lvl8pPr>
            <a:lvl9pPr>
              <a:defRPr sz="2300"/>
            </a:lvl9pPr>
          </a:lstStyle>
          <a:p>
            <a:pPr lvl="0"/>
            <a:r>
              <a:rPr lang="en-GB" noProof="0" dirty="0"/>
              <a:t>Click to change the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6606259" y="1708448"/>
            <a:ext cx="5748302" cy="576064"/>
          </a:xfrm>
        </p:spPr>
        <p:txBody>
          <a:bodyPr anchor="b">
            <a:noAutofit/>
          </a:bodyPr>
          <a:lstStyle>
            <a:lvl1pPr marL="0" indent="0">
              <a:buNone/>
              <a:defRPr sz="2800" b="1" baseline="0">
                <a:solidFill>
                  <a:schemeClr val="tx2"/>
                </a:solidFill>
              </a:defRPr>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noProof="0" dirty="0"/>
              <a:t>Click to change the text</a:t>
            </a:r>
          </a:p>
        </p:txBody>
      </p:sp>
      <p:sp>
        <p:nvSpPr>
          <p:cNvPr id="6" name="Espace réservé du contenu 5"/>
          <p:cNvSpPr>
            <a:spLocks noGrp="1"/>
          </p:cNvSpPr>
          <p:nvPr>
            <p:ph sz="quarter" idx="4" hasCustomPrompt="1"/>
          </p:nvPr>
        </p:nvSpPr>
        <p:spPr>
          <a:xfrm>
            <a:off x="6606259" y="2284512"/>
            <a:ext cx="5748302" cy="6428253"/>
          </a:xfrm>
        </p:spPr>
        <p:txBody>
          <a:bodyPr>
            <a:normAutofit/>
          </a:bodyPr>
          <a:lstStyle>
            <a:lvl1pPr marL="341313" indent="-341313">
              <a:buClr>
                <a:schemeClr val="tx2"/>
              </a:buClr>
              <a:defRPr sz="2800" baseline="0">
                <a:solidFill>
                  <a:srgbClr val="000000"/>
                </a:solidFill>
              </a:defRPr>
            </a:lvl1pPr>
            <a:lvl2pPr marL="687388" indent="-346075">
              <a:defRPr sz="2600" baseline="0">
                <a:solidFill>
                  <a:srgbClr val="000000"/>
                </a:solidFill>
              </a:defRPr>
            </a:lvl2pPr>
            <a:lvl3pPr marL="1028700" indent="-341313">
              <a:defRPr sz="2600">
                <a:solidFill>
                  <a:srgbClr val="000000"/>
                </a:solidFill>
              </a:defRPr>
            </a:lvl3pPr>
            <a:lvl4pPr marL="1373188" indent="-344488">
              <a:defRPr sz="2400"/>
            </a:lvl4pPr>
            <a:lvl5pPr marL="1714500" indent="-341313">
              <a:defRPr sz="2400"/>
            </a:lvl5pPr>
            <a:lvl6pPr>
              <a:defRPr sz="3000"/>
            </a:lvl6pPr>
            <a:lvl7pPr>
              <a:defRPr sz="2300"/>
            </a:lvl7pPr>
            <a:lvl8pPr>
              <a:defRPr sz="2300"/>
            </a:lvl8pPr>
            <a:lvl9pPr>
              <a:defRPr sz="2300"/>
            </a:lvl9pPr>
          </a:lstStyle>
          <a:p>
            <a:pPr lvl="0"/>
            <a:r>
              <a:rPr lang="en-GB" noProof="0" dirty="0"/>
              <a:t>Click to change the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1"/>
            <a:endParaRPr lang="en-GB" noProof="0" dirty="0"/>
          </a:p>
        </p:txBody>
      </p:sp>
      <p:sp>
        <p:nvSpPr>
          <p:cNvPr id="7" name="Espace réservé de la date 6"/>
          <p:cNvSpPr>
            <a:spLocks noGrp="1"/>
          </p:cNvSpPr>
          <p:nvPr>
            <p:ph type="dt" sz="half" idx="10"/>
          </p:nvPr>
        </p:nvSpPr>
        <p:spPr/>
        <p:txBody>
          <a:bodyPr/>
          <a:lstStyle/>
          <a:p>
            <a:fld id="{45C12CB3-BA2A-48CC-BF57-BA7F3F4733F0}" type="datetime1">
              <a:rPr lang="en-GB" smtClean="0"/>
              <a:pPr/>
              <a:t>15/04/2019</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7F943C79-CEC4-4E37-AAB8-C92CB673A2C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NiPERA Pictu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549032" y="6827520"/>
            <a:ext cx="7802880" cy="806027"/>
          </a:xfrm>
        </p:spPr>
        <p:txBody>
          <a:bodyPr anchor="b"/>
          <a:lstStyle>
            <a:lvl1pPr algn="l">
              <a:defRPr sz="3000" b="1" baseline="0"/>
            </a:lvl1pPr>
          </a:lstStyle>
          <a:p>
            <a:r>
              <a:rPr lang="en-GB" noProof="0" dirty="0"/>
              <a:t>Click to change the title</a:t>
            </a:r>
          </a:p>
        </p:txBody>
      </p:sp>
      <p:sp>
        <p:nvSpPr>
          <p:cNvPr id="3" name="Espace réservé pour une image  2"/>
          <p:cNvSpPr>
            <a:spLocks noGrp="1"/>
          </p:cNvSpPr>
          <p:nvPr>
            <p:ph type="pic" idx="1"/>
          </p:nvPr>
        </p:nvSpPr>
        <p:spPr>
          <a:xfrm>
            <a:off x="2549032" y="1636440"/>
            <a:ext cx="7802880" cy="5087222"/>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r>
              <a:rPr lang="en-US"/>
              <a:t>Click icon to add picture</a:t>
            </a:r>
            <a:endParaRPr lang="en-GB"/>
          </a:p>
        </p:txBody>
      </p:sp>
      <p:sp>
        <p:nvSpPr>
          <p:cNvPr id="4" name="Espace réservé du texte 3"/>
          <p:cNvSpPr>
            <a:spLocks noGrp="1"/>
          </p:cNvSpPr>
          <p:nvPr>
            <p:ph type="body" sz="half" idx="2" hasCustomPrompt="1"/>
          </p:nvPr>
        </p:nvSpPr>
        <p:spPr>
          <a:xfrm>
            <a:off x="2549032" y="7633547"/>
            <a:ext cx="7802880" cy="1144693"/>
          </a:xfrm>
        </p:spPr>
        <p:txBody>
          <a:bodyPr>
            <a:noAutofit/>
          </a:bodyPr>
          <a:lstStyle>
            <a:lvl1pPr marL="0" indent="0">
              <a:buNone/>
              <a:defRPr sz="3000" baseline="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GB" noProof="0" dirty="0"/>
              <a:t>Click to change the text</a:t>
            </a:r>
          </a:p>
        </p:txBody>
      </p:sp>
      <p:sp>
        <p:nvSpPr>
          <p:cNvPr id="5" name="Espace réservé de la date 4"/>
          <p:cNvSpPr>
            <a:spLocks noGrp="1"/>
          </p:cNvSpPr>
          <p:nvPr>
            <p:ph type="dt" sz="half" idx="10"/>
          </p:nvPr>
        </p:nvSpPr>
        <p:spPr/>
        <p:txBody>
          <a:bodyPr/>
          <a:lstStyle/>
          <a:p>
            <a:fld id="{9E9A4DC1-9A0D-42AD-A291-CE5C0BE8D044}" type="datetime1">
              <a:rPr lang="en-GB" smtClean="0"/>
              <a:pPr/>
              <a:t>15/04/2019</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
        <p:nvSpPr>
          <p:cNvPr id="8" name="Titre 1">
            <a:extLst>
              <a:ext uri="{FF2B5EF4-FFF2-40B4-BE49-F238E27FC236}">
                <a16:creationId xmlns:a16="http://schemas.microsoft.com/office/drawing/2014/main" id="{4A96A09E-20C0-4924-8414-B361FA1D5AB6}"/>
              </a:ext>
            </a:extLst>
          </p:cNvPr>
          <p:cNvSpPr txBox="1">
            <a:spLocks/>
          </p:cNvSpPr>
          <p:nvPr userDrawn="1"/>
        </p:nvSpPr>
        <p:spPr>
          <a:xfrm>
            <a:off x="650240" y="70484"/>
            <a:ext cx="9452560" cy="1080120"/>
          </a:xfrm>
          <a:prstGeom prst="rect">
            <a:avLst/>
          </a:prstGeom>
        </p:spPr>
        <p:txBody>
          <a:bodyPr vert="horz" lIns="130046" tIns="65023" rIns="130046" bIns="65023" rtlCol="0" anchor="t">
            <a:normAutofit/>
          </a:bodyPr>
          <a:lstStyle>
            <a:lvl1pPr algn="l" defTabSz="1300460" rtl="0" eaLnBrk="1" latinLnBrk="0" hangingPunct="1">
              <a:spcBef>
                <a:spcPct val="0"/>
              </a:spcBef>
              <a:buNone/>
              <a:defRPr sz="3200" kern="1200" baseline="0">
                <a:solidFill>
                  <a:schemeClr val="tx1"/>
                </a:solidFill>
                <a:latin typeface="Calibri" pitchFamily="34" charset="0"/>
                <a:ea typeface="+mj-ea"/>
                <a:cs typeface="+mj-cs"/>
              </a:defRPr>
            </a:lvl1pPr>
          </a:lstStyle>
          <a:p>
            <a:r>
              <a:rPr lang="en-GB"/>
              <a:t>Click to change title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iPERA Blank Body">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1E6D6C-ADA5-4F24-9FCC-5AD405952315}" type="datetime1">
              <a:rPr lang="en-GB" smtClean="0"/>
              <a:pPr/>
              <a:t>15/04/2019</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7F943C79-CEC4-4E37-AAB8-C92CB673A2CB}" type="slidenum">
              <a:rPr lang="en-GB" smtClean="0"/>
              <a:pPr/>
              <a:t>‹#›</a:t>
            </a:fld>
            <a:endParaRPr lang="en-GB"/>
          </a:p>
        </p:txBody>
      </p:sp>
      <p:sp>
        <p:nvSpPr>
          <p:cNvPr id="5" name="Titre 1">
            <a:extLst>
              <a:ext uri="{FF2B5EF4-FFF2-40B4-BE49-F238E27FC236}">
                <a16:creationId xmlns:a16="http://schemas.microsoft.com/office/drawing/2014/main" id="{EC98E078-F895-4123-ACAC-7BA2F56219E2}"/>
              </a:ext>
            </a:extLst>
          </p:cNvPr>
          <p:cNvSpPr>
            <a:spLocks noGrp="1"/>
          </p:cNvSpPr>
          <p:nvPr>
            <p:ph type="title" hasCustomPrompt="1"/>
          </p:nvPr>
        </p:nvSpPr>
        <p:spPr>
          <a:xfrm>
            <a:off x="650240" y="70484"/>
            <a:ext cx="9452560" cy="1080120"/>
          </a:xfrm>
        </p:spPr>
        <p:txBody>
          <a:bodyPr/>
          <a:lstStyle>
            <a:lvl1pPr>
              <a:defRPr baseline="0"/>
            </a:lvl1pPr>
          </a:lstStyle>
          <a:p>
            <a:r>
              <a:rPr lang="en-GB" noProof="0" dirty="0"/>
              <a:t>Click to change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iPERA 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5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iPERA Black Slide">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65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50240" y="70484"/>
            <a:ext cx="9452560" cy="1080120"/>
          </a:xfrm>
          <a:prstGeom prst="rect">
            <a:avLst/>
          </a:prstGeom>
        </p:spPr>
        <p:txBody>
          <a:bodyPr vert="horz" lIns="130046" tIns="65023" rIns="130046" bIns="65023" rtlCol="0" anchor="t">
            <a:normAutofit/>
          </a:bodyPr>
          <a:lstStyle/>
          <a:p>
            <a:r>
              <a:rPr lang="en-GB" noProof="0" dirty="0"/>
              <a:t>Click to change the title</a:t>
            </a:r>
          </a:p>
        </p:txBody>
      </p:sp>
      <p:sp>
        <p:nvSpPr>
          <p:cNvPr id="3" name="Espace réservé du texte 2"/>
          <p:cNvSpPr>
            <a:spLocks noGrp="1"/>
          </p:cNvSpPr>
          <p:nvPr>
            <p:ph type="body" idx="1"/>
          </p:nvPr>
        </p:nvSpPr>
        <p:spPr>
          <a:xfrm>
            <a:off x="650240" y="1636440"/>
            <a:ext cx="11704320" cy="7200800"/>
          </a:xfrm>
          <a:prstGeom prst="rect">
            <a:avLst/>
          </a:prstGeom>
        </p:spPr>
        <p:txBody>
          <a:bodyPr vert="horz" lIns="130046" tIns="65023" rIns="130046" bIns="65023" rtlCol="0">
            <a:normAutofit/>
          </a:bodyPr>
          <a:lstStyle/>
          <a:p>
            <a:pPr lvl="0"/>
            <a:r>
              <a:rPr lang="en-GB" noProof="0" dirty="0"/>
              <a:t>Click to change the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Espace réservé de la date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400" baseline="0">
                <a:solidFill>
                  <a:schemeClr val="tx2"/>
                </a:solidFill>
                <a:latin typeface="Calibri" pitchFamily="34" charset="0"/>
              </a:defRPr>
            </a:lvl1pPr>
          </a:lstStyle>
          <a:p>
            <a:fld id="{3BD96671-4B7E-47DF-8905-19B60E7205CC}" type="datetime1">
              <a:rPr lang="en-GB" smtClean="0"/>
              <a:pPr/>
              <a:t>15/04/2019</a:t>
            </a:fld>
            <a:endParaRPr lang="en-GB" dirty="0"/>
          </a:p>
        </p:txBody>
      </p:sp>
      <p:sp>
        <p:nvSpPr>
          <p:cNvPr id="5" name="Espace réservé du pied de page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baseline="0">
                <a:solidFill>
                  <a:schemeClr val="tx2"/>
                </a:solidFill>
                <a:latin typeface="Calibri" pitchFamily="34" charset="0"/>
              </a:defRPr>
            </a:lvl1pPr>
          </a:lstStyle>
          <a:p>
            <a:endParaRPr lang="en-GB" noProof="0" dirty="0"/>
          </a:p>
        </p:txBody>
      </p:sp>
      <p:sp>
        <p:nvSpPr>
          <p:cNvPr id="6" name="Espace réservé du numéro de diapositive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baseline="0">
                <a:solidFill>
                  <a:schemeClr val="tx2"/>
                </a:solidFill>
                <a:latin typeface="Calibri" pitchFamily="34" charset="0"/>
              </a:defRPr>
            </a:lvl1pPr>
          </a:lstStyle>
          <a:p>
            <a:fld id="{7F943C79-CEC4-4E37-AAB8-C92CB673A2CB}" type="slidenum">
              <a:rPr lang="en-GB" noProof="0" smtClean="0"/>
              <a:pPr/>
              <a:t>‹#›</a:t>
            </a:fld>
            <a:endParaRPr lang="en-GB" noProof="0"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2" r:id="rId4"/>
    <p:sldLayoutId id="2147483653" r:id="rId5"/>
    <p:sldLayoutId id="2147483657" r:id="rId6"/>
    <p:sldLayoutId id="2147483655" r:id="rId7"/>
    <p:sldLayoutId id="2147483663" r:id="rId8"/>
    <p:sldLayoutId id="2147483665" r:id="rId9"/>
    <p:sldLayoutId id="2147483660" r:id="rId10"/>
    <p:sldLayoutId id="2147483666" r:id="rId11"/>
    <p:sldLayoutId id="2147483699" r:id="rId12"/>
  </p:sldLayoutIdLst>
  <p:hf hdr="0" ftr="0" dt="0"/>
  <p:txStyles>
    <p:titleStyle>
      <a:lvl1pPr algn="l" defTabSz="1300460" rtl="0" eaLnBrk="1" latinLnBrk="0" hangingPunct="1">
        <a:spcBef>
          <a:spcPct val="0"/>
        </a:spcBef>
        <a:buNone/>
        <a:defRPr sz="3200" kern="1200" baseline="0">
          <a:solidFill>
            <a:schemeClr val="tx1"/>
          </a:solidFill>
          <a:latin typeface="Calibri" pitchFamily="34" charset="0"/>
          <a:ea typeface="+mj-ea"/>
          <a:cs typeface="+mj-cs"/>
        </a:defRPr>
      </a:lvl1pPr>
    </p:titleStyle>
    <p:bodyStyle>
      <a:lvl1pPr marL="358775" indent="-358775" algn="l" defTabSz="1300460" rtl="0" eaLnBrk="1" latinLnBrk="0" hangingPunct="1">
        <a:spcBef>
          <a:spcPts val="0"/>
        </a:spcBef>
        <a:buClr>
          <a:schemeClr val="tx2"/>
        </a:buClr>
        <a:buFont typeface="Arial" panose="020B0604020202020204" pitchFamily="34" charset="0"/>
        <a:buChar char="•"/>
        <a:defRPr sz="2800" kern="1200" baseline="0">
          <a:solidFill>
            <a:srgbClr val="000000"/>
          </a:solidFill>
          <a:latin typeface="+mj-lt"/>
          <a:ea typeface="+mn-ea"/>
          <a:cs typeface="+mn-cs"/>
        </a:defRPr>
      </a:lvl1pPr>
      <a:lvl2pPr marL="688975" indent="-347663" algn="l" defTabSz="1300460" rtl="0" eaLnBrk="1" latinLnBrk="0" hangingPunct="1">
        <a:spcBef>
          <a:spcPts val="0"/>
        </a:spcBef>
        <a:buFont typeface="Arial" panose="020B0604020202020204" pitchFamily="34" charset="0"/>
        <a:buChar char="•"/>
        <a:defRPr sz="2600" kern="1200" baseline="0">
          <a:solidFill>
            <a:schemeClr val="bg2"/>
          </a:solidFill>
          <a:latin typeface="+mn-lt"/>
          <a:ea typeface="+mn-ea"/>
          <a:cs typeface="+mn-cs"/>
        </a:defRPr>
      </a:lvl2pPr>
      <a:lvl3pPr marL="1030288" indent="-341313" algn="l" defTabSz="1300460" rtl="0" eaLnBrk="1" latinLnBrk="0" hangingPunct="1">
        <a:spcBef>
          <a:spcPct val="20000"/>
        </a:spcBef>
        <a:buFont typeface="Arial" pitchFamily="34" charset="0"/>
        <a:buChar char="•"/>
        <a:defRPr sz="2600" kern="1200" baseline="0">
          <a:solidFill>
            <a:schemeClr val="bg2"/>
          </a:solidFill>
          <a:latin typeface="+mn-lt"/>
          <a:ea typeface="+mn-ea"/>
          <a:cs typeface="+mn-cs"/>
        </a:defRPr>
      </a:lvl3pPr>
      <a:lvl4pPr marL="1487488" indent="-341313" algn="l" defTabSz="1300460" rtl="0" eaLnBrk="1" latinLnBrk="0" hangingPunct="1">
        <a:spcBef>
          <a:spcPct val="20000"/>
        </a:spcBef>
        <a:buFont typeface="Arial" pitchFamily="34" charset="0"/>
        <a:buChar char="•"/>
        <a:defRPr sz="2400" kern="1200" baseline="0">
          <a:solidFill>
            <a:schemeClr val="bg2"/>
          </a:solidFill>
          <a:latin typeface="+mn-lt"/>
          <a:ea typeface="+mn-ea"/>
          <a:cs typeface="+mn-cs"/>
        </a:defRPr>
      </a:lvl4pPr>
      <a:lvl5pPr marL="1828800" indent="-341313" algn="l" defTabSz="1300460" rtl="0" eaLnBrk="1" latinLnBrk="0" hangingPunct="1">
        <a:spcBef>
          <a:spcPct val="20000"/>
        </a:spcBef>
        <a:buFont typeface="Arial" pitchFamily="34" charset="0"/>
        <a:buChar char="•"/>
        <a:defRPr sz="2400" kern="1200">
          <a:solidFill>
            <a:schemeClr val="bg2"/>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3000" kern="1200">
          <a:solidFill>
            <a:schemeClr val="bg2"/>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fr-FR"/>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50240" y="124272"/>
            <a:ext cx="9452560" cy="1080120"/>
          </a:xfrm>
          <a:prstGeom prst="rect">
            <a:avLst/>
          </a:prstGeom>
        </p:spPr>
        <p:txBody>
          <a:bodyPr vert="horz" lIns="130046" tIns="65023" rIns="130046" bIns="65023" rtlCol="0" anchor="t">
            <a:normAutofit/>
          </a:bodyPr>
          <a:lstStyle/>
          <a:p>
            <a:r>
              <a:rPr lang="en-GB" noProof="0" dirty="0" err="1"/>
              <a:t>Cliquez</a:t>
            </a:r>
            <a:r>
              <a:rPr lang="en-GB" noProof="0" dirty="0"/>
              <a:t> pour modifier le style du titre</a:t>
            </a:r>
          </a:p>
        </p:txBody>
      </p:sp>
      <p:sp>
        <p:nvSpPr>
          <p:cNvPr id="3" name="Espace réservé du texte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1"/>
            <a:r>
              <a:rPr lang="en-GB" noProof="0" dirty="0" err="1"/>
              <a:t>Cliquez</a:t>
            </a:r>
            <a:r>
              <a:rPr lang="en-GB" noProof="0" dirty="0"/>
              <a:t> pour modifier les styles du </a:t>
            </a:r>
            <a:r>
              <a:rPr lang="en-GB" noProof="0" dirty="0" err="1"/>
              <a:t>texte</a:t>
            </a:r>
            <a:r>
              <a:rPr lang="en-GB" noProof="0" dirty="0"/>
              <a:t> du masque</a:t>
            </a:r>
          </a:p>
          <a:p>
            <a:pPr lvl="2"/>
            <a:r>
              <a:rPr lang="en-GB" noProof="0" dirty="0" err="1"/>
              <a:t>Deuxième</a:t>
            </a:r>
            <a:r>
              <a:rPr lang="en-GB" noProof="0" dirty="0"/>
              <a:t> </a:t>
            </a:r>
            <a:r>
              <a:rPr lang="en-GB" noProof="0" dirty="0" err="1"/>
              <a:t>niveau</a:t>
            </a:r>
            <a:endParaRPr lang="en-GB" noProof="0" dirty="0"/>
          </a:p>
          <a:p>
            <a:pPr lvl="3"/>
            <a:r>
              <a:rPr lang="en-GB" noProof="0" dirty="0"/>
              <a:t>Third </a:t>
            </a:r>
            <a:r>
              <a:rPr lang="en-GB" noProof="0" dirty="0" err="1"/>
              <a:t>leve</a:t>
            </a:r>
            <a:endParaRPr lang="en-GB" noProof="0" dirty="0"/>
          </a:p>
          <a:p>
            <a:pPr lvl="4"/>
            <a:r>
              <a:rPr lang="en-GB" noProof="0" dirty="0"/>
              <a:t>Fourth </a:t>
            </a:r>
            <a:r>
              <a:rPr lang="en-GB" noProof="0" dirty="0" err="1"/>
              <a:t>leve</a:t>
            </a:r>
            <a:endParaRPr lang="en-GB" noProof="0" dirty="0"/>
          </a:p>
          <a:p>
            <a:pPr lvl="5"/>
            <a:r>
              <a:rPr lang="en-GB" noProof="0" dirty="0"/>
              <a:t>Fifth level</a:t>
            </a:r>
          </a:p>
        </p:txBody>
      </p:sp>
      <p:sp>
        <p:nvSpPr>
          <p:cNvPr id="4" name="Espace réservé de la date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baseline="0">
                <a:solidFill>
                  <a:schemeClr val="tx2"/>
                </a:solidFill>
                <a:latin typeface="Calibri" pitchFamily="34" charset="0"/>
              </a:defRPr>
            </a:lvl1pPr>
          </a:lstStyle>
          <a:p>
            <a:fld id="{2911771D-5A60-45D0-8C40-79AB0322FE76}" type="datetime1">
              <a:rPr lang="en-GB" noProof="0" smtClean="0"/>
              <a:t>15/04/2019</a:t>
            </a:fld>
            <a:endParaRPr lang="en-GB" noProof="0" dirty="0"/>
          </a:p>
        </p:txBody>
      </p:sp>
      <p:sp>
        <p:nvSpPr>
          <p:cNvPr id="5" name="Espace réservé du pied de page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baseline="0">
                <a:solidFill>
                  <a:schemeClr val="tx2"/>
                </a:solidFill>
                <a:latin typeface="Calibri" pitchFamily="34" charset="0"/>
              </a:defRPr>
            </a:lvl1pPr>
          </a:lstStyle>
          <a:p>
            <a:endParaRPr lang="en-GB" noProof="0" dirty="0"/>
          </a:p>
        </p:txBody>
      </p:sp>
      <p:sp>
        <p:nvSpPr>
          <p:cNvPr id="6" name="Espace réservé du numéro de diapositive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baseline="0">
                <a:solidFill>
                  <a:schemeClr val="tx2"/>
                </a:solidFill>
                <a:latin typeface="Calibri" pitchFamily="34" charset="0"/>
              </a:defRPr>
            </a:lvl1pPr>
          </a:lstStyle>
          <a:p>
            <a:fld id="{7F943C79-CEC4-4E37-AAB8-C92CB673A2CB}" type="slidenum">
              <a:rPr lang="en-GB" noProof="0" smtClean="0"/>
              <a:pPr/>
              <a:t>‹#›</a:t>
            </a:fld>
            <a:endParaRPr lang="en-GB" noProof="0" dirty="0"/>
          </a:p>
        </p:txBody>
      </p:sp>
    </p:spTree>
    <p:extLst>
      <p:ext uri="{BB962C8B-B14F-4D97-AF65-F5344CB8AC3E}">
        <p14:creationId xmlns:p14="http://schemas.microsoft.com/office/powerpoint/2010/main" val="3017866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ftr="0" dt="0"/>
  <p:txStyles>
    <p:titleStyle>
      <a:lvl1pPr algn="l" defTabSz="1300460" rtl="0" eaLnBrk="1" latinLnBrk="0" hangingPunct="1">
        <a:spcBef>
          <a:spcPct val="0"/>
        </a:spcBef>
        <a:buNone/>
        <a:defRPr sz="4000" kern="1200" baseline="0">
          <a:solidFill>
            <a:schemeClr val="tx1"/>
          </a:solidFill>
          <a:latin typeface="Calibri" pitchFamily="34" charset="0"/>
          <a:ea typeface="+mj-ea"/>
          <a:cs typeface="+mj-cs"/>
        </a:defRPr>
      </a:lvl1pPr>
    </p:titleStyle>
    <p:bodyStyle>
      <a:lvl1pPr marL="0" indent="-360000" algn="l" defTabSz="1300460" rtl="0" eaLnBrk="1" latinLnBrk="0" hangingPunct="1">
        <a:spcBef>
          <a:spcPts val="0"/>
        </a:spcBef>
        <a:buClr>
          <a:schemeClr val="tx2"/>
        </a:buClr>
        <a:buFont typeface="Arial" panose="020B0604020202020204" pitchFamily="34" charset="0"/>
        <a:buChar char="•"/>
        <a:defRPr sz="3000" kern="1200" baseline="0">
          <a:solidFill>
            <a:srgbClr val="000000"/>
          </a:solidFill>
          <a:latin typeface="+mj-lt"/>
          <a:ea typeface="+mn-ea"/>
          <a:cs typeface="+mn-cs"/>
        </a:defRPr>
      </a:lvl1pPr>
      <a:lvl2pPr marL="864000" indent="-360000" algn="l" defTabSz="1300460" rtl="0" eaLnBrk="1" latinLnBrk="0" hangingPunct="1">
        <a:spcBef>
          <a:spcPts val="0"/>
        </a:spcBef>
        <a:buFont typeface="Arial" panose="020B0604020202020204" pitchFamily="34" charset="0"/>
        <a:buChar char="•"/>
        <a:defRPr sz="3000" kern="1200" baseline="0">
          <a:solidFill>
            <a:schemeClr val="bg2"/>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000" kern="1200" baseline="0">
          <a:solidFill>
            <a:schemeClr val="bg2"/>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3000" kern="1200" baseline="0">
          <a:solidFill>
            <a:schemeClr val="bg2"/>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3000" kern="1200">
          <a:solidFill>
            <a:schemeClr val="bg2"/>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3000" kern="1200">
          <a:solidFill>
            <a:schemeClr val="bg2"/>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fr-FR"/>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7.wmf"/></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cschlekat@niper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5E52-9842-435B-8F0D-7DEA986C8269}"/>
              </a:ext>
            </a:extLst>
          </p:cNvPr>
          <p:cNvSpPr>
            <a:spLocks noGrp="1"/>
          </p:cNvSpPr>
          <p:nvPr>
            <p:ph type="ctrTitle"/>
          </p:nvPr>
        </p:nvSpPr>
        <p:spPr/>
        <p:txBody>
          <a:bodyPr>
            <a:normAutofit fontScale="90000"/>
          </a:bodyPr>
          <a:lstStyle/>
          <a:p>
            <a:r>
              <a:rPr lang="en-US" dirty="0"/>
              <a:t>NASF Washington Forum</a:t>
            </a:r>
            <a:br>
              <a:rPr lang="en-US" dirty="0"/>
            </a:br>
            <a:br>
              <a:rPr lang="en-US" dirty="0"/>
            </a:br>
            <a:r>
              <a:rPr lang="en-US" dirty="0"/>
              <a:t>Europe, The U.S., and California: Nickel Regulatory Trends and Update</a:t>
            </a:r>
          </a:p>
        </p:txBody>
      </p:sp>
      <p:sp>
        <p:nvSpPr>
          <p:cNvPr id="3" name="Subtitle 2">
            <a:extLst>
              <a:ext uri="{FF2B5EF4-FFF2-40B4-BE49-F238E27FC236}">
                <a16:creationId xmlns:a16="http://schemas.microsoft.com/office/drawing/2014/main" id="{60E94212-CE94-482D-8CF8-9660ACD515AF}"/>
              </a:ext>
            </a:extLst>
          </p:cNvPr>
          <p:cNvSpPr>
            <a:spLocks noGrp="1"/>
          </p:cNvSpPr>
          <p:nvPr>
            <p:ph type="subTitle" idx="1"/>
          </p:nvPr>
        </p:nvSpPr>
        <p:spPr>
          <a:xfrm>
            <a:off x="5710312" y="6591568"/>
            <a:ext cx="6408712" cy="1582008"/>
          </a:xfrm>
        </p:spPr>
        <p:txBody>
          <a:bodyPr/>
          <a:lstStyle/>
          <a:p>
            <a:r>
              <a:rPr lang="en-US" dirty="0"/>
              <a:t>Mike Taylor, Ph.D., DABT</a:t>
            </a:r>
          </a:p>
          <a:p>
            <a:r>
              <a:rPr lang="en-US" dirty="0"/>
              <a:t>Washington, D.C., April 16, 2019</a:t>
            </a:r>
          </a:p>
        </p:txBody>
      </p:sp>
    </p:spTree>
    <p:extLst>
      <p:ext uri="{BB962C8B-B14F-4D97-AF65-F5344CB8AC3E}">
        <p14:creationId xmlns:p14="http://schemas.microsoft.com/office/powerpoint/2010/main" val="30321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A313-0068-4BBC-B020-FD756657CCD8}"/>
              </a:ext>
            </a:extLst>
          </p:cNvPr>
          <p:cNvSpPr>
            <a:spLocks noGrp="1"/>
          </p:cNvSpPr>
          <p:nvPr>
            <p:ph type="title"/>
          </p:nvPr>
        </p:nvSpPr>
        <p:spPr/>
        <p:txBody>
          <a:bodyPr>
            <a:noAutofit/>
          </a:bodyPr>
          <a:lstStyle/>
          <a:p>
            <a:r>
              <a:rPr lang="en-US" sz="3600" dirty="0"/>
              <a:t>EU Cobalt Metal Classification Proposal:</a:t>
            </a:r>
            <a:br>
              <a:rPr lang="en-US" sz="3600" dirty="0"/>
            </a:br>
            <a:r>
              <a:rPr lang="en-US" sz="3600" dirty="0"/>
              <a:t>Strategy</a:t>
            </a:r>
          </a:p>
        </p:txBody>
      </p:sp>
      <p:sp>
        <p:nvSpPr>
          <p:cNvPr id="3" name="Slide Number Placeholder 2">
            <a:extLst>
              <a:ext uri="{FF2B5EF4-FFF2-40B4-BE49-F238E27FC236}">
                <a16:creationId xmlns:a16="http://schemas.microsoft.com/office/drawing/2014/main" id="{34F509DA-5A0D-4FC9-A530-1562AFCE187E}"/>
              </a:ext>
            </a:extLst>
          </p:cNvPr>
          <p:cNvSpPr>
            <a:spLocks noGrp="1"/>
          </p:cNvSpPr>
          <p:nvPr>
            <p:ph type="sldNum" sz="quarter" idx="12"/>
          </p:nvPr>
        </p:nvSpPr>
        <p:spPr/>
        <p:txBody>
          <a:bodyPr/>
          <a:lstStyle/>
          <a:p>
            <a:fld id="{7F943C79-CEC4-4E37-AAB8-C92CB673A2CB}" type="slidenum">
              <a:rPr lang="en-GB" smtClean="0"/>
              <a:pPr/>
              <a:t>10</a:t>
            </a:fld>
            <a:endParaRPr lang="en-GB"/>
          </a:p>
        </p:txBody>
      </p:sp>
      <p:sp>
        <p:nvSpPr>
          <p:cNvPr id="4" name="Content Placeholder 3">
            <a:extLst>
              <a:ext uri="{FF2B5EF4-FFF2-40B4-BE49-F238E27FC236}">
                <a16:creationId xmlns:a16="http://schemas.microsoft.com/office/drawing/2014/main" id="{A9C99051-5F34-4B8A-A239-920B8D1EA7E2}"/>
              </a:ext>
            </a:extLst>
          </p:cNvPr>
          <p:cNvSpPr>
            <a:spLocks noGrp="1"/>
          </p:cNvSpPr>
          <p:nvPr>
            <p:ph idx="1"/>
          </p:nvPr>
        </p:nvSpPr>
        <p:spPr>
          <a:xfrm>
            <a:off x="253732" y="1636440"/>
            <a:ext cx="6035514" cy="6644531"/>
          </a:xfrm>
        </p:spPr>
        <p:txBody>
          <a:bodyPr>
            <a:normAutofit fontScale="92500" lnSpcReduction="10000"/>
          </a:bodyPr>
          <a:lstStyle/>
          <a:p>
            <a:pPr marL="514350" indent="-514350">
              <a:buFont typeface="+mj-lt"/>
              <a:buAutoNum type="arabicPeriod"/>
            </a:pPr>
            <a:r>
              <a:rPr lang="en-US" dirty="0">
                <a:solidFill>
                  <a:schemeClr val="tx1"/>
                </a:solidFill>
              </a:rPr>
              <a:t>Address potency</a:t>
            </a:r>
          </a:p>
          <a:p>
            <a:pPr lvl="1"/>
            <a:r>
              <a:rPr lang="en-US" dirty="0">
                <a:solidFill>
                  <a:schemeClr val="tx1"/>
                </a:solidFill>
              </a:rPr>
              <a:t>Flawed methods contributed to initial cut-off value of 0.01%</a:t>
            </a:r>
          </a:p>
          <a:p>
            <a:pPr lvl="1"/>
            <a:r>
              <a:rPr lang="en-US" dirty="0">
                <a:solidFill>
                  <a:schemeClr val="tx1"/>
                </a:solidFill>
              </a:rPr>
              <a:t>Expert Group to be set up to assess the methodology to derive the potency </a:t>
            </a:r>
          </a:p>
          <a:p>
            <a:pPr lvl="1"/>
            <a:endParaRPr lang="en-US" dirty="0">
              <a:solidFill>
                <a:schemeClr val="tx1"/>
              </a:solidFill>
            </a:endParaRPr>
          </a:p>
          <a:p>
            <a:pPr marL="514350" indent="-514350">
              <a:buFont typeface="+mj-lt"/>
              <a:buAutoNum type="arabicPeriod" startAt="2"/>
            </a:pPr>
            <a:r>
              <a:rPr lang="en-US" dirty="0">
                <a:solidFill>
                  <a:schemeClr val="tx1"/>
                </a:solidFill>
              </a:rPr>
              <a:t>Promote “</a:t>
            </a:r>
            <a:r>
              <a:rPr lang="en-US" i="1" dirty="0">
                <a:solidFill>
                  <a:schemeClr val="tx1"/>
                </a:solidFill>
              </a:rPr>
              <a:t>bioaccessibility</a:t>
            </a:r>
            <a:r>
              <a:rPr lang="en-US" dirty="0">
                <a:solidFill>
                  <a:schemeClr val="tx1"/>
                </a:solidFill>
              </a:rPr>
              <a:t>” concept for alloys containing Co</a:t>
            </a:r>
          </a:p>
          <a:p>
            <a:pPr lvl="1"/>
            <a:r>
              <a:rPr lang="en-US" dirty="0">
                <a:solidFill>
                  <a:schemeClr val="tx1"/>
                </a:solidFill>
              </a:rPr>
              <a:t>Measures metal release in physiological fluids</a:t>
            </a:r>
          </a:p>
          <a:p>
            <a:pPr lvl="1"/>
            <a:r>
              <a:rPr lang="en-US" dirty="0">
                <a:solidFill>
                  <a:schemeClr val="tx1"/>
                </a:solidFill>
              </a:rPr>
              <a:t>Provides realistic estimate of bioavailable dose from Co in alloy</a:t>
            </a:r>
          </a:p>
          <a:p>
            <a:pPr marL="330200" lvl="1" indent="0">
              <a:buNone/>
            </a:pPr>
            <a:endParaRPr lang="en-US" dirty="0">
              <a:solidFill>
                <a:schemeClr val="tx1"/>
              </a:solidFill>
            </a:endParaRPr>
          </a:p>
          <a:p>
            <a:pPr marL="514350" indent="-514350">
              <a:buFont typeface="+mj-lt"/>
              <a:buAutoNum type="arabicPeriod" startAt="2"/>
            </a:pPr>
            <a:r>
              <a:rPr lang="en-US" dirty="0">
                <a:solidFill>
                  <a:schemeClr val="tx1"/>
                </a:solidFill>
              </a:rPr>
              <a:t>Socioeconomic dimensions</a:t>
            </a:r>
          </a:p>
          <a:p>
            <a:pPr lvl="1"/>
            <a:r>
              <a:rPr lang="en-US" dirty="0">
                <a:solidFill>
                  <a:schemeClr val="tx1"/>
                </a:solidFill>
              </a:rPr>
              <a:t>Alert member states and WTO countries on impacts from classification proposal</a:t>
            </a:r>
          </a:p>
          <a:p>
            <a:pPr lvl="2"/>
            <a:r>
              <a:rPr lang="en-US" dirty="0">
                <a:solidFill>
                  <a:schemeClr val="tx1"/>
                </a:solidFill>
              </a:rPr>
              <a:t>US WTO Delegation submitted written statement on 14</a:t>
            </a:r>
            <a:r>
              <a:rPr lang="en-US" baseline="30000" dirty="0">
                <a:solidFill>
                  <a:schemeClr val="tx1"/>
                </a:solidFill>
              </a:rPr>
              <a:t>th</a:t>
            </a:r>
            <a:r>
              <a:rPr lang="en-US" dirty="0">
                <a:solidFill>
                  <a:schemeClr val="tx1"/>
                </a:solidFill>
              </a:rPr>
              <a:t> ATP</a:t>
            </a:r>
          </a:p>
          <a:p>
            <a:endParaRPr lang="en-US" dirty="0"/>
          </a:p>
          <a:p>
            <a:endParaRPr lang="en-US" dirty="0"/>
          </a:p>
        </p:txBody>
      </p:sp>
      <p:grpSp>
        <p:nvGrpSpPr>
          <p:cNvPr id="5" name="Group 4">
            <a:extLst>
              <a:ext uri="{FF2B5EF4-FFF2-40B4-BE49-F238E27FC236}">
                <a16:creationId xmlns:a16="http://schemas.microsoft.com/office/drawing/2014/main" id="{0A12681F-F04E-4666-99EE-AB308C083A04}"/>
              </a:ext>
            </a:extLst>
          </p:cNvPr>
          <p:cNvGrpSpPr/>
          <p:nvPr/>
        </p:nvGrpSpPr>
        <p:grpSpPr>
          <a:xfrm>
            <a:off x="6433783" y="2826950"/>
            <a:ext cx="6571017" cy="3772861"/>
            <a:chOff x="6270171" y="2735510"/>
            <a:chExt cx="6571017" cy="3772861"/>
          </a:xfrm>
        </p:grpSpPr>
        <p:pic>
          <p:nvPicPr>
            <p:cNvPr id="25" name="Picture 3">
              <a:extLst>
                <a:ext uri="{FF2B5EF4-FFF2-40B4-BE49-F238E27FC236}">
                  <a16:creationId xmlns:a16="http://schemas.microsoft.com/office/drawing/2014/main" id="{BC5DEB81-D3C2-4538-B08B-09AD85F63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872" y="3702370"/>
              <a:ext cx="1507025" cy="25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7">
              <a:extLst>
                <a:ext uri="{FF2B5EF4-FFF2-40B4-BE49-F238E27FC236}">
                  <a16:creationId xmlns:a16="http://schemas.microsoft.com/office/drawing/2014/main" id="{BBA8C1FA-C890-48BB-90DF-2139D5278BCE}"/>
                </a:ext>
              </a:extLst>
            </p:cNvPr>
            <p:cNvSpPr/>
            <p:nvPr/>
          </p:nvSpPr>
          <p:spPr>
            <a:xfrm>
              <a:off x="9898293" y="4923340"/>
              <a:ext cx="1002133" cy="485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Gastric fluid</a:t>
              </a:r>
            </a:p>
          </p:txBody>
        </p:sp>
        <p:sp>
          <p:nvSpPr>
            <p:cNvPr id="27" name="Rounded Rectangle 8">
              <a:extLst>
                <a:ext uri="{FF2B5EF4-FFF2-40B4-BE49-F238E27FC236}">
                  <a16:creationId xmlns:a16="http://schemas.microsoft.com/office/drawing/2014/main" id="{3D542D47-E5E8-4D27-9C17-A04A03489D4E}"/>
                </a:ext>
              </a:extLst>
            </p:cNvPr>
            <p:cNvSpPr/>
            <p:nvPr/>
          </p:nvSpPr>
          <p:spPr>
            <a:xfrm>
              <a:off x="9898294" y="5789412"/>
              <a:ext cx="1083129" cy="718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Intestinal fluid</a:t>
              </a:r>
            </a:p>
          </p:txBody>
        </p:sp>
        <p:sp>
          <p:nvSpPr>
            <p:cNvPr id="28" name="Rectangle 27">
              <a:extLst>
                <a:ext uri="{FF2B5EF4-FFF2-40B4-BE49-F238E27FC236}">
                  <a16:creationId xmlns:a16="http://schemas.microsoft.com/office/drawing/2014/main" id="{B36D9676-ECDC-4763-8D29-DAD723A6D096}"/>
                </a:ext>
              </a:extLst>
            </p:cNvPr>
            <p:cNvSpPr/>
            <p:nvPr/>
          </p:nvSpPr>
          <p:spPr>
            <a:xfrm>
              <a:off x="6437868" y="3774078"/>
              <a:ext cx="1435571" cy="778817"/>
            </a:xfrm>
            <a:prstGeom prst="rect">
              <a:avLst/>
            </a:prstGeom>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US" sz="1600" dirty="0"/>
                <a:t>Systemic absorption</a:t>
              </a:r>
            </a:p>
          </p:txBody>
        </p:sp>
        <p:sp>
          <p:nvSpPr>
            <p:cNvPr id="29" name="Rectangle 28">
              <a:extLst>
                <a:ext uri="{FF2B5EF4-FFF2-40B4-BE49-F238E27FC236}">
                  <a16:creationId xmlns:a16="http://schemas.microsoft.com/office/drawing/2014/main" id="{B0A792DD-0D6D-44CD-B8A5-0A805C2753D3}"/>
                </a:ext>
              </a:extLst>
            </p:cNvPr>
            <p:cNvSpPr/>
            <p:nvPr/>
          </p:nvSpPr>
          <p:spPr>
            <a:xfrm>
              <a:off x="6579017" y="5174991"/>
              <a:ext cx="991259" cy="55174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Systemic effects</a:t>
              </a:r>
            </a:p>
          </p:txBody>
        </p:sp>
        <p:cxnSp>
          <p:nvCxnSpPr>
            <p:cNvPr id="30" name="Straight Arrow Connector 29">
              <a:extLst>
                <a:ext uri="{FF2B5EF4-FFF2-40B4-BE49-F238E27FC236}">
                  <a16:creationId xmlns:a16="http://schemas.microsoft.com/office/drawing/2014/main" id="{70830049-8EBE-4B00-8A11-28027AD7BF00}"/>
                </a:ext>
              </a:extLst>
            </p:cNvPr>
            <p:cNvCxnSpPr>
              <a:cxnSpLocks/>
            </p:cNvCxnSpPr>
            <p:nvPr/>
          </p:nvCxnSpPr>
          <p:spPr>
            <a:xfrm>
              <a:off x="6330746" y="4624366"/>
              <a:ext cx="0" cy="409251"/>
            </a:xfrm>
            <a:prstGeom prst="straightConnector1">
              <a:avLst/>
            </a:prstGeom>
            <a:ln>
              <a:solidFill>
                <a:srgbClr val="002060"/>
              </a:solidFill>
              <a:tailEnd type="arrow"/>
            </a:ln>
          </p:spPr>
          <p:style>
            <a:lnRef idx="3">
              <a:schemeClr val="accent2"/>
            </a:lnRef>
            <a:fillRef idx="0">
              <a:schemeClr val="accent2"/>
            </a:fillRef>
            <a:effectRef idx="2">
              <a:schemeClr val="accent2"/>
            </a:effectRef>
            <a:fontRef idx="minor">
              <a:schemeClr val="tx1"/>
            </a:fontRef>
          </p:style>
        </p:cxnSp>
        <p:pic>
          <p:nvPicPr>
            <p:cNvPr id="31" name="Picture 3" descr="C:\Users\AOller\AppData\Local\Microsoft\Windows\Temporary Internet Files\Content.IE5\ATVWDJ9X\MC900351956[1].wmf">
              <a:extLst>
                <a:ext uri="{FF2B5EF4-FFF2-40B4-BE49-F238E27FC236}">
                  <a16:creationId xmlns:a16="http://schemas.microsoft.com/office/drawing/2014/main" id="{01011EE8-163A-4C29-820C-64C9CDB5B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1096" y="2735511"/>
              <a:ext cx="613204" cy="1013977"/>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2" name="Picture 3" descr="C:\Users\AOller\AppData\Local\Microsoft\Windows\Temporary Internet Files\Content.IE5\ATVWDJ9X\MC900351956[1].wmf">
              <a:extLst>
                <a:ext uri="{FF2B5EF4-FFF2-40B4-BE49-F238E27FC236}">
                  <a16:creationId xmlns:a16="http://schemas.microsoft.com/office/drawing/2014/main" id="{147E7A62-5E54-4AFD-ABCD-FC55418B1D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581" y="2755080"/>
              <a:ext cx="613204" cy="1013977"/>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3" name="Picture 3" descr="C:\Users\AOller\AppData\Local\Microsoft\Windows\Temporary Internet Files\Content.IE5\ATVWDJ9X\MC900351956[1].wmf">
              <a:extLst>
                <a:ext uri="{FF2B5EF4-FFF2-40B4-BE49-F238E27FC236}">
                  <a16:creationId xmlns:a16="http://schemas.microsoft.com/office/drawing/2014/main" id="{8BA8B993-BBB0-4E16-88E0-B6B68E892A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4980" y="3050790"/>
              <a:ext cx="613204" cy="101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F48C6E9F-65BF-4F52-A0C3-4138AC14FEE8}"/>
                </a:ext>
              </a:extLst>
            </p:cNvPr>
            <p:cNvSpPr txBox="1"/>
            <p:nvPr/>
          </p:nvSpPr>
          <p:spPr>
            <a:xfrm>
              <a:off x="10438821" y="2735510"/>
              <a:ext cx="445938" cy="577078"/>
            </a:xfrm>
            <a:prstGeom prst="rect">
              <a:avLst/>
            </a:prstGeom>
            <a:solidFill>
              <a:schemeClr val="accent1">
                <a:lumMod val="20000"/>
                <a:lumOff val="80000"/>
              </a:schemeClr>
            </a:solidFill>
          </p:spPr>
          <p:txBody>
            <a:bodyPr wrap="none">
              <a:spAutoFit/>
            </a:bodyPr>
            <a:lstStyle/>
            <a:p>
              <a:pPr>
                <a:defRPr/>
              </a:pPr>
              <a:r>
                <a:rPr lang="en-US" sz="2800" dirty="0">
                  <a:latin typeface="Arial" charset="0"/>
                </a:rPr>
                <a:t>A</a:t>
              </a:r>
            </a:p>
          </p:txBody>
        </p:sp>
        <p:sp>
          <p:nvSpPr>
            <p:cNvPr id="35" name="TextBox 34">
              <a:extLst>
                <a:ext uri="{FF2B5EF4-FFF2-40B4-BE49-F238E27FC236}">
                  <a16:creationId xmlns:a16="http://schemas.microsoft.com/office/drawing/2014/main" id="{93BE7A31-56A9-4DD8-A870-B5A540D6EA46}"/>
                </a:ext>
              </a:extLst>
            </p:cNvPr>
            <p:cNvSpPr txBox="1"/>
            <p:nvPr/>
          </p:nvSpPr>
          <p:spPr>
            <a:xfrm>
              <a:off x="11791246" y="2782803"/>
              <a:ext cx="445938" cy="577078"/>
            </a:xfrm>
            <a:prstGeom prst="rect">
              <a:avLst/>
            </a:prstGeom>
            <a:solidFill>
              <a:schemeClr val="accent6">
                <a:lumMod val="40000"/>
                <a:lumOff val="60000"/>
              </a:schemeClr>
            </a:solidFill>
          </p:spPr>
          <p:txBody>
            <a:bodyPr wrap="none">
              <a:spAutoFit/>
            </a:bodyPr>
            <a:lstStyle/>
            <a:p>
              <a:pPr>
                <a:defRPr/>
              </a:pPr>
              <a:r>
                <a:rPr lang="en-US" sz="2800" dirty="0">
                  <a:latin typeface="Arial" charset="0"/>
                </a:rPr>
                <a:t>B</a:t>
              </a:r>
            </a:p>
          </p:txBody>
        </p:sp>
        <p:sp>
          <p:nvSpPr>
            <p:cNvPr id="36" name="TextBox 34">
              <a:extLst>
                <a:ext uri="{FF2B5EF4-FFF2-40B4-BE49-F238E27FC236}">
                  <a16:creationId xmlns:a16="http://schemas.microsoft.com/office/drawing/2014/main" id="{263F18D1-89CE-42A2-865B-980547811BAB}"/>
                </a:ext>
              </a:extLst>
            </p:cNvPr>
            <p:cNvSpPr txBox="1">
              <a:spLocks noChangeArrowheads="1"/>
            </p:cNvSpPr>
            <p:nvPr/>
          </p:nvSpPr>
          <p:spPr bwMode="auto">
            <a:xfrm>
              <a:off x="11578184" y="3767023"/>
              <a:ext cx="1263004" cy="57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a:latin typeface="+mn-lt"/>
                </a:rPr>
                <a:t>Source</a:t>
              </a:r>
            </a:p>
            <a:p>
              <a:pPr eaLnBrk="1" hangingPunct="1"/>
              <a:r>
                <a:rPr lang="en-US" sz="1400" dirty="0">
                  <a:latin typeface="+mn-lt"/>
                </a:rPr>
                <a:t>Co compound</a:t>
              </a:r>
            </a:p>
          </p:txBody>
        </p:sp>
        <p:cxnSp>
          <p:nvCxnSpPr>
            <p:cNvPr id="37" name="Straight Arrow Connector 36">
              <a:extLst>
                <a:ext uri="{FF2B5EF4-FFF2-40B4-BE49-F238E27FC236}">
                  <a16:creationId xmlns:a16="http://schemas.microsoft.com/office/drawing/2014/main" id="{F9C3CB0A-F5FF-460E-97B2-1C299ED5FB7C}"/>
                </a:ext>
              </a:extLst>
            </p:cNvPr>
            <p:cNvCxnSpPr/>
            <p:nvPr/>
          </p:nvCxnSpPr>
          <p:spPr>
            <a:xfrm flipH="1">
              <a:off x="10428779" y="4129312"/>
              <a:ext cx="2" cy="687048"/>
            </a:xfrm>
            <a:prstGeom prst="straightConnector1">
              <a:avLst/>
            </a:prstGeom>
            <a:ln w="5715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9F0EA995-47ED-4E89-9564-18B362FB52A3}"/>
                </a:ext>
              </a:extLst>
            </p:cNvPr>
            <p:cNvCxnSpPr/>
            <p:nvPr/>
          </p:nvCxnSpPr>
          <p:spPr>
            <a:xfrm>
              <a:off x="11578183" y="4328278"/>
              <a:ext cx="0" cy="1710395"/>
            </a:xfrm>
            <a:prstGeom prst="straightConnector1">
              <a:avLst/>
            </a:prstGeom>
            <a:ln w="5715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39" name="Straight Arrow Connector 38">
              <a:extLst>
                <a:ext uri="{FF2B5EF4-FFF2-40B4-BE49-F238E27FC236}">
                  <a16:creationId xmlns:a16="http://schemas.microsoft.com/office/drawing/2014/main" id="{CA95083A-4354-437B-A174-97D1B0612430}"/>
                </a:ext>
              </a:extLst>
            </p:cNvPr>
            <p:cNvCxnSpPr>
              <a:cxnSpLocks/>
            </p:cNvCxnSpPr>
            <p:nvPr/>
          </p:nvCxnSpPr>
          <p:spPr>
            <a:xfrm flipH="1">
              <a:off x="9376108" y="4043183"/>
              <a:ext cx="588923" cy="205673"/>
            </a:xfrm>
            <a:prstGeom prst="straightConnector1">
              <a:avLst/>
            </a:prstGeom>
            <a:ln>
              <a:solidFill>
                <a:srgbClr val="002060"/>
              </a:solidFill>
              <a:tailEnd type="arrow"/>
            </a:ln>
          </p:spPr>
          <p:style>
            <a:lnRef idx="3">
              <a:schemeClr val="accent2"/>
            </a:lnRef>
            <a:fillRef idx="0">
              <a:schemeClr val="accent2"/>
            </a:fillRef>
            <a:effectRef idx="2">
              <a:schemeClr val="accent2"/>
            </a:effectRef>
            <a:fontRef idx="minor">
              <a:schemeClr val="tx1"/>
            </a:fontRef>
          </p:style>
        </p:cxnSp>
        <p:sp>
          <p:nvSpPr>
            <p:cNvPr id="40" name="Rectangle 39">
              <a:extLst>
                <a:ext uri="{FF2B5EF4-FFF2-40B4-BE49-F238E27FC236}">
                  <a16:creationId xmlns:a16="http://schemas.microsoft.com/office/drawing/2014/main" id="{968E4D36-AD5F-4F17-AF37-72394FD7435C}"/>
                </a:ext>
              </a:extLst>
            </p:cNvPr>
            <p:cNvSpPr/>
            <p:nvPr/>
          </p:nvSpPr>
          <p:spPr>
            <a:xfrm>
              <a:off x="6270171" y="5092931"/>
              <a:ext cx="1898073" cy="1341255"/>
            </a:xfrm>
            <a:prstGeom prst="rect">
              <a:avLst/>
            </a:prstGeom>
            <a:ln/>
          </p:spPr>
          <p:style>
            <a:lnRef idx="1">
              <a:schemeClr val="dk1"/>
            </a:lnRef>
            <a:fillRef idx="3">
              <a:schemeClr val="dk1"/>
            </a:fillRef>
            <a:effectRef idx="2">
              <a:schemeClr val="dk1"/>
            </a:effectRef>
            <a:fontRef idx="minor">
              <a:schemeClr val="lt1"/>
            </a:fontRef>
          </p:style>
          <p:txBody>
            <a:bodyPr anchor="ctr"/>
            <a:lstStyle/>
            <a:p>
              <a:pPr marL="406394" indent="-406394">
                <a:buFont typeface="Arial" pitchFamily="34" charset="0"/>
                <a:buChar char="•"/>
                <a:defRPr/>
              </a:pPr>
              <a:r>
                <a:rPr lang="en-US" sz="1600" dirty="0">
                  <a:solidFill>
                    <a:schemeClr val="bg1"/>
                  </a:solidFill>
                </a:rPr>
                <a:t>Acute oral toxicity</a:t>
              </a:r>
            </a:p>
            <a:p>
              <a:pPr marL="406394" indent="-406394">
                <a:buFont typeface="Arial" pitchFamily="34" charset="0"/>
                <a:buChar char="•"/>
                <a:defRPr/>
              </a:pPr>
              <a:r>
                <a:rPr lang="en-US" sz="1600" dirty="0"/>
                <a:t>Reproductive toxicity</a:t>
              </a:r>
            </a:p>
          </p:txBody>
        </p:sp>
        <p:sp>
          <p:nvSpPr>
            <p:cNvPr id="41" name="TextBox 40">
              <a:extLst>
                <a:ext uri="{FF2B5EF4-FFF2-40B4-BE49-F238E27FC236}">
                  <a16:creationId xmlns:a16="http://schemas.microsoft.com/office/drawing/2014/main" id="{135E99B6-DB3A-455F-A363-5A6748DF6754}"/>
                </a:ext>
              </a:extLst>
            </p:cNvPr>
            <p:cNvSpPr txBox="1"/>
            <p:nvPr/>
          </p:nvSpPr>
          <p:spPr>
            <a:xfrm>
              <a:off x="6478033" y="4620097"/>
              <a:ext cx="1856123" cy="407349"/>
            </a:xfrm>
            <a:prstGeom prst="rect">
              <a:avLst/>
            </a:prstGeom>
            <a:solidFill>
              <a:schemeClr val="bg1"/>
            </a:solidFill>
          </p:spPr>
          <p:txBody>
            <a:bodyPr wrap="none" rtlCol="0">
              <a:spAutoFit/>
            </a:bodyPr>
            <a:lstStyle/>
            <a:p>
              <a:r>
                <a:rPr lang="en-US" sz="1800" dirty="0"/>
                <a:t>Bioavailable Co</a:t>
              </a:r>
              <a:r>
                <a:rPr lang="en-US" sz="1800" baseline="30000" dirty="0"/>
                <a:t>2+</a:t>
              </a:r>
            </a:p>
          </p:txBody>
        </p:sp>
        <p:cxnSp>
          <p:nvCxnSpPr>
            <p:cNvPr id="42" name="Straight Arrow Connector 41">
              <a:extLst>
                <a:ext uri="{FF2B5EF4-FFF2-40B4-BE49-F238E27FC236}">
                  <a16:creationId xmlns:a16="http://schemas.microsoft.com/office/drawing/2014/main" id="{94B43420-87C8-4447-91CA-3AEFF40233EA}"/>
                </a:ext>
              </a:extLst>
            </p:cNvPr>
            <p:cNvCxnSpPr/>
            <p:nvPr/>
          </p:nvCxnSpPr>
          <p:spPr>
            <a:xfrm flipH="1" flipV="1">
              <a:off x="7899143" y="4326308"/>
              <a:ext cx="1313855" cy="857168"/>
            </a:xfrm>
            <a:prstGeom prst="straightConnector1">
              <a:avLst/>
            </a:prstGeom>
            <a:ln>
              <a:solidFill>
                <a:srgbClr val="002060"/>
              </a:solidFill>
              <a:tailEnd type="arrow"/>
            </a:ln>
          </p:spPr>
          <p:style>
            <a:lnRef idx="3">
              <a:schemeClr val="accent2"/>
            </a:lnRef>
            <a:fillRef idx="0">
              <a:schemeClr val="accent2"/>
            </a:fillRef>
            <a:effectRef idx="2">
              <a:schemeClr val="accent2"/>
            </a:effectRef>
            <a:fontRef idx="minor">
              <a:schemeClr val="tx1"/>
            </a:fontRef>
          </p:style>
        </p:cxnSp>
        <p:sp>
          <p:nvSpPr>
            <p:cNvPr id="43" name="TextBox 42">
              <a:extLst>
                <a:ext uri="{FF2B5EF4-FFF2-40B4-BE49-F238E27FC236}">
                  <a16:creationId xmlns:a16="http://schemas.microsoft.com/office/drawing/2014/main" id="{A2CBE200-F9CD-4151-AE0D-A780EA26F5A6}"/>
                </a:ext>
              </a:extLst>
            </p:cNvPr>
            <p:cNvSpPr txBox="1"/>
            <p:nvPr/>
          </p:nvSpPr>
          <p:spPr>
            <a:xfrm>
              <a:off x="9505688" y="5409227"/>
              <a:ext cx="1981904" cy="407349"/>
            </a:xfrm>
            <a:prstGeom prst="rect">
              <a:avLst/>
            </a:prstGeom>
            <a:solidFill>
              <a:schemeClr val="bg1"/>
            </a:solidFill>
          </p:spPr>
          <p:txBody>
            <a:bodyPr wrap="none" rtlCol="0">
              <a:spAutoFit/>
            </a:bodyPr>
            <a:lstStyle/>
            <a:p>
              <a:r>
                <a:rPr lang="en-US" sz="1800" dirty="0" err="1">
                  <a:solidFill>
                    <a:srgbClr val="C00000"/>
                  </a:solidFill>
                </a:rPr>
                <a:t>Bioaccessible</a:t>
              </a:r>
              <a:r>
                <a:rPr lang="en-US" sz="1800" dirty="0">
                  <a:solidFill>
                    <a:srgbClr val="C00000"/>
                  </a:solidFill>
                </a:rPr>
                <a:t> Co</a:t>
              </a:r>
              <a:r>
                <a:rPr lang="en-US" sz="1800" baseline="30000" dirty="0">
                  <a:solidFill>
                    <a:srgbClr val="C00000"/>
                  </a:solidFill>
                </a:rPr>
                <a:t>2+</a:t>
              </a:r>
            </a:p>
          </p:txBody>
        </p:sp>
      </p:grpSp>
      <p:sp>
        <p:nvSpPr>
          <p:cNvPr id="44" name="ZoneTexte 4">
            <a:extLst>
              <a:ext uri="{FF2B5EF4-FFF2-40B4-BE49-F238E27FC236}">
                <a16:creationId xmlns:a16="http://schemas.microsoft.com/office/drawing/2014/main" id="{A03C535F-071E-4D1A-9CF5-CB8AF42528F0}"/>
              </a:ext>
            </a:extLst>
          </p:cNvPr>
          <p:cNvSpPr txBox="1"/>
          <p:nvPr/>
        </p:nvSpPr>
        <p:spPr>
          <a:xfrm>
            <a:off x="442370" y="8547012"/>
            <a:ext cx="12242324" cy="1015406"/>
          </a:xfrm>
          <a:prstGeom prst="rect">
            <a:avLst/>
          </a:prstGeom>
          <a:solidFill>
            <a:schemeClr val="tx1"/>
          </a:solidFill>
        </p:spPr>
        <p:txBody>
          <a:bodyPr wrap="square" rtlCol="0">
            <a:spAutoFit/>
          </a:bodyPr>
          <a:lstStyle/>
          <a:p>
            <a:pPr algn="ctr" defTabSz="1300393"/>
            <a:r>
              <a:rPr lang="en-US" sz="2999" dirty="0">
                <a:solidFill>
                  <a:srgbClr val="FFFFFF"/>
                </a:solidFill>
                <a:latin typeface="Calibri" pitchFamily="34" charset="0"/>
              </a:rPr>
              <a:t>Technical discussions with European Commission and ECHA to keep impact as limited as possible &amp; to protect major end use markets</a:t>
            </a:r>
          </a:p>
        </p:txBody>
      </p:sp>
    </p:spTree>
    <p:extLst>
      <p:ext uri="{BB962C8B-B14F-4D97-AF65-F5344CB8AC3E}">
        <p14:creationId xmlns:p14="http://schemas.microsoft.com/office/powerpoint/2010/main" val="110088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163E0-B264-4D27-B525-2013F5103A7D}"/>
              </a:ext>
            </a:extLst>
          </p:cNvPr>
          <p:cNvPicPr>
            <a:picLocks noChangeAspect="1"/>
          </p:cNvPicPr>
          <p:nvPr/>
        </p:nvPicPr>
        <p:blipFill>
          <a:blip r:embed="rId2"/>
          <a:stretch>
            <a:fillRect/>
          </a:stretch>
        </p:blipFill>
        <p:spPr>
          <a:xfrm rot="21121683">
            <a:off x="4512079" y="3523399"/>
            <a:ext cx="3980641" cy="1678473"/>
          </a:xfrm>
          <a:prstGeom prst="rect">
            <a:avLst/>
          </a:prstGeom>
        </p:spPr>
      </p:pic>
      <p:sp>
        <p:nvSpPr>
          <p:cNvPr id="4" name="Content Placeholder 3">
            <a:extLst>
              <a:ext uri="{FF2B5EF4-FFF2-40B4-BE49-F238E27FC236}">
                <a16:creationId xmlns:a16="http://schemas.microsoft.com/office/drawing/2014/main" id="{0146CCAF-C566-4FC1-BB8C-5DDFFE58356C}"/>
              </a:ext>
            </a:extLst>
          </p:cNvPr>
          <p:cNvSpPr>
            <a:spLocks noGrp="1"/>
          </p:cNvSpPr>
          <p:nvPr>
            <p:ph idx="1"/>
          </p:nvPr>
        </p:nvSpPr>
        <p:spPr>
          <a:xfrm>
            <a:off x="650240" y="1636440"/>
            <a:ext cx="11704320" cy="7091000"/>
          </a:xfrm>
        </p:spPr>
        <p:txBody>
          <a:bodyPr>
            <a:normAutofit/>
          </a:bodyPr>
          <a:lstStyle/>
          <a:p>
            <a:pPr marL="457200" lvl="0" indent="-457200">
              <a:buClrTx/>
              <a:buFont typeface="Wingdings" panose="05000000000000000000" pitchFamily="2" charset="2"/>
              <a:buChar char="§"/>
            </a:pPr>
            <a:r>
              <a:rPr lang="en-US" sz="3200" b="1" dirty="0">
                <a:solidFill>
                  <a:srgbClr val="003A74"/>
                </a:solidFill>
              </a:rPr>
              <a:t>April 11-12, 2019: Discussion on 14</a:t>
            </a:r>
            <a:r>
              <a:rPr lang="en-US" sz="3200" b="1" baseline="30000" dirty="0">
                <a:solidFill>
                  <a:srgbClr val="003A74"/>
                </a:solidFill>
              </a:rPr>
              <a:t>th</a:t>
            </a:r>
            <a:r>
              <a:rPr lang="en-US" sz="3200" b="1" dirty="0">
                <a:solidFill>
                  <a:srgbClr val="003A74"/>
                </a:solidFill>
              </a:rPr>
              <a:t> ATP comprised a wide range of substances</a:t>
            </a:r>
          </a:p>
          <a:p>
            <a:pPr marL="1107430" lvl="1" indent="-457200">
              <a:buFont typeface="Wingdings" panose="05000000000000000000" pitchFamily="2" charset="2"/>
              <a:buChar char="§"/>
            </a:pPr>
            <a:r>
              <a:rPr lang="en-US" sz="3200" dirty="0">
                <a:solidFill>
                  <a:srgbClr val="003A74"/>
                </a:solidFill>
              </a:rPr>
              <a:t>TiO</a:t>
            </a:r>
            <a:r>
              <a:rPr lang="en-US" sz="3200" baseline="-25000" dirty="0">
                <a:solidFill>
                  <a:srgbClr val="003A74"/>
                </a:solidFill>
              </a:rPr>
              <a:t>2</a:t>
            </a:r>
            <a:r>
              <a:rPr lang="en-US" sz="3200" dirty="0">
                <a:solidFill>
                  <a:srgbClr val="003A74"/>
                </a:solidFill>
              </a:rPr>
              <a:t> is discussed jointly with Cobalt metal</a:t>
            </a:r>
          </a:p>
          <a:p>
            <a:pPr marL="1757660" lvl="2" indent="-457200">
              <a:spcBef>
                <a:spcPts val="0"/>
              </a:spcBef>
              <a:buFont typeface="Wingdings" panose="05000000000000000000" pitchFamily="2" charset="2"/>
              <a:buChar char="§"/>
            </a:pPr>
            <a:r>
              <a:rPr lang="en-US" sz="3200" dirty="0">
                <a:solidFill>
                  <a:srgbClr val="003A74"/>
                </a:solidFill>
              </a:rPr>
              <a:t>Significant imports, wide range of end uses</a:t>
            </a:r>
          </a:p>
          <a:p>
            <a:pPr marL="787400" lvl="1" indent="-457200">
              <a:buFont typeface="Wingdings" panose="05000000000000000000" pitchFamily="2" charset="2"/>
              <a:buChar char="§"/>
            </a:pPr>
            <a:endParaRPr lang="en-US" sz="3000" b="1" dirty="0">
              <a:solidFill>
                <a:srgbClr val="003A74"/>
              </a:solidFill>
            </a:endParaRPr>
          </a:p>
          <a:p>
            <a:pPr marL="787400" lvl="1" indent="-457200">
              <a:buFont typeface="Wingdings" panose="05000000000000000000" pitchFamily="2" charset="2"/>
              <a:buChar char="§"/>
            </a:pPr>
            <a:endParaRPr lang="en-US" sz="3000" b="1" dirty="0">
              <a:solidFill>
                <a:srgbClr val="003A74"/>
              </a:solidFill>
            </a:endParaRPr>
          </a:p>
          <a:p>
            <a:pPr marL="787400" lvl="1" indent="-457200">
              <a:buFont typeface="Wingdings" panose="05000000000000000000" pitchFamily="2" charset="2"/>
              <a:buChar char="§"/>
            </a:pPr>
            <a:endParaRPr lang="en-US" sz="3000" b="1" dirty="0">
              <a:solidFill>
                <a:srgbClr val="003A74"/>
              </a:solidFill>
            </a:endParaRPr>
          </a:p>
          <a:p>
            <a:pPr marL="457200" indent="-457200">
              <a:buClrTx/>
              <a:buFont typeface="Wingdings" panose="05000000000000000000" pitchFamily="2" charset="2"/>
              <a:buChar char="§"/>
            </a:pPr>
            <a:r>
              <a:rPr lang="en-US" sz="3200" b="1" dirty="0">
                <a:solidFill>
                  <a:srgbClr val="003A74"/>
                </a:solidFill>
              </a:rPr>
              <a:t>No vote on ATP - Commission took the ATP item off the agenda</a:t>
            </a:r>
          </a:p>
          <a:p>
            <a:pPr marL="1128713" lvl="2" indent="-457200">
              <a:buFont typeface="Wingdings" panose="05000000000000000000" pitchFamily="2" charset="2"/>
              <a:buChar char="§"/>
            </a:pPr>
            <a:r>
              <a:rPr lang="en-US" sz="3000" dirty="0">
                <a:solidFill>
                  <a:srgbClr val="003A74"/>
                </a:solidFill>
              </a:rPr>
              <a:t>Postpones the possible entry into force of the cobalt classification</a:t>
            </a:r>
          </a:p>
          <a:p>
            <a:pPr marL="1128713" lvl="2" indent="-457200">
              <a:buFont typeface="Wingdings" panose="05000000000000000000" pitchFamily="2" charset="2"/>
              <a:buChar char="§"/>
            </a:pPr>
            <a:r>
              <a:rPr lang="en-US" sz="3000" dirty="0">
                <a:solidFill>
                  <a:srgbClr val="003A74"/>
                </a:solidFill>
              </a:rPr>
              <a:t>Could be brought back up in June 2019 meeting</a:t>
            </a:r>
          </a:p>
          <a:p>
            <a:pPr marL="1128713" lvl="2" indent="-457200">
              <a:buFont typeface="Wingdings" panose="05000000000000000000" pitchFamily="2" charset="2"/>
              <a:buChar char="§"/>
            </a:pPr>
            <a:r>
              <a:rPr lang="en-US" sz="3000" dirty="0">
                <a:solidFill>
                  <a:srgbClr val="003A74"/>
                </a:solidFill>
              </a:rPr>
              <a:t>Could be in new process called Delegated Acts Procedure  </a:t>
            </a:r>
          </a:p>
          <a:p>
            <a:pPr marL="1585913" lvl="3" indent="-457200">
              <a:buFont typeface="Wingdings" panose="05000000000000000000" pitchFamily="2" charset="2"/>
              <a:buChar char="§"/>
            </a:pPr>
            <a:r>
              <a:rPr lang="en-US" sz="2800" dirty="0">
                <a:solidFill>
                  <a:srgbClr val="003A74"/>
                </a:solidFill>
              </a:rPr>
              <a:t>legally binding acts that enable the Commission to supplement or amend non essential parts of EU legislative acts, for example, in order to define details </a:t>
            </a:r>
          </a:p>
          <a:p>
            <a:pPr marL="1086147" indent="-457200">
              <a:buFont typeface="Wingdings" panose="05000000000000000000" pitchFamily="2" charset="2"/>
              <a:buChar char="§"/>
            </a:pPr>
            <a:endParaRPr lang="en-US" sz="3400" dirty="0">
              <a:solidFill>
                <a:srgbClr val="003A74"/>
              </a:solidFill>
            </a:endParaRPr>
          </a:p>
          <a:p>
            <a:endParaRPr lang="en-US" dirty="0"/>
          </a:p>
        </p:txBody>
      </p:sp>
      <p:sp>
        <p:nvSpPr>
          <p:cNvPr id="2" name="Title 1">
            <a:extLst>
              <a:ext uri="{FF2B5EF4-FFF2-40B4-BE49-F238E27FC236}">
                <a16:creationId xmlns:a16="http://schemas.microsoft.com/office/drawing/2014/main" id="{16776943-D2F3-488C-914C-A69D355C2DA1}"/>
              </a:ext>
            </a:extLst>
          </p:cNvPr>
          <p:cNvSpPr>
            <a:spLocks noGrp="1"/>
          </p:cNvSpPr>
          <p:nvPr>
            <p:ph type="title"/>
          </p:nvPr>
        </p:nvSpPr>
        <p:spPr/>
        <p:txBody>
          <a:bodyPr>
            <a:noAutofit/>
          </a:bodyPr>
          <a:lstStyle/>
          <a:p>
            <a:r>
              <a:rPr lang="en-US" sz="3600" dirty="0"/>
              <a:t>EU Cobalt Metal Classification Proposal:</a:t>
            </a:r>
            <a:br>
              <a:rPr lang="en-US" sz="3600" dirty="0"/>
            </a:br>
            <a:r>
              <a:rPr lang="en-US" sz="3600" dirty="0"/>
              <a:t>Developments</a:t>
            </a:r>
          </a:p>
        </p:txBody>
      </p:sp>
      <p:sp>
        <p:nvSpPr>
          <p:cNvPr id="3" name="Slide Number Placeholder 2">
            <a:extLst>
              <a:ext uri="{FF2B5EF4-FFF2-40B4-BE49-F238E27FC236}">
                <a16:creationId xmlns:a16="http://schemas.microsoft.com/office/drawing/2014/main" id="{A9A62544-4188-4B9B-B34F-1FD28EAEB560}"/>
              </a:ext>
            </a:extLst>
          </p:cNvPr>
          <p:cNvSpPr>
            <a:spLocks noGrp="1"/>
          </p:cNvSpPr>
          <p:nvPr>
            <p:ph type="sldNum" sz="quarter" idx="12"/>
          </p:nvPr>
        </p:nvSpPr>
        <p:spPr/>
        <p:txBody>
          <a:bodyPr/>
          <a:lstStyle/>
          <a:p>
            <a:fld id="{7F943C79-CEC4-4E37-AAB8-C92CB673A2CB}" type="slidenum">
              <a:rPr lang="en-GB" smtClean="0"/>
              <a:pPr/>
              <a:t>11</a:t>
            </a:fld>
            <a:endParaRPr lang="en-GB"/>
          </a:p>
        </p:txBody>
      </p:sp>
      <p:sp>
        <p:nvSpPr>
          <p:cNvPr id="6" name="ZoneTexte 4">
            <a:extLst>
              <a:ext uri="{FF2B5EF4-FFF2-40B4-BE49-F238E27FC236}">
                <a16:creationId xmlns:a16="http://schemas.microsoft.com/office/drawing/2014/main" id="{6679C540-C444-4022-B00B-154E1E11163F}"/>
              </a:ext>
            </a:extLst>
          </p:cNvPr>
          <p:cNvSpPr txBox="1"/>
          <p:nvPr/>
        </p:nvSpPr>
        <p:spPr>
          <a:xfrm>
            <a:off x="442370" y="8547012"/>
            <a:ext cx="12242324" cy="1015406"/>
          </a:xfrm>
          <a:prstGeom prst="rect">
            <a:avLst/>
          </a:prstGeom>
          <a:solidFill>
            <a:schemeClr val="tx1"/>
          </a:solidFill>
        </p:spPr>
        <p:txBody>
          <a:bodyPr wrap="square" rtlCol="0">
            <a:spAutoFit/>
          </a:bodyPr>
          <a:lstStyle/>
          <a:p>
            <a:pPr algn="ctr" defTabSz="1300393"/>
            <a:r>
              <a:rPr lang="en-US" sz="2999" dirty="0">
                <a:solidFill>
                  <a:srgbClr val="FFFFFF"/>
                </a:solidFill>
                <a:latin typeface="Calibri" pitchFamily="34" charset="0"/>
              </a:rPr>
              <a:t>Recent developments led to further delays in decision process – unclear path for forthcoming decision-making</a:t>
            </a:r>
          </a:p>
        </p:txBody>
      </p:sp>
    </p:spTree>
    <p:extLst>
      <p:ext uri="{BB962C8B-B14F-4D97-AF65-F5344CB8AC3E}">
        <p14:creationId xmlns:p14="http://schemas.microsoft.com/office/powerpoint/2010/main" val="119169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D97F-0C61-4B97-A48D-F7F20DEB6A78}"/>
              </a:ext>
            </a:extLst>
          </p:cNvPr>
          <p:cNvSpPr>
            <a:spLocks noGrp="1"/>
          </p:cNvSpPr>
          <p:nvPr>
            <p:ph type="title"/>
          </p:nvPr>
        </p:nvSpPr>
        <p:spPr/>
        <p:txBody>
          <a:bodyPr/>
          <a:lstStyle/>
          <a:p>
            <a:r>
              <a:rPr lang="en-US" dirty="0"/>
              <a:t>U.S. Federal Developments</a:t>
            </a:r>
          </a:p>
        </p:txBody>
      </p:sp>
      <p:sp>
        <p:nvSpPr>
          <p:cNvPr id="3" name="Slide Number Placeholder 2">
            <a:extLst>
              <a:ext uri="{FF2B5EF4-FFF2-40B4-BE49-F238E27FC236}">
                <a16:creationId xmlns:a16="http://schemas.microsoft.com/office/drawing/2014/main" id="{FE710615-9CCF-4319-9AB4-1F5AA02F98E7}"/>
              </a:ext>
            </a:extLst>
          </p:cNvPr>
          <p:cNvSpPr>
            <a:spLocks noGrp="1"/>
          </p:cNvSpPr>
          <p:nvPr>
            <p:ph type="sldNum" sz="quarter" idx="12"/>
          </p:nvPr>
        </p:nvSpPr>
        <p:spPr/>
        <p:txBody>
          <a:bodyPr/>
          <a:lstStyle/>
          <a:p>
            <a:fld id="{7F943C79-CEC4-4E37-AAB8-C92CB673A2CB}" type="slidenum">
              <a:rPr lang="en-GB" smtClean="0"/>
              <a:pPr/>
              <a:t>12</a:t>
            </a:fld>
            <a:endParaRPr lang="en-GB"/>
          </a:p>
        </p:txBody>
      </p:sp>
      <p:pic>
        <p:nvPicPr>
          <p:cNvPr id="9" name="Graphic 8">
            <a:extLst>
              <a:ext uri="{FF2B5EF4-FFF2-40B4-BE49-F238E27FC236}">
                <a16:creationId xmlns:a16="http://schemas.microsoft.com/office/drawing/2014/main" id="{BB4F0B69-8005-4C6B-B873-EAF3E08D8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8710" y="2227208"/>
            <a:ext cx="6267379" cy="6267379"/>
          </a:xfrm>
          <a:prstGeom prst="rect">
            <a:avLst/>
          </a:prstGeom>
        </p:spPr>
      </p:pic>
    </p:spTree>
    <p:extLst>
      <p:ext uri="{BB962C8B-B14F-4D97-AF65-F5344CB8AC3E}">
        <p14:creationId xmlns:p14="http://schemas.microsoft.com/office/powerpoint/2010/main" val="1691555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01FFA2D7-CDEB-4443-95C8-D77485CE1DEF}"/>
              </a:ext>
            </a:extLst>
          </p:cNvPr>
          <p:cNvSpPr txBox="1">
            <a:spLocks noChangeArrowheads="1"/>
          </p:cNvSpPr>
          <p:nvPr/>
        </p:nvSpPr>
        <p:spPr bwMode="auto">
          <a:xfrm>
            <a:off x="650875" y="174625"/>
            <a:ext cx="981233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200" dirty="0">
                <a:latin typeface="Calibri" panose="020F0502020204030204" pitchFamily="34" charset="0"/>
              </a:rPr>
              <a:t>TSCA Framework for Existing Chemicals</a:t>
            </a:r>
            <a:r>
              <a:rPr lang="en-US" altLang="en-US" sz="3200" dirty="0"/>
              <a:t>: Prioritization, Risk Evaluation, and Risk Management </a:t>
            </a:r>
            <a:endParaRPr lang="en-GB" altLang="en-US" sz="3200" dirty="0">
              <a:latin typeface="Calibri" panose="020F0502020204030204" pitchFamily="34" charset="0"/>
            </a:endParaRPr>
          </a:p>
        </p:txBody>
      </p:sp>
      <p:sp>
        <p:nvSpPr>
          <p:cNvPr id="21507" name="ZoneTexte 4">
            <a:extLst>
              <a:ext uri="{FF2B5EF4-FFF2-40B4-BE49-F238E27FC236}">
                <a16:creationId xmlns:a16="http://schemas.microsoft.com/office/drawing/2014/main" id="{DA37426D-62AB-442F-A8B9-7CCF7A0E1D62}"/>
              </a:ext>
            </a:extLst>
          </p:cNvPr>
          <p:cNvSpPr txBox="1">
            <a:spLocks noChangeArrowheads="1"/>
          </p:cNvSpPr>
          <p:nvPr/>
        </p:nvSpPr>
        <p:spPr bwMode="auto">
          <a:xfrm>
            <a:off x="308724" y="8830440"/>
            <a:ext cx="12096750"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a:r>
              <a:rPr lang="en-US" altLang="en-US" sz="3000" dirty="0">
                <a:solidFill>
                  <a:schemeClr val="bg1"/>
                </a:solidFill>
                <a:latin typeface="Calibri" panose="020F0502020204030204" pitchFamily="34" charset="0"/>
              </a:rPr>
              <a:t>Key Stages – Prioritization, Risk Evaluation, Risk Management </a:t>
            </a:r>
          </a:p>
        </p:txBody>
      </p:sp>
      <p:graphicFrame>
        <p:nvGraphicFramePr>
          <p:cNvPr id="7" name="Diagram 6">
            <a:extLst>
              <a:ext uri="{FF2B5EF4-FFF2-40B4-BE49-F238E27FC236}">
                <a16:creationId xmlns:a16="http://schemas.microsoft.com/office/drawing/2014/main" id="{42C59658-ACB5-417B-ADEF-59370B55E2B5}"/>
              </a:ext>
            </a:extLst>
          </p:cNvPr>
          <p:cNvGraphicFramePr/>
          <p:nvPr>
            <p:extLst>
              <p:ext uri="{D42A27DB-BD31-4B8C-83A1-F6EECF244321}">
                <p14:modId xmlns:p14="http://schemas.microsoft.com/office/powerpoint/2010/main" val="2648813708"/>
              </p:ext>
            </p:extLst>
          </p:nvPr>
        </p:nvGraphicFramePr>
        <p:xfrm>
          <a:off x="885776" y="2567398"/>
          <a:ext cx="11017224" cy="5920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Arrow 8">
            <a:extLst>
              <a:ext uri="{FF2B5EF4-FFF2-40B4-BE49-F238E27FC236}">
                <a16:creationId xmlns:a16="http://schemas.microsoft.com/office/drawing/2014/main" id="{2AAF3AAE-9430-461A-BD1C-175DA4556A7D}"/>
              </a:ext>
            </a:extLst>
          </p:cNvPr>
          <p:cNvSpPr/>
          <p:nvPr/>
        </p:nvSpPr>
        <p:spPr>
          <a:xfrm>
            <a:off x="2090738" y="3102207"/>
            <a:ext cx="7632700" cy="6477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de-DE" dirty="0">
                <a:solidFill>
                  <a:schemeClr val="tx1"/>
                </a:solidFill>
              </a:rPr>
              <a:t>Enforcable deadlines for each step</a:t>
            </a:r>
            <a:endParaRPr lang="en-US" dirty="0">
              <a:solidFill>
                <a:schemeClr val="tx1"/>
              </a:solidFill>
            </a:endParaRPr>
          </a:p>
        </p:txBody>
      </p:sp>
      <p:sp>
        <p:nvSpPr>
          <p:cNvPr id="21510" name="Rectangle 4">
            <a:extLst>
              <a:ext uri="{FF2B5EF4-FFF2-40B4-BE49-F238E27FC236}">
                <a16:creationId xmlns:a16="http://schemas.microsoft.com/office/drawing/2014/main" id="{CCFE7358-707B-4A29-8717-E90FE6C11B6D}"/>
              </a:ext>
            </a:extLst>
          </p:cNvPr>
          <p:cNvSpPr>
            <a:spLocks noChangeArrowheads="1"/>
          </p:cNvSpPr>
          <p:nvPr/>
        </p:nvSpPr>
        <p:spPr bwMode="auto">
          <a:xfrm>
            <a:off x="122796" y="1811318"/>
            <a:ext cx="12468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a:defRPr sz="2600">
                <a:solidFill>
                  <a:schemeClr val="tx1"/>
                </a:solidFill>
                <a:latin typeface="Arial" panose="020B0604020202020204" pitchFamily="34" charset="0"/>
                <a:cs typeface="Arial" panose="020B0604020202020204" pitchFamily="34" charset="0"/>
              </a:defRPr>
            </a:lvl1pPr>
            <a:lvl2pPr>
              <a:defRPr sz="2600">
                <a:solidFill>
                  <a:schemeClr val="tx1"/>
                </a:solidFill>
                <a:latin typeface="Arial" panose="020B0604020202020204" pitchFamily="34" charset="0"/>
                <a:cs typeface="Arial" panose="020B0604020202020204" pitchFamily="34" charset="0"/>
              </a:defRPr>
            </a:lvl2pPr>
            <a:lvl3pPr>
              <a:defRPr sz="2600">
                <a:solidFill>
                  <a:schemeClr val="tx1"/>
                </a:solidFill>
                <a:latin typeface="Arial" panose="020B0604020202020204" pitchFamily="34" charset="0"/>
                <a:cs typeface="Arial" panose="020B0604020202020204" pitchFamily="34" charset="0"/>
              </a:defRPr>
            </a:lvl3pPr>
            <a:lvl4pPr>
              <a:defRPr sz="2600">
                <a:solidFill>
                  <a:schemeClr val="tx1"/>
                </a:solidFill>
                <a:latin typeface="Arial" panose="020B0604020202020204" pitchFamily="34" charset="0"/>
                <a:cs typeface="Arial" panose="020B0604020202020204" pitchFamily="34" charset="0"/>
              </a:defRPr>
            </a:lvl4pPr>
            <a:lvl5pPr>
              <a:defRPr sz="2600">
                <a:solidFill>
                  <a:schemeClr val="tx1"/>
                </a:solidFill>
                <a:latin typeface="Arial" panose="020B0604020202020204" pitchFamily="34" charset="0"/>
                <a:cs typeface="Arial" panose="020B0604020202020204" pitchFamily="34" charset="0"/>
              </a:defRPr>
            </a:lvl5pPr>
            <a:lvl6pPr marL="3057525" indent="-771525"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3514725" indent="-771525"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971925" indent="-771525"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4429125" indent="-771525"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r>
              <a:rPr lang="en-US" altLang="en-US" sz="3200" b="1" dirty="0">
                <a:latin typeface="Calibri" panose="020F0502020204030204" pitchFamily="34" charset="0"/>
                <a:cs typeface="Calibri" panose="020F0502020204030204" pitchFamily="34" charset="0"/>
              </a:rPr>
              <a:t>The Frank Lautenberg Chemical Safety for the 21st Century Act of 2016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DFB8FFD-0410-4A13-96BE-93F8527D62F8}"/>
              </a:ext>
            </a:extLst>
          </p:cNvPr>
          <p:cNvSpPr>
            <a:spLocks noGrp="1"/>
          </p:cNvSpPr>
          <p:nvPr/>
        </p:nvSpPr>
        <p:spPr>
          <a:xfrm>
            <a:off x="473075" y="1808163"/>
            <a:ext cx="6491288" cy="70342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24366A"/>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rgbClr val="24366A"/>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rgbClr val="24366A"/>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rgbClr val="24366A"/>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rgbClr val="24366A"/>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0">
              <a:buFont typeface="Arial"/>
              <a:buNone/>
              <a:defRPr/>
            </a:pPr>
            <a:r>
              <a:rPr lang="en-US" sz="2800" b="1" dirty="0">
                <a:latin typeface="Calibri" panose="020F0502020204030204" pitchFamily="34" charset="0"/>
                <a:cs typeface="Calibri" panose="020F0502020204030204" pitchFamily="34" charset="0"/>
              </a:rPr>
              <a:t>Major Milestone Just Reached</a:t>
            </a:r>
            <a:endParaRPr lang="en-US" sz="2400" dirty="0">
              <a:latin typeface="Calibri" panose="020F0502020204030204" pitchFamily="34" charset="0"/>
              <a:cs typeface="Calibri" panose="020F0502020204030204" pitchFamily="34" charset="0"/>
            </a:endParaRPr>
          </a:p>
          <a:p>
            <a:pPr marL="628650">
              <a:buFont typeface="Wingdings" panose="05000000000000000000" pitchFamily="2" charset="2"/>
              <a:buChar char="Ø"/>
              <a:defRPr/>
            </a:pPr>
            <a:r>
              <a:rPr lang="en-US" sz="2400" dirty="0">
                <a:latin typeface="Calibri" panose="020F0502020204030204" pitchFamily="34" charset="0"/>
                <a:cs typeface="Calibri" panose="020F0502020204030204" pitchFamily="34" charset="0"/>
              </a:rPr>
              <a:t>EPA released 20 high and 20 low priority </a:t>
            </a:r>
            <a:r>
              <a:rPr lang="en-US" sz="2400" i="1" dirty="0">
                <a:latin typeface="Calibri" panose="020F0502020204030204" pitchFamily="34" charset="0"/>
                <a:cs typeface="Calibri" panose="020F0502020204030204" pitchFamily="34" charset="0"/>
              </a:rPr>
              <a:t>candidate</a:t>
            </a:r>
            <a:r>
              <a:rPr lang="en-US" sz="2400" dirty="0">
                <a:latin typeface="Calibri" panose="020F0502020204030204" pitchFamily="34" charset="0"/>
                <a:cs typeface="Calibri" panose="020F0502020204030204" pitchFamily="34" charset="0"/>
              </a:rPr>
              <a:t> chemicals on March 20, 2019</a:t>
            </a:r>
          </a:p>
          <a:p>
            <a:pPr marL="628650">
              <a:buFont typeface="Wingdings" panose="05000000000000000000" pitchFamily="2" charset="2"/>
              <a:buChar char="Ø"/>
              <a:defRPr/>
            </a:pPr>
            <a:endParaRPr lang="en-US" sz="2400" dirty="0">
              <a:latin typeface="Calibri" panose="020F0502020204030204" pitchFamily="34" charset="0"/>
              <a:cs typeface="Calibri" panose="020F0502020204030204" pitchFamily="34" charset="0"/>
            </a:endParaRPr>
          </a:p>
          <a:p>
            <a:pPr marL="628650">
              <a:buFont typeface="Wingdings" panose="05000000000000000000" pitchFamily="2" charset="2"/>
              <a:buChar char="Ø"/>
              <a:defRPr/>
            </a:pPr>
            <a:r>
              <a:rPr lang="en-US" sz="2400" u="sng" dirty="0">
                <a:latin typeface="Calibri" panose="020F0502020204030204" pitchFamily="34" charset="0"/>
                <a:cs typeface="Calibri" panose="020F0502020204030204" pitchFamily="34" charset="0"/>
              </a:rPr>
              <a:t>All 20 high priority chemicals</a:t>
            </a:r>
            <a:r>
              <a:rPr lang="en-US" sz="2400" dirty="0">
                <a:latin typeface="Calibri" panose="020F0502020204030204" pitchFamily="34" charset="0"/>
                <a:cs typeface="Calibri" panose="020F0502020204030204" pitchFamily="34" charset="0"/>
              </a:rPr>
              <a:t> drawn from agency’s TSCA 2014 </a:t>
            </a:r>
            <a:r>
              <a:rPr lang="en-US" sz="2400" u="sng" dirty="0">
                <a:latin typeface="Calibri" panose="020F0502020204030204" pitchFamily="34" charset="0"/>
                <a:cs typeface="Calibri" panose="020F0502020204030204" pitchFamily="34" charset="0"/>
              </a:rPr>
              <a:t>Work Plan Chemical List</a:t>
            </a:r>
            <a:r>
              <a:rPr lang="en-US" sz="24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(only 50% required)</a:t>
            </a:r>
          </a:p>
          <a:p>
            <a:pPr marL="628650">
              <a:buFont typeface="Wingdings" panose="05000000000000000000" pitchFamily="2" charset="2"/>
              <a:buChar char="Ø"/>
              <a:defRPr/>
            </a:pPr>
            <a:endParaRPr lang="en-US" sz="2400" u="sng" dirty="0">
              <a:latin typeface="Calibri" panose="020F0502020204030204" pitchFamily="34" charset="0"/>
              <a:cs typeface="Calibri" panose="020F0502020204030204" pitchFamily="34" charset="0"/>
            </a:endParaRPr>
          </a:p>
          <a:p>
            <a:pPr lvl="2" algn="just">
              <a:buFont typeface="Arial" panose="020B0604020202020204" pitchFamily="34" charset="0"/>
              <a:buChar char="•"/>
              <a:defRPr/>
            </a:pPr>
            <a:r>
              <a:rPr lang="en-US" sz="2000" dirty="0">
                <a:latin typeface="+mn-lt"/>
              </a:rPr>
              <a:t>  Seven chlorinated solvents</a:t>
            </a:r>
          </a:p>
          <a:p>
            <a:pPr lvl="2" algn="just">
              <a:buFont typeface="Arial" panose="020B0604020202020204" pitchFamily="34" charset="0"/>
              <a:buChar char="•"/>
              <a:defRPr/>
            </a:pPr>
            <a:r>
              <a:rPr lang="en-US" sz="2000" dirty="0">
                <a:latin typeface="+mn-lt"/>
              </a:rPr>
              <a:t>  Six phthalates</a:t>
            </a:r>
          </a:p>
          <a:p>
            <a:pPr lvl="2" algn="just">
              <a:buFont typeface="Arial" panose="020B0604020202020204" pitchFamily="34" charset="0"/>
              <a:buChar char="•"/>
              <a:defRPr/>
            </a:pPr>
            <a:r>
              <a:rPr lang="en-US" sz="2000" dirty="0">
                <a:latin typeface="+mn-lt"/>
              </a:rPr>
              <a:t>  Four flame retardants</a:t>
            </a:r>
          </a:p>
          <a:p>
            <a:pPr lvl="2" algn="just">
              <a:buFont typeface="Arial" panose="020B0604020202020204" pitchFamily="34" charset="0"/>
              <a:buChar char="•"/>
              <a:defRPr/>
            </a:pPr>
            <a:r>
              <a:rPr lang="en-US" sz="2000" dirty="0">
                <a:latin typeface="+mn-lt"/>
              </a:rPr>
              <a:t>  Formaldehyde</a:t>
            </a:r>
          </a:p>
          <a:p>
            <a:pPr lvl="2" algn="just">
              <a:buFont typeface="Arial" panose="020B0604020202020204" pitchFamily="34" charset="0"/>
              <a:buChar char="•"/>
              <a:defRPr/>
            </a:pPr>
            <a:r>
              <a:rPr lang="en-US" sz="2000" dirty="0">
                <a:latin typeface="+mn-lt"/>
              </a:rPr>
              <a:t>  A fragrance additive</a:t>
            </a:r>
          </a:p>
          <a:p>
            <a:pPr lvl="2" algn="just">
              <a:buFont typeface="Arial" panose="020B0604020202020204" pitchFamily="34" charset="0"/>
              <a:buChar char="•"/>
              <a:defRPr/>
            </a:pPr>
            <a:r>
              <a:rPr lang="en-US" sz="2000" dirty="0">
                <a:latin typeface="+mn-lt"/>
              </a:rPr>
              <a:t>  A polymer pre-curser</a:t>
            </a:r>
          </a:p>
          <a:p>
            <a:pPr algn="just">
              <a:buFont typeface="Arial" panose="020B0604020202020204" pitchFamily="34" charset="0"/>
              <a:buChar char="•"/>
              <a:defRPr/>
            </a:pPr>
            <a:endParaRPr lang="en-US" sz="2400" dirty="0">
              <a:latin typeface="+mn-lt"/>
              <a:cs typeface="Calibri" panose="020F0502020204030204" pitchFamily="34" charset="0"/>
            </a:endParaRPr>
          </a:p>
          <a:p>
            <a:pPr marL="628650">
              <a:buFont typeface="Wingdings" panose="05000000000000000000" pitchFamily="2" charset="2"/>
              <a:buChar char="Ø"/>
              <a:defRPr/>
            </a:pPr>
            <a:r>
              <a:rPr lang="en-US" sz="2400" b="1" dirty="0">
                <a:latin typeface="Calibri" panose="020F0502020204030204" pitchFamily="34" charset="0"/>
                <a:cs typeface="Calibri" panose="020F0502020204030204" pitchFamily="34" charset="0"/>
              </a:rPr>
              <a:t>December 2019 deadline </a:t>
            </a:r>
            <a:r>
              <a:rPr lang="en-US" sz="2400" dirty="0">
                <a:latin typeface="Calibri" panose="020F0502020204030204" pitchFamily="34" charset="0"/>
                <a:cs typeface="Calibri" panose="020F0502020204030204" pitchFamily="34" charset="0"/>
              </a:rPr>
              <a:t>for next 20 risk evaluations to be underway &amp; identification of 20 final low priorities</a:t>
            </a:r>
          </a:p>
          <a:p>
            <a:pPr>
              <a:buFont typeface="Wingdings" panose="05000000000000000000" pitchFamily="2" charset="2"/>
              <a:buChar char="ü"/>
              <a:defRPr/>
            </a:pPr>
            <a:endParaRPr lang="en-US" sz="2400" dirty="0"/>
          </a:p>
        </p:txBody>
      </p:sp>
      <p:sp>
        <p:nvSpPr>
          <p:cNvPr id="23555" name="Titre 1">
            <a:extLst>
              <a:ext uri="{FF2B5EF4-FFF2-40B4-BE49-F238E27FC236}">
                <a16:creationId xmlns:a16="http://schemas.microsoft.com/office/drawing/2014/main" id="{1E8A0C9F-B5D2-4752-B781-7124442DBD69}"/>
              </a:ext>
            </a:extLst>
          </p:cNvPr>
          <p:cNvSpPr txBox="1">
            <a:spLocks noChangeArrowheads="1"/>
          </p:cNvSpPr>
          <p:nvPr/>
        </p:nvSpPr>
        <p:spPr bwMode="auto">
          <a:xfrm>
            <a:off x="650875" y="174625"/>
            <a:ext cx="981233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dirty="0">
                <a:latin typeface="Calibri" panose="020F0502020204030204" pitchFamily="34" charset="0"/>
              </a:rPr>
              <a:t>EPA TSCA Program: Identification of Candidate Chemicals for Prioritization </a:t>
            </a:r>
          </a:p>
          <a:p>
            <a:pPr eaLnBrk="1" hangingPunct="1"/>
            <a:endParaRPr lang="en-GB" altLang="en-US" sz="3200" dirty="0">
              <a:latin typeface="Calibri" panose="020F0502020204030204" pitchFamily="34" charset="0"/>
            </a:endParaRPr>
          </a:p>
        </p:txBody>
      </p:sp>
      <p:sp>
        <p:nvSpPr>
          <p:cNvPr id="23556" name="ZoneTexte 4">
            <a:extLst>
              <a:ext uri="{FF2B5EF4-FFF2-40B4-BE49-F238E27FC236}">
                <a16:creationId xmlns:a16="http://schemas.microsoft.com/office/drawing/2014/main" id="{1EC90EEC-FE8D-490C-844B-8F5244294DB5}"/>
              </a:ext>
            </a:extLst>
          </p:cNvPr>
          <p:cNvSpPr txBox="1">
            <a:spLocks noChangeArrowheads="1"/>
          </p:cNvSpPr>
          <p:nvPr/>
        </p:nvSpPr>
        <p:spPr bwMode="auto">
          <a:xfrm>
            <a:off x="473075" y="9086850"/>
            <a:ext cx="12096750" cy="554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latin typeface="Calibri" panose="020F0502020204030204" pitchFamily="34" charset="0"/>
              </a:rPr>
              <a:t>Nickel &amp; Nickel Compounds NOT Identified for TSCA Prioritization</a:t>
            </a:r>
          </a:p>
        </p:txBody>
      </p:sp>
      <p:pic>
        <p:nvPicPr>
          <p:cNvPr id="23557" name="Picture 6">
            <a:extLst>
              <a:ext uri="{FF2B5EF4-FFF2-40B4-BE49-F238E27FC236}">
                <a16:creationId xmlns:a16="http://schemas.microsoft.com/office/drawing/2014/main" id="{1D6EE189-A62D-48F6-9DE8-7D9056001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25" y="2068513"/>
            <a:ext cx="5510213" cy="65579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33A10C-0679-4E3B-8D55-0327E9F2C20B}"/>
              </a:ext>
            </a:extLst>
          </p:cNvPr>
          <p:cNvSpPr/>
          <p:nvPr/>
        </p:nvSpPr>
        <p:spPr>
          <a:xfrm>
            <a:off x="7518400" y="7499350"/>
            <a:ext cx="4918075" cy="954088"/>
          </a:xfrm>
          <a:prstGeom prst="rect">
            <a:avLst/>
          </a:prstGeom>
          <a:solidFill>
            <a:schemeClr val="tx1">
              <a:lumMod val="20000"/>
              <a:lumOff val="80000"/>
            </a:schemeClr>
          </a:solidFill>
        </p:spPr>
        <p:txBody>
          <a:bodyPr>
            <a:spAutoFit/>
          </a:bodyPr>
          <a:lstStyle/>
          <a:p>
            <a:pPr eaLnBrk="1" hangingPunct="1">
              <a:defRPr/>
            </a:pPr>
            <a:r>
              <a:rPr lang="en-US" sz="1400" b="1" dirty="0">
                <a:solidFill>
                  <a:srgbClr val="212121"/>
                </a:solidFill>
                <a:latin typeface="Source Sans Pro" panose="020B0503030403020204" pitchFamily="34" charset="0"/>
              </a:rPr>
              <a:t>Screening Criteria for TSCA Work Plan:</a:t>
            </a:r>
          </a:p>
          <a:p>
            <a:pPr eaLnBrk="1" hangingPunct="1">
              <a:defRPr/>
            </a:pPr>
            <a:r>
              <a:rPr lang="en-US" sz="1400" dirty="0">
                <a:solidFill>
                  <a:srgbClr val="212121"/>
                </a:solidFill>
                <a:latin typeface="Source Sans Pro" panose="020B0503030403020204" pitchFamily="34" charset="0"/>
              </a:rPr>
              <a:t>Hazard</a:t>
            </a:r>
          </a:p>
          <a:p>
            <a:pPr eaLnBrk="1" hangingPunct="1">
              <a:defRPr/>
            </a:pPr>
            <a:r>
              <a:rPr lang="en-US" sz="1400" dirty="0">
                <a:solidFill>
                  <a:srgbClr val="212121"/>
                </a:solidFill>
                <a:latin typeface="Source Sans Pro" panose="020B0503030403020204" pitchFamily="34" charset="0"/>
              </a:rPr>
              <a:t>Exposure</a:t>
            </a:r>
          </a:p>
          <a:p>
            <a:pPr eaLnBrk="1" hangingPunct="1">
              <a:defRPr/>
            </a:pPr>
            <a:r>
              <a:rPr lang="en-US" sz="1400" dirty="0">
                <a:solidFill>
                  <a:srgbClr val="212121"/>
                </a:solidFill>
                <a:latin typeface="Source Sans Pro" panose="020B0503030403020204" pitchFamily="34" charset="0"/>
              </a:rPr>
              <a:t>Persistence &amp; Bioaccumulation</a:t>
            </a:r>
            <a:endParaRPr lang="en-US" sz="1400" dirty="0"/>
          </a:p>
        </p:txBody>
      </p:sp>
      <p:sp>
        <p:nvSpPr>
          <p:cNvPr id="9" name="Rectangle 8">
            <a:extLst>
              <a:ext uri="{FF2B5EF4-FFF2-40B4-BE49-F238E27FC236}">
                <a16:creationId xmlns:a16="http://schemas.microsoft.com/office/drawing/2014/main" id="{71867355-4E8A-4BD2-9624-CA50A23A0454}"/>
              </a:ext>
            </a:extLst>
          </p:cNvPr>
          <p:cNvSpPr/>
          <p:nvPr/>
        </p:nvSpPr>
        <p:spPr>
          <a:xfrm>
            <a:off x="7518400" y="6942138"/>
            <a:ext cx="4918075" cy="307975"/>
          </a:xfrm>
          <a:prstGeom prst="rect">
            <a:avLst/>
          </a:prstGeom>
          <a:solidFill>
            <a:schemeClr val="accent2">
              <a:lumMod val="20000"/>
              <a:lumOff val="80000"/>
            </a:schemeClr>
          </a:solidFill>
        </p:spPr>
        <p:txBody>
          <a:bodyPr>
            <a:spAutoFit/>
          </a:bodyPr>
          <a:lstStyle/>
          <a:p>
            <a:pPr eaLnBrk="1" hangingPunct="1">
              <a:defRPr/>
            </a:pPr>
            <a:r>
              <a:rPr lang="en-US" sz="1400" b="1" dirty="0">
                <a:solidFill>
                  <a:srgbClr val="212121"/>
                </a:solidFill>
                <a:latin typeface="Source Sans Pro" panose="020B0503030403020204" pitchFamily="34" charset="0"/>
              </a:rPr>
              <a:t>Nickel &amp; Nickel Compounds on the TSCA Work Plan List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DFB8FFD-0410-4A13-96BE-93F8527D62F8}"/>
              </a:ext>
            </a:extLst>
          </p:cNvPr>
          <p:cNvSpPr>
            <a:spLocks noGrp="1"/>
          </p:cNvSpPr>
          <p:nvPr/>
        </p:nvSpPr>
        <p:spPr>
          <a:xfrm>
            <a:off x="444500" y="1528763"/>
            <a:ext cx="11961813" cy="439102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24366A"/>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rgbClr val="24366A"/>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rgbClr val="24366A"/>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rgbClr val="24366A"/>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rgbClr val="24366A"/>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0">
              <a:buFont typeface="Arial"/>
              <a:buNone/>
              <a:defRPr/>
            </a:pPr>
            <a:r>
              <a:rPr lang="en-US" sz="2800" b="1" dirty="0">
                <a:latin typeface="Calibri" panose="020F0502020204030204" pitchFamily="34" charset="0"/>
                <a:cs typeface="Calibri" panose="020F0502020204030204" pitchFamily="34" charset="0"/>
              </a:rPr>
              <a:t>Key Considerations</a:t>
            </a:r>
            <a:endParaRPr lang="en-US" sz="2400" dirty="0">
              <a:latin typeface="Calibri" panose="020F0502020204030204" pitchFamily="34" charset="0"/>
              <a:cs typeface="Calibri" panose="020F0502020204030204" pitchFamily="34" charset="0"/>
            </a:endParaRPr>
          </a:p>
          <a:p>
            <a:pPr marL="62865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Nickel &amp; Nickel Compounds On TSCA Work Plan List</a:t>
            </a:r>
          </a:p>
          <a:p>
            <a:pPr marL="62865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All TSCA Work Plan chemicals will </a:t>
            </a:r>
            <a:r>
              <a:rPr lang="en-US" sz="2400" u="sng" dirty="0">
                <a:latin typeface="Calibri" panose="020F0502020204030204" pitchFamily="34" charset="0"/>
                <a:cs typeface="Calibri" panose="020F0502020204030204" pitchFamily="34" charset="0"/>
              </a:rPr>
              <a:t>eventually be prioritized </a:t>
            </a:r>
            <a:r>
              <a:rPr lang="en-US" sz="2400" dirty="0">
                <a:latin typeface="Calibri" panose="020F0502020204030204" pitchFamily="34" charset="0"/>
                <a:cs typeface="Calibri" panose="020F0502020204030204" pitchFamily="34" charset="0"/>
              </a:rPr>
              <a:t>– as either High or Low Priority</a:t>
            </a:r>
          </a:p>
          <a:p>
            <a:pPr marL="62865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 “high priority” designation triggers a risk evaluation</a:t>
            </a:r>
          </a:p>
          <a:p>
            <a:pPr marL="1028700" lvl="1">
              <a:buFont typeface="Arial" panose="020B0604020202020204" pitchFamily="34" charset="0"/>
              <a:buChar char="•"/>
              <a:defRPr/>
            </a:pPr>
            <a:r>
              <a:rPr lang="en-US" sz="2400" b="1" i="1" dirty="0">
                <a:latin typeface="+mn-lt"/>
                <a:ea typeface="Segoe UI Symbol" panose="020B0502040204020203" pitchFamily="34" charset="0"/>
              </a:rPr>
              <a:t>Key question:  </a:t>
            </a:r>
            <a:r>
              <a:rPr lang="en-US" sz="2400" i="1" dirty="0">
                <a:latin typeface="+mn-lt"/>
                <a:ea typeface="Segoe UI Symbol" panose="020B0502040204020203" pitchFamily="34" charset="0"/>
              </a:rPr>
              <a:t>Does the chemical present an unreasonable risk to health and the environment for each condition of use? </a:t>
            </a:r>
          </a:p>
          <a:p>
            <a:pPr marL="1028700" lvl="1">
              <a:buFont typeface="Arial" panose="020B0604020202020204" pitchFamily="34" charset="0"/>
              <a:buChar char="•"/>
              <a:defRPr/>
            </a:pPr>
            <a:r>
              <a:rPr lang="en-US" sz="2400" dirty="0">
                <a:latin typeface="+mn-lt"/>
                <a:ea typeface="Segoe UI Symbol" panose="020B0502040204020203" pitchFamily="34" charset="0"/>
              </a:rPr>
              <a:t>Stated goal: high-quality risk evaluations that rely on the best available science and the weight of the scientific evidence</a:t>
            </a:r>
          </a:p>
          <a:p>
            <a:pPr marL="1028700" lvl="1">
              <a:buFont typeface="Arial" panose="020B0604020202020204" pitchFamily="34" charset="0"/>
              <a:buChar char="•"/>
              <a:defRPr/>
            </a:pPr>
            <a:r>
              <a:rPr lang="en-US" sz="2400" b="1" dirty="0">
                <a:solidFill>
                  <a:schemeClr val="tx1"/>
                </a:solidFill>
                <a:latin typeface="+mn-lt"/>
              </a:rPr>
              <a:t>Fee amount for EPA-initiated risk evaluations = $1.35 Million from industry</a:t>
            </a:r>
          </a:p>
          <a:p>
            <a:pPr marL="1028700" lvl="1">
              <a:buFont typeface="Arial" panose="020B0604020202020204" pitchFamily="34" charset="0"/>
              <a:buChar char="•"/>
              <a:defRPr/>
            </a:pPr>
            <a:endParaRPr lang="en-US" sz="2400" dirty="0">
              <a:latin typeface="+mn-lt"/>
              <a:ea typeface="Segoe UI Symbol" panose="020B0502040204020203" pitchFamily="34" charset="0"/>
            </a:endParaRPr>
          </a:p>
          <a:p>
            <a:pPr marL="285750" lvl="0" indent="0" defTabSz="1300460">
              <a:spcBef>
                <a:spcPts val="0"/>
              </a:spcBef>
              <a:buNone/>
              <a:defRPr/>
            </a:pPr>
            <a:r>
              <a:rPr lang="en-US" sz="2800" b="1" dirty="0">
                <a:solidFill>
                  <a:srgbClr val="003A74"/>
                </a:solidFill>
                <a:latin typeface="Calibri" panose="020F0502020204030204" pitchFamily="34" charset="0"/>
                <a:cs typeface="Calibri" panose="020F0502020204030204" pitchFamily="34" charset="0"/>
              </a:rPr>
              <a:t>Outlook</a:t>
            </a:r>
            <a:endParaRPr lang="en-US" sz="2400" dirty="0">
              <a:solidFill>
                <a:srgbClr val="003A74"/>
              </a:solidFill>
              <a:latin typeface="Calibri" panose="020F0502020204030204" pitchFamily="34" charset="0"/>
              <a:cs typeface="Calibri" panose="020F0502020204030204" pitchFamily="34" charset="0"/>
            </a:endParaRPr>
          </a:p>
          <a:p>
            <a:pPr marL="62865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When EPA completes a risk evaluation on the current high priority list, it must replace it with another high priority chemical for risk evaluation </a:t>
            </a:r>
          </a:p>
          <a:p>
            <a:pPr marL="62865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EPA will have at least 20 initiated risk evaluations AT ALL TIMES beginning in December 2019</a:t>
            </a:r>
          </a:p>
        </p:txBody>
      </p:sp>
      <p:sp>
        <p:nvSpPr>
          <p:cNvPr id="26628" name="Titre 1">
            <a:extLst>
              <a:ext uri="{FF2B5EF4-FFF2-40B4-BE49-F238E27FC236}">
                <a16:creationId xmlns:a16="http://schemas.microsoft.com/office/drawing/2014/main" id="{E4B2A982-3868-4F7C-94E1-70AFD7EA6816}"/>
              </a:ext>
            </a:extLst>
          </p:cNvPr>
          <p:cNvSpPr txBox="1">
            <a:spLocks noChangeArrowheads="1"/>
          </p:cNvSpPr>
          <p:nvPr/>
        </p:nvSpPr>
        <p:spPr bwMode="auto">
          <a:xfrm>
            <a:off x="650875" y="174625"/>
            <a:ext cx="981233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dirty="0">
                <a:latin typeface="Calibri" panose="020F0502020204030204" pitchFamily="34" charset="0"/>
              </a:rPr>
              <a:t>TSCA Evaluation is Good for Nickel Thus Far...</a:t>
            </a:r>
          </a:p>
          <a:p>
            <a:pPr eaLnBrk="1" hangingPunct="1"/>
            <a:r>
              <a:rPr lang="en-GB" altLang="en-US" sz="3600" dirty="0">
                <a:latin typeface="Calibri" panose="020F0502020204030204" pitchFamily="34" charset="0"/>
              </a:rPr>
              <a:t>But it’s very early in the new process</a:t>
            </a:r>
          </a:p>
          <a:p>
            <a:pPr eaLnBrk="1" hangingPunct="1"/>
            <a:endParaRPr lang="en-GB" altLang="en-US" sz="3200" dirty="0">
              <a:latin typeface="Calibri" panose="020F0502020204030204" pitchFamily="34" charset="0"/>
            </a:endParaRPr>
          </a:p>
        </p:txBody>
      </p:sp>
      <p:sp>
        <p:nvSpPr>
          <p:cNvPr id="26629" name="ZoneTexte 4">
            <a:extLst>
              <a:ext uri="{FF2B5EF4-FFF2-40B4-BE49-F238E27FC236}">
                <a16:creationId xmlns:a16="http://schemas.microsoft.com/office/drawing/2014/main" id="{B0486EDB-4E70-432B-9F3B-CBE9D0753620}"/>
              </a:ext>
            </a:extLst>
          </p:cNvPr>
          <p:cNvSpPr txBox="1">
            <a:spLocks noChangeArrowheads="1"/>
          </p:cNvSpPr>
          <p:nvPr/>
        </p:nvSpPr>
        <p:spPr bwMode="auto">
          <a:xfrm>
            <a:off x="473075" y="9024938"/>
            <a:ext cx="12096750" cy="55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dirty="0">
                <a:solidFill>
                  <a:schemeClr val="bg1"/>
                </a:solidFill>
                <a:latin typeface="Calibri" panose="020F0502020204030204" pitchFamily="34" charset="0"/>
              </a:rPr>
              <a:t>Nickel &amp; Nickel Compounds will eventually be prioritized – High or 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id="{556576A1-4109-4F87-9C74-0961D474F8A7}"/>
              </a:ext>
            </a:extLst>
          </p:cNvPr>
          <p:cNvSpPr txBox="1">
            <a:spLocks noChangeArrowheads="1"/>
          </p:cNvSpPr>
          <p:nvPr/>
        </p:nvSpPr>
        <p:spPr bwMode="auto">
          <a:xfrm>
            <a:off x="640600" y="226709"/>
            <a:ext cx="98123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dirty="0">
                <a:latin typeface="Calibri" panose="020F0502020204030204" pitchFamily="34" charset="0"/>
              </a:rPr>
              <a:t>TSCA Prioritization and Evaluation: Informing EPA Risk Assessments for Metals</a:t>
            </a:r>
          </a:p>
        </p:txBody>
      </p:sp>
      <p:sp>
        <p:nvSpPr>
          <p:cNvPr id="6" name="Content Placeholder 2">
            <a:extLst>
              <a:ext uri="{FF2B5EF4-FFF2-40B4-BE49-F238E27FC236}">
                <a16:creationId xmlns:a16="http://schemas.microsoft.com/office/drawing/2014/main" id="{81281EE3-B2EF-4F69-BEC5-EB53550EB245}"/>
              </a:ext>
            </a:extLst>
          </p:cNvPr>
          <p:cNvSpPr txBox="1">
            <a:spLocks/>
          </p:cNvSpPr>
          <p:nvPr/>
        </p:nvSpPr>
        <p:spPr>
          <a:xfrm>
            <a:off x="803276" y="2090738"/>
            <a:ext cx="5905750" cy="7178675"/>
          </a:xfrm>
          <a:prstGeom prst="rect">
            <a:avLst/>
          </a:prstGeom>
        </p:spPr>
        <p:txBody>
          <a:bodyPr/>
          <a:lstStyle>
            <a:lvl1pPr indent="-358775" algn="l" defTabSz="1300163" rtl="0" fontAlgn="base">
              <a:spcBef>
                <a:spcPct val="0"/>
              </a:spcBef>
              <a:spcAft>
                <a:spcPct val="0"/>
              </a:spcAft>
              <a:buClr>
                <a:schemeClr val="tx2"/>
              </a:buClr>
              <a:buFont typeface="Arial" panose="020B0604020202020204" pitchFamily="34" charset="0"/>
              <a:buChar char="•"/>
              <a:defRPr sz="3000" kern="1200">
                <a:solidFill>
                  <a:srgbClr val="000000"/>
                </a:solidFill>
                <a:latin typeface="+mj-lt"/>
                <a:ea typeface="+mn-ea"/>
                <a:cs typeface="+mn-cs"/>
              </a:defRPr>
            </a:lvl1pPr>
            <a:lvl2pPr marL="863600" indent="-358775" algn="l" defTabSz="1300163" rtl="0" fontAlgn="base">
              <a:spcBef>
                <a:spcPct val="0"/>
              </a:spcBef>
              <a:spcAft>
                <a:spcPct val="0"/>
              </a:spcAft>
              <a:buFont typeface="Arial" panose="020B0604020202020204" pitchFamily="34" charset="0"/>
              <a:buChar char="•"/>
              <a:defRPr sz="3000" kern="1200">
                <a:solidFill>
                  <a:schemeClr val="bg2"/>
                </a:solidFill>
                <a:latin typeface="+mn-lt"/>
                <a:ea typeface="+mn-ea"/>
                <a:cs typeface="+mn-cs"/>
              </a:defRPr>
            </a:lvl2pPr>
            <a:lvl3pPr marL="1624013"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3pPr>
            <a:lvl4pPr marL="2274888"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4pPr>
            <a:lvl5pPr marL="2925763"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3000" kern="1200">
                <a:solidFill>
                  <a:schemeClr val="bg2"/>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defRPr/>
            </a:pPr>
            <a:r>
              <a:rPr lang="en-US" sz="2400" dirty="0">
                <a:solidFill>
                  <a:schemeClr val="tx1"/>
                </a:solidFill>
              </a:rPr>
              <a:t>Congress Mandated Use of EPA’s Framework for Metals Risk Assessment (Metals Framework) in EPA’s “</a:t>
            </a:r>
            <a:r>
              <a:rPr lang="en-US" sz="2400" i="1" dirty="0">
                <a:solidFill>
                  <a:schemeClr val="tx1"/>
                </a:solidFill>
              </a:rPr>
              <a:t>identifying priorities for risk evaluation and conducting risk evaluation for metals and metal compounds</a:t>
            </a:r>
            <a:r>
              <a:rPr lang="en-US" sz="2400" dirty="0">
                <a:solidFill>
                  <a:schemeClr val="tx1"/>
                </a:solidFill>
              </a:rPr>
              <a:t>” under TSCA</a:t>
            </a:r>
          </a:p>
          <a:p>
            <a:pPr>
              <a:defRPr/>
            </a:pPr>
            <a:endParaRPr lang="en-US" sz="2400" dirty="0">
              <a:solidFill>
                <a:schemeClr val="tx1"/>
              </a:solidFill>
            </a:endParaRPr>
          </a:p>
          <a:p>
            <a:pPr lvl="1">
              <a:defRPr/>
            </a:pPr>
            <a:r>
              <a:rPr lang="en-US" sz="2400" dirty="0">
                <a:solidFill>
                  <a:schemeClr val="tx1"/>
                </a:solidFill>
              </a:rPr>
              <a:t>Metals Framework is a science-based document that takes into consideration the unique attributes and behaviors of metals and metal compounds when assessing their human health and ecological risks</a:t>
            </a:r>
          </a:p>
          <a:p>
            <a:pPr indent="0" eaLnBrk="1" hangingPunct="1">
              <a:buFont typeface="Arial" panose="020B0604020202020204" pitchFamily="34" charset="0"/>
              <a:buNone/>
              <a:defRPr/>
            </a:pPr>
            <a:endParaRPr lang="en-US" sz="2400" dirty="0"/>
          </a:p>
        </p:txBody>
      </p:sp>
      <p:pic>
        <p:nvPicPr>
          <p:cNvPr id="28676" name="Picture 2">
            <a:extLst>
              <a:ext uri="{FF2B5EF4-FFF2-40B4-BE49-F238E27FC236}">
                <a16:creationId xmlns:a16="http://schemas.microsoft.com/office/drawing/2014/main" id="{CCB04DBE-1F5F-4467-A6BB-CF5BA1395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248" y="2090738"/>
            <a:ext cx="5300086" cy="5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66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id="{556576A1-4109-4F87-9C74-0961D474F8A7}"/>
              </a:ext>
            </a:extLst>
          </p:cNvPr>
          <p:cNvSpPr txBox="1">
            <a:spLocks noChangeArrowheads="1"/>
          </p:cNvSpPr>
          <p:nvPr/>
        </p:nvSpPr>
        <p:spPr bwMode="auto">
          <a:xfrm>
            <a:off x="640600" y="226709"/>
            <a:ext cx="98123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dirty="0">
                <a:latin typeface="Calibri" panose="020F0502020204030204" pitchFamily="34" charset="0"/>
              </a:rPr>
              <a:t>TSCA Prioritization and Evaluation: Informing EPA Risk Assessments for Metals</a:t>
            </a:r>
          </a:p>
        </p:txBody>
      </p:sp>
      <p:sp>
        <p:nvSpPr>
          <p:cNvPr id="6" name="Content Placeholder 2">
            <a:extLst>
              <a:ext uri="{FF2B5EF4-FFF2-40B4-BE49-F238E27FC236}">
                <a16:creationId xmlns:a16="http://schemas.microsoft.com/office/drawing/2014/main" id="{81281EE3-B2EF-4F69-BEC5-EB53550EB245}"/>
              </a:ext>
            </a:extLst>
          </p:cNvPr>
          <p:cNvSpPr txBox="1">
            <a:spLocks/>
          </p:cNvSpPr>
          <p:nvPr/>
        </p:nvSpPr>
        <p:spPr>
          <a:xfrm>
            <a:off x="751904" y="1761590"/>
            <a:ext cx="10815638" cy="7178675"/>
          </a:xfrm>
          <a:prstGeom prst="rect">
            <a:avLst/>
          </a:prstGeom>
        </p:spPr>
        <p:txBody>
          <a:bodyPr/>
          <a:lstStyle>
            <a:lvl1pPr indent="-358775" algn="l" defTabSz="1300163" rtl="0" fontAlgn="base">
              <a:spcBef>
                <a:spcPct val="0"/>
              </a:spcBef>
              <a:spcAft>
                <a:spcPct val="0"/>
              </a:spcAft>
              <a:buClr>
                <a:schemeClr val="tx2"/>
              </a:buClr>
              <a:buFont typeface="Arial" panose="020B0604020202020204" pitchFamily="34" charset="0"/>
              <a:buChar char="•"/>
              <a:defRPr sz="3000" kern="1200">
                <a:solidFill>
                  <a:srgbClr val="000000"/>
                </a:solidFill>
                <a:latin typeface="+mj-lt"/>
                <a:ea typeface="+mn-ea"/>
                <a:cs typeface="+mn-cs"/>
              </a:defRPr>
            </a:lvl1pPr>
            <a:lvl2pPr marL="863600" indent="-358775" algn="l" defTabSz="1300163" rtl="0" fontAlgn="base">
              <a:spcBef>
                <a:spcPct val="0"/>
              </a:spcBef>
              <a:spcAft>
                <a:spcPct val="0"/>
              </a:spcAft>
              <a:buFont typeface="Arial" panose="020B0604020202020204" pitchFamily="34" charset="0"/>
              <a:buChar char="•"/>
              <a:defRPr sz="3000" kern="1200">
                <a:solidFill>
                  <a:schemeClr val="bg2"/>
                </a:solidFill>
                <a:latin typeface="+mn-lt"/>
                <a:ea typeface="+mn-ea"/>
                <a:cs typeface="+mn-cs"/>
              </a:defRPr>
            </a:lvl2pPr>
            <a:lvl3pPr marL="1624013"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3pPr>
            <a:lvl4pPr marL="2274888"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4pPr>
            <a:lvl5pPr marL="2925763" indent="-323850" algn="l" defTabSz="1300163" rtl="0" fontAlgn="base">
              <a:spcBef>
                <a:spcPct val="20000"/>
              </a:spcBef>
              <a:spcAft>
                <a:spcPct val="0"/>
              </a:spcAft>
              <a:buFont typeface="Arial" panose="020B0604020202020204" pitchFamily="34" charset="0"/>
              <a:buChar char="•"/>
              <a:defRPr sz="3000" kern="1200">
                <a:solidFill>
                  <a:schemeClr val="bg2"/>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3000" kern="1200">
                <a:solidFill>
                  <a:schemeClr val="bg2"/>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defRPr/>
            </a:pPr>
            <a:r>
              <a:rPr lang="en-US" sz="2400" dirty="0">
                <a:solidFill>
                  <a:schemeClr val="tx1"/>
                </a:solidFill>
              </a:rPr>
              <a:t>Each TSCA Work Plan Chemical has a separate Docket for submitting use, hazard &amp; exposure information, conditions of use, applicable regs in place and completed partial risk evaluation</a:t>
            </a:r>
          </a:p>
          <a:p>
            <a:pPr indent="0" eaLnBrk="1" hangingPunct="1">
              <a:buFont typeface="Arial" panose="020B0604020202020204" pitchFamily="34" charset="0"/>
              <a:buNone/>
              <a:defRPr/>
            </a:pPr>
            <a:endParaRPr lang="en-US" sz="2400" dirty="0"/>
          </a:p>
        </p:txBody>
      </p:sp>
      <p:pic>
        <p:nvPicPr>
          <p:cNvPr id="5" name="Picture 6">
            <a:extLst>
              <a:ext uri="{FF2B5EF4-FFF2-40B4-BE49-F238E27FC236}">
                <a16:creationId xmlns:a16="http://schemas.microsoft.com/office/drawing/2014/main" id="{C355CBF0-8BA7-4270-8027-5598B6C04F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 r="14382" b="4296"/>
          <a:stretch/>
        </p:blipFill>
        <p:spPr bwMode="auto">
          <a:xfrm>
            <a:off x="1370100" y="3076651"/>
            <a:ext cx="9579246" cy="517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4">
            <a:extLst>
              <a:ext uri="{FF2B5EF4-FFF2-40B4-BE49-F238E27FC236}">
                <a16:creationId xmlns:a16="http://schemas.microsoft.com/office/drawing/2014/main" id="{24C20078-6DCB-4E20-9F67-A12ECA1CFBF3}"/>
              </a:ext>
            </a:extLst>
          </p:cNvPr>
          <p:cNvSpPr txBox="1">
            <a:spLocks noChangeArrowheads="1"/>
          </p:cNvSpPr>
          <p:nvPr/>
        </p:nvSpPr>
        <p:spPr bwMode="auto">
          <a:xfrm>
            <a:off x="473075" y="9024938"/>
            <a:ext cx="12096750" cy="55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Arial" panose="020B0604020202020204" pitchFamily="34" charset="0"/>
                <a:cs typeface="Arial" panose="020B0604020202020204" pitchFamily="34" charset="0"/>
              </a:defRPr>
            </a:lvl1pPr>
            <a:lvl2pPr marL="742950" indent="-285750">
              <a:defRPr sz="2600">
                <a:solidFill>
                  <a:schemeClr val="tx1"/>
                </a:solidFill>
                <a:latin typeface="Arial" panose="020B0604020202020204" pitchFamily="34" charset="0"/>
                <a:cs typeface="Arial" panose="020B0604020202020204" pitchFamily="34" charset="0"/>
              </a:defRPr>
            </a:lvl2pPr>
            <a:lvl3pPr marL="1143000" indent="-228600">
              <a:defRPr sz="2600">
                <a:solidFill>
                  <a:schemeClr val="tx1"/>
                </a:solidFill>
                <a:latin typeface="Arial" panose="020B0604020202020204" pitchFamily="34" charset="0"/>
                <a:cs typeface="Arial" panose="020B0604020202020204" pitchFamily="34" charset="0"/>
              </a:defRPr>
            </a:lvl3pPr>
            <a:lvl4pPr marL="1600200" indent="-228600">
              <a:defRPr sz="2600">
                <a:solidFill>
                  <a:schemeClr val="tx1"/>
                </a:solidFill>
                <a:latin typeface="Arial" panose="020B0604020202020204" pitchFamily="34" charset="0"/>
                <a:cs typeface="Arial" panose="020B0604020202020204" pitchFamily="34" charset="0"/>
              </a:defRPr>
            </a:lvl4pPr>
            <a:lvl5pPr marL="2057400" indent="-228600">
              <a:defRPr sz="2600">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dirty="0">
                <a:solidFill>
                  <a:schemeClr val="bg1"/>
                </a:solidFill>
                <a:latin typeface="Calibri" panose="020F0502020204030204" pitchFamily="34" charset="0"/>
              </a:rPr>
              <a:t>Interested Parties Can Submit Info - Docket Open Until December 2019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D97F-0C61-4B97-A48D-F7F20DEB6A78}"/>
              </a:ext>
            </a:extLst>
          </p:cNvPr>
          <p:cNvSpPr>
            <a:spLocks noGrp="1"/>
          </p:cNvSpPr>
          <p:nvPr>
            <p:ph type="title"/>
          </p:nvPr>
        </p:nvSpPr>
        <p:spPr/>
        <p:txBody>
          <a:bodyPr/>
          <a:lstStyle/>
          <a:p>
            <a:r>
              <a:rPr lang="en-US" dirty="0"/>
              <a:t>California and State Developments</a:t>
            </a:r>
          </a:p>
        </p:txBody>
      </p:sp>
      <p:sp>
        <p:nvSpPr>
          <p:cNvPr id="3" name="Slide Number Placeholder 2">
            <a:extLst>
              <a:ext uri="{FF2B5EF4-FFF2-40B4-BE49-F238E27FC236}">
                <a16:creationId xmlns:a16="http://schemas.microsoft.com/office/drawing/2014/main" id="{FE710615-9CCF-4319-9AB4-1F5AA02F98E7}"/>
              </a:ext>
            </a:extLst>
          </p:cNvPr>
          <p:cNvSpPr>
            <a:spLocks noGrp="1"/>
          </p:cNvSpPr>
          <p:nvPr>
            <p:ph type="sldNum" sz="quarter" idx="12"/>
          </p:nvPr>
        </p:nvSpPr>
        <p:spPr/>
        <p:txBody>
          <a:bodyPr/>
          <a:lstStyle/>
          <a:p>
            <a:fld id="{7F943C79-CEC4-4E37-AAB8-C92CB673A2CB}" type="slidenum">
              <a:rPr lang="en-GB" smtClean="0"/>
              <a:pPr/>
              <a:t>18</a:t>
            </a:fld>
            <a:endParaRPr lang="en-GB"/>
          </a:p>
        </p:txBody>
      </p:sp>
      <p:pic>
        <p:nvPicPr>
          <p:cNvPr id="9" name="Graphic 8">
            <a:extLst>
              <a:ext uri="{FF2B5EF4-FFF2-40B4-BE49-F238E27FC236}">
                <a16:creationId xmlns:a16="http://schemas.microsoft.com/office/drawing/2014/main" id="{BB4F0B69-8005-4C6B-B873-EAF3E08D8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8710" y="2227208"/>
            <a:ext cx="6267379" cy="6267379"/>
          </a:xfrm>
          <a:prstGeom prst="rect">
            <a:avLst/>
          </a:prstGeom>
        </p:spPr>
      </p:pic>
      <p:pic>
        <p:nvPicPr>
          <p:cNvPr id="15" name="Picture 14">
            <a:extLst>
              <a:ext uri="{FF2B5EF4-FFF2-40B4-BE49-F238E27FC236}">
                <a16:creationId xmlns:a16="http://schemas.microsoft.com/office/drawing/2014/main" id="{57ADC92E-F8E8-4C18-B7BA-692BE8CD9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268" y="4785041"/>
            <a:ext cx="1154517" cy="1362330"/>
          </a:xfrm>
          <a:prstGeom prst="rect">
            <a:avLst/>
          </a:prstGeom>
        </p:spPr>
      </p:pic>
    </p:spTree>
    <p:extLst>
      <p:ext uri="{BB962C8B-B14F-4D97-AF65-F5344CB8AC3E}">
        <p14:creationId xmlns:p14="http://schemas.microsoft.com/office/powerpoint/2010/main" val="256494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1542960" y="9140453"/>
            <a:ext cx="1461840" cy="519289"/>
          </a:xfrm>
          <a:prstGeom prst="rect">
            <a:avLst/>
          </a:prstGeom>
        </p:spPr>
        <p:txBody>
          <a:bodyPr vert="horz" lIns="129476" tIns="64741" rIns="129476" bIns="64741" rtlCol="0" anchor="ctr"/>
          <a:lstStyle>
            <a:defPPr>
              <a:defRPr lang="fr-FR"/>
            </a:defPPr>
            <a:lvl1pPr marL="0" algn="r" defTabSz="1297379" rtl="0" eaLnBrk="1" latinLnBrk="0" hangingPunct="1">
              <a:defRPr sz="1800" kern="1200" baseline="0">
                <a:solidFill>
                  <a:schemeClr val="tx2"/>
                </a:solidFill>
                <a:latin typeface="Calibri" pitchFamily="34" charset="0"/>
                <a:ea typeface="+mn-ea"/>
                <a:cs typeface="+mn-cs"/>
              </a:defRPr>
            </a:lvl1pPr>
            <a:lvl2pPr marL="648695" algn="l" defTabSz="1297379" rtl="0" eaLnBrk="1" latinLnBrk="0" hangingPunct="1">
              <a:defRPr sz="2600" kern="1200">
                <a:solidFill>
                  <a:schemeClr val="tx1"/>
                </a:solidFill>
                <a:latin typeface="+mn-lt"/>
                <a:ea typeface="+mn-ea"/>
                <a:cs typeface="+mn-cs"/>
              </a:defRPr>
            </a:lvl2pPr>
            <a:lvl3pPr marL="1297379" algn="l" defTabSz="1297379" rtl="0" eaLnBrk="1" latinLnBrk="0" hangingPunct="1">
              <a:defRPr sz="2600" kern="1200">
                <a:solidFill>
                  <a:schemeClr val="tx1"/>
                </a:solidFill>
                <a:latin typeface="+mn-lt"/>
                <a:ea typeface="+mn-ea"/>
                <a:cs typeface="+mn-cs"/>
              </a:defRPr>
            </a:lvl3pPr>
            <a:lvl4pPr marL="1946072" algn="l" defTabSz="1297379" rtl="0" eaLnBrk="1" latinLnBrk="0" hangingPunct="1">
              <a:defRPr sz="2600" kern="1200">
                <a:solidFill>
                  <a:schemeClr val="tx1"/>
                </a:solidFill>
                <a:latin typeface="+mn-lt"/>
                <a:ea typeface="+mn-ea"/>
                <a:cs typeface="+mn-cs"/>
              </a:defRPr>
            </a:lvl4pPr>
            <a:lvl5pPr marL="2594760" algn="l" defTabSz="1297379" rtl="0" eaLnBrk="1" latinLnBrk="0" hangingPunct="1">
              <a:defRPr sz="2600" kern="1200">
                <a:solidFill>
                  <a:schemeClr val="tx1"/>
                </a:solidFill>
                <a:latin typeface="+mn-lt"/>
                <a:ea typeface="+mn-ea"/>
                <a:cs typeface="+mn-cs"/>
              </a:defRPr>
            </a:lvl5pPr>
            <a:lvl6pPr marL="3243454" algn="l" defTabSz="1297379" rtl="0" eaLnBrk="1" latinLnBrk="0" hangingPunct="1">
              <a:defRPr sz="2600" kern="1200">
                <a:solidFill>
                  <a:schemeClr val="tx1"/>
                </a:solidFill>
                <a:latin typeface="+mn-lt"/>
                <a:ea typeface="+mn-ea"/>
                <a:cs typeface="+mn-cs"/>
              </a:defRPr>
            </a:lvl6pPr>
            <a:lvl7pPr marL="3892142" algn="l" defTabSz="1297379" rtl="0" eaLnBrk="1" latinLnBrk="0" hangingPunct="1">
              <a:defRPr sz="2600" kern="1200">
                <a:solidFill>
                  <a:schemeClr val="tx1"/>
                </a:solidFill>
                <a:latin typeface="+mn-lt"/>
                <a:ea typeface="+mn-ea"/>
                <a:cs typeface="+mn-cs"/>
              </a:defRPr>
            </a:lvl7pPr>
            <a:lvl8pPr marL="4540834" algn="l" defTabSz="1297379" rtl="0" eaLnBrk="1" latinLnBrk="0" hangingPunct="1">
              <a:defRPr sz="2600" kern="1200">
                <a:solidFill>
                  <a:schemeClr val="tx1"/>
                </a:solidFill>
                <a:latin typeface="+mn-lt"/>
                <a:ea typeface="+mn-ea"/>
                <a:cs typeface="+mn-cs"/>
              </a:defRPr>
            </a:lvl8pPr>
            <a:lvl9pPr marL="5189521" algn="l" defTabSz="1297379" rtl="0" eaLnBrk="1" latinLnBrk="0" hangingPunct="1">
              <a:defRPr sz="2600" kern="1200">
                <a:solidFill>
                  <a:schemeClr val="tx1"/>
                </a:solidFill>
                <a:latin typeface="+mn-lt"/>
                <a:ea typeface="+mn-ea"/>
                <a:cs typeface="+mn-cs"/>
              </a:defRPr>
            </a:lvl9pPr>
          </a:lstStyle>
          <a:p>
            <a:pPr algn="ctr"/>
            <a:fld id="{7F943C79-CEC4-4E37-AAB8-C92CB673A2CB}" type="slidenum">
              <a:rPr lang="en-GB" smtClean="0">
                <a:solidFill>
                  <a:srgbClr val="333333"/>
                </a:solidFill>
              </a:rPr>
              <a:pPr algn="ctr"/>
              <a:t>19</a:t>
            </a:fld>
            <a:endParaRPr lang="en-GB" dirty="0">
              <a:solidFill>
                <a:srgbClr val="333333"/>
              </a:solidFill>
            </a:endParaRPr>
          </a:p>
        </p:txBody>
      </p:sp>
      <p:sp>
        <p:nvSpPr>
          <p:cNvPr id="2" name="ZoneTexte 1"/>
          <p:cNvSpPr txBox="1"/>
          <p:nvPr/>
        </p:nvSpPr>
        <p:spPr>
          <a:xfrm>
            <a:off x="487638" y="1536598"/>
            <a:ext cx="8102994" cy="7501860"/>
          </a:xfrm>
          <a:prstGeom prst="rect">
            <a:avLst/>
          </a:prstGeom>
          <a:noFill/>
        </p:spPr>
        <p:txBody>
          <a:bodyPr wrap="square" lIns="91260" tIns="45624" rIns="91260" bIns="45624" rtlCol="0">
            <a:spAutoFit/>
          </a:bodyPr>
          <a:lstStyle/>
          <a:p>
            <a:pPr lvl="0">
              <a:spcAft>
                <a:spcPts val="853"/>
              </a:spcAft>
              <a:buClr>
                <a:srgbClr val="333333"/>
              </a:buClr>
            </a:pPr>
            <a:r>
              <a:rPr lang="en-US" sz="2800" b="1" dirty="0">
                <a:solidFill>
                  <a:srgbClr val="003A74"/>
                </a:solidFill>
              </a:rPr>
              <a:t>Background:  </a:t>
            </a:r>
          </a:p>
          <a:p>
            <a:pPr marL="487672" lvl="0" indent="-487672">
              <a:spcAft>
                <a:spcPts val="853"/>
              </a:spcAft>
              <a:buClr>
                <a:srgbClr val="333333"/>
              </a:buClr>
              <a:buFont typeface="Arial" panose="020B0604020202020204" pitchFamily="34" charset="0"/>
              <a:buChar char="•"/>
            </a:pPr>
            <a:r>
              <a:rPr lang="en-US" dirty="0">
                <a:solidFill>
                  <a:srgbClr val="003A74"/>
                </a:solidFill>
                <a:latin typeface="Calibri" pitchFamily="34" charset="0"/>
              </a:rPr>
              <a:t>The Safe Drinking Water and Toxic Enforcement Act of 1986, better known as </a:t>
            </a:r>
            <a:r>
              <a:rPr lang="en-US" b="1" dirty="0">
                <a:solidFill>
                  <a:srgbClr val="003A74"/>
                </a:solidFill>
                <a:latin typeface="Calibri" pitchFamily="34" charset="0"/>
              </a:rPr>
              <a:t>Proposition 65</a:t>
            </a:r>
            <a:r>
              <a:rPr lang="en-US" dirty="0">
                <a:solidFill>
                  <a:srgbClr val="003A74"/>
                </a:solidFill>
                <a:latin typeface="Calibri" pitchFamily="34" charset="0"/>
              </a:rPr>
              <a:t>, requires the state to </a:t>
            </a:r>
            <a:r>
              <a:rPr lang="en-US" u="sng" dirty="0">
                <a:solidFill>
                  <a:srgbClr val="003A74"/>
                </a:solidFill>
                <a:latin typeface="Calibri" pitchFamily="34" charset="0"/>
              </a:rPr>
              <a:t>publish a list of chemicals </a:t>
            </a:r>
            <a:r>
              <a:rPr lang="en-US" dirty="0">
                <a:solidFill>
                  <a:srgbClr val="003A74"/>
                </a:solidFill>
                <a:latin typeface="Calibri" pitchFamily="34" charset="0"/>
              </a:rPr>
              <a:t>known to cause cancer or birth defects or other reproductive harm</a:t>
            </a:r>
          </a:p>
          <a:p>
            <a:pPr marL="487672" lvl="0" indent="-487672">
              <a:spcAft>
                <a:spcPts val="853"/>
              </a:spcAft>
              <a:buClr>
                <a:srgbClr val="333333"/>
              </a:buClr>
              <a:buFont typeface="Arial" panose="020B0604020202020204" pitchFamily="34" charset="0"/>
              <a:buChar char="•"/>
            </a:pPr>
            <a:r>
              <a:rPr lang="en-US" dirty="0"/>
              <a:t>Prop 65 requires businesses to </a:t>
            </a:r>
            <a:r>
              <a:rPr lang="en-US" u="sng" dirty="0"/>
              <a:t>notify the public </a:t>
            </a:r>
            <a:r>
              <a:rPr lang="en-US" dirty="0"/>
              <a:t>about listed chemicals in the products they purchase, in their homes or workplaces, or that are released into the environment</a:t>
            </a:r>
          </a:p>
          <a:p>
            <a:pPr marL="487672" lvl="0" indent="-487672">
              <a:spcAft>
                <a:spcPts val="853"/>
              </a:spcAft>
              <a:buClr>
                <a:srgbClr val="333333"/>
              </a:buClr>
              <a:buFont typeface="Arial" panose="020B0604020202020204" pitchFamily="34" charset="0"/>
              <a:buChar char="•"/>
            </a:pPr>
            <a:r>
              <a:rPr lang="en-US" dirty="0">
                <a:solidFill>
                  <a:srgbClr val="003A74"/>
                </a:solidFill>
                <a:latin typeface="Calibri" pitchFamily="34" charset="0"/>
              </a:rPr>
              <a:t>Nickel and Ni compounds are now listed on Prop 65 for </a:t>
            </a:r>
            <a:r>
              <a:rPr lang="en-US" i="1" dirty="0">
                <a:solidFill>
                  <a:srgbClr val="003A74"/>
                </a:solidFill>
                <a:latin typeface="Calibri" pitchFamily="34" charset="0"/>
              </a:rPr>
              <a:t>cancer by inhalation </a:t>
            </a:r>
            <a:r>
              <a:rPr lang="en-US" dirty="0">
                <a:solidFill>
                  <a:srgbClr val="003A74"/>
                </a:solidFill>
                <a:latin typeface="Calibri" pitchFamily="34" charset="0"/>
              </a:rPr>
              <a:t>(alloys containing Ni are exempt)</a:t>
            </a:r>
          </a:p>
          <a:p>
            <a:pPr lvl="0">
              <a:spcAft>
                <a:spcPts val="853"/>
              </a:spcAft>
              <a:buClr>
                <a:srgbClr val="333333"/>
              </a:buClr>
            </a:pPr>
            <a:r>
              <a:rPr lang="en-US" sz="2800" b="1" dirty="0">
                <a:solidFill>
                  <a:srgbClr val="003A74"/>
                </a:solidFill>
                <a:latin typeface="Calibri" pitchFamily="34" charset="0"/>
              </a:rPr>
              <a:t>Recent Actions – 2015 – 2019:</a:t>
            </a:r>
          </a:p>
          <a:p>
            <a:pPr marL="487672" lvl="0" indent="-487672">
              <a:spcAft>
                <a:spcPts val="853"/>
              </a:spcAft>
              <a:buClr>
                <a:srgbClr val="333333"/>
              </a:buClr>
              <a:buFont typeface="Arial" panose="020B0604020202020204" pitchFamily="34" charset="0"/>
              <a:buChar char="•"/>
            </a:pPr>
            <a:r>
              <a:rPr lang="en-US" dirty="0">
                <a:solidFill>
                  <a:srgbClr val="003A74"/>
                </a:solidFill>
                <a:latin typeface="Calibri" pitchFamily="34" charset="0"/>
              </a:rPr>
              <a:t>In 2015, California launched formal proposal to list </a:t>
            </a:r>
            <a:r>
              <a:rPr lang="en-US" u="sng" dirty="0">
                <a:solidFill>
                  <a:srgbClr val="003A74"/>
                </a:solidFill>
                <a:latin typeface="Calibri" pitchFamily="34" charset="0"/>
              </a:rPr>
              <a:t>Nickel and Ni compounds </a:t>
            </a:r>
            <a:r>
              <a:rPr lang="en-US" dirty="0">
                <a:solidFill>
                  <a:srgbClr val="003A74"/>
                </a:solidFill>
                <a:latin typeface="Calibri" pitchFamily="34" charset="0"/>
              </a:rPr>
              <a:t>for </a:t>
            </a:r>
            <a:r>
              <a:rPr lang="en-US" i="1" dirty="0">
                <a:solidFill>
                  <a:srgbClr val="003A74"/>
                </a:solidFill>
                <a:latin typeface="Calibri" pitchFamily="34" charset="0"/>
              </a:rPr>
              <a:t>developmental and reproductive toxicity</a:t>
            </a:r>
            <a:r>
              <a:rPr lang="en-US" dirty="0">
                <a:solidFill>
                  <a:srgbClr val="003A74"/>
                </a:solidFill>
                <a:latin typeface="Calibri" pitchFamily="34" charset="0"/>
              </a:rPr>
              <a:t> via a multi-stage review process</a:t>
            </a:r>
          </a:p>
          <a:p>
            <a:pPr lvl="0">
              <a:spcAft>
                <a:spcPts val="853"/>
              </a:spcAft>
              <a:buClr>
                <a:srgbClr val="333333"/>
              </a:buClr>
            </a:pPr>
            <a:endParaRPr lang="en-US" sz="900" b="1" dirty="0">
              <a:solidFill>
                <a:srgbClr val="003A74"/>
              </a:solidFill>
            </a:endParaRPr>
          </a:p>
          <a:p>
            <a:endParaRPr lang="en-US" dirty="0">
              <a:solidFill>
                <a:srgbClr val="024879"/>
              </a:solidFill>
            </a:endParaRPr>
          </a:p>
        </p:txBody>
      </p:sp>
      <p:sp>
        <p:nvSpPr>
          <p:cNvPr id="10" name="Titre 1">
            <a:extLst>
              <a:ext uri="{FF2B5EF4-FFF2-40B4-BE49-F238E27FC236}">
                <a16:creationId xmlns:a16="http://schemas.microsoft.com/office/drawing/2014/main" id="{9C2B26C0-B0AC-4A46-A0E7-ED3901ED3274}"/>
              </a:ext>
            </a:extLst>
          </p:cNvPr>
          <p:cNvSpPr txBox="1">
            <a:spLocks/>
          </p:cNvSpPr>
          <p:nvPr/>
        </p:nvSpPr>
        <p:spPr>
          <a:xfrm>
            <a:off x="650240" y="174572"/>
            <a:ext cx="9509760" cy="1173836"/>
          </a:xfrm>
          <a:prstGeom prst="rect">
            <a:avLst/>
          </a:prstGeom>
        </p:spPr>
        <p:txBody>
          <a:bodyPr>
            <a:normAutofit/>
          </a:bodyPr>
          <a:lstStyle>
            <a:lvl1pPr algn="l" defTabSz="1300460" rtl="0" eaLnBrk="1" latinLnBrk="0" hangingPunct="1">
              <a:spcBef>
                <a:spcPct val="0"/>
              </a:spcBef>
              <a:buNone/>
              <a:defRPr sz="4000" kern="1200" baseline="0">
                <a:solidFill>
                  <a:schemeClr val="tx1"/>
                </a:solidFill>
                <a:latin typeface="Calibri" pitchFamily="34" charset="0"/>
                <a:ea typeface="+mj-ea"/>
                <a:cs typeface="+mj-cs"/>
              </a:defRPr>
            </a:lvl1pPr>
          </a:lstStyle>
          <a:p>
            <a:r>
              <a:rPr lang="en-GB" sz="3200" dirty="0"/>
              <a:t>California Prop 65 Initiative for New Listing of </a:t>
            </a:r>
          </a:p>
          <a:p>
            <a:r>
              <a:rPr lang="en-GB" sz="3200" dirty="0"/>
              <a:t>Nickel and Nickel Compounds</a:t>
            </a:r>
          </a:p>
        </p:txBody>
      </p:sp>
      <p:sp>
        <p:nvSpPr>
          <p:cNvPr id="11" name="ZoneTexte 4">
            <a:extLst>
              <a:ext uri="{FF2B5EF4-FFF2-40B4-BE49-F238E27FC236}">
                <a16:creationId xmlns:a16="http://schemas.microsoft.com/office/drawing/2014/main" id="{312F75FB-64B5-4C6A-9507-6EB726B54747}"/>
              </a:ext>
            </a:extLst>
          </p:cNvPr>
          <p:cNvSpPr txBox="1"/>
          <p:nvPr/>
        </p:nvSpPr>
        <p:spPr>
          <a:xfrm>
            <a:off x="458786" y="8582877"/>
            <a:ext cx="12097344" cy="1015663"/>
          </a:xfrm>
          <a:prstGeom prst="rect">
            <a:avLst/>
          </a:prstGeom>
          <a:solidFill>
            <a:schemeClr val="tx1"/>
          </a:solidFill>
        </p:spPr>
        <p:txBody>
          <a:bodyPr wrap="square" rtlCol="0">
            <a:spAutoFit/>
          </a:bodyPr>
          <a:lstStyle/>
          <a:p>
            <a:pPr marL="252000" algn="ctr"/>
            <a:r>
              <a:rPr lang="en-US" sz="3000" dirty="0">
                <a:solidFill>
                  <a:schemeClr val="bg1"/>
                </a:solidFill>
                <a:latin typeface="Calibri" pitchFamily="34" charset="0"/>
              </a:rPr>
              <a:t>Repro listing proposed would require labeling on products </a:t>
            </a:r>
          </a:p>
          <a:p>
            <a:pPr marL="252000" algn="ctr"/>
            <a:r>
              <a:rPr lang="en-US" sz="3000" dirty="0">
                <a:solidFill>
                  <a:schemeClr val="bg1"/>
                </a:solidFill>
                <a:latin typeface="Calibri" pitchFamily="34" charset="0"/>
              </a:rPr>
              <a:t>that contain nickel which may be ingested</a:t>
            </a:r>
            <a:endParaRPr lang="en-GB" sz="3000" dirty="0">
              <a:solidFill>
                <a:schemeClr val="bg1"/>
              </a:solidFill>
              <a:latin typeface="Calibri" pitchFamily="34" charset="0"/>
            </a:endParaRPr>
          </a:p>
        </p:txBody>
      </p:sp>
      <p:pic>
        <p:nvPicPr>
          <p:cNvPr id="4" name="Picture 3">
            <a:extLst>
              <a:ext uri="{FF2B5EF4-FFF2-40B4-BE49-F238E27FC236}">
                <a16:creationId xmlns:a16="http://schemas.microsoft.com/office/drawing/2014/main" id="{DAD8E844-2F2E-4DA1-9067-4E77A841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630" y="1905984"/>
            <a:ext cx="2857500" cy="1628775"/>
          </a:xfrm>
          <a:prstGeom prst="rect">
            <a:avLst/>
          </a:prstGeom>
        </p:spPr>
      </p:pic>
      <p:pic>
        <p:nvPicPr>
          <p:cNvPr id="5" name="Picture 4">
            <a:extLst>
              <a:ext uri="{FF2B5EF4-FFF2-40B4-BE49-F238E27FC236}">
                <a16:creationId xmlns:a16="http://schemas.microsoft.com/office/drawing/2014/main" id="{A4833A31-E852-425E-B1C0-6F42FF5D4BE8}"/>
              </a:ext>
            </a:extLst>
          </p:cNvPr>
          <p:cNvPicPr>
            <a:picLocks noChangeAspect="1"/>
          </p:cNvPicPr>
          <p:nvPr/>
        </p:nvPicPr>
        <p:blipFill>
          <a:blip r:embed="rId4"/>
          <a:stretch>
            <a:fillRect/>
          </a:stretch>
        </p:blipFill>
        <p:spPr>
          <a:xfrm>
            <a:off x="9698630" y="4175857"/>
            <a:ext cx="2857500" cy="2799578"/>
          </a:xfrm>
          <a:prstGeom prst="rect">
            <a:avLst/>
          </a:prstGeom>
        </p:spPr>
      </p:pic>
    </p:spTree>
    <p:extLst>
      <p:ext uri="{BB962C8B-B14F-4D97-AF65-F5344CB8AC3E}">
        <p14:creationId xmlns:p14="http://schemas.microsoft.com/office/powerpoint/2010/main" val="147197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8390B7-C526-407D-9461-70CB95E1E425}"/>
              </a:ext>
            </a:extLst>
          </p:cNvPr>
          <p:cNvSpPr>
            <a:spLocks noGrp="1"/>
          </p:cNvSpPr>
          <p:nvPr>
            <p:ph type="title"/>
          </p:nvPr>
        </p:nvSpPr>
        <p:spPr/>
        <p:txBody>
          <a:bodyPr/>
          <a:lstStyle/>
          <a:p>
            <a:r>
              <a:rPr lang="en-GB" sz="4000" dirty="0">
                <a:solidFill>
                  <a:srgbClr val="003A74"/>
                </a:solidFill>
                <a:latin typeface="Calibri"/>
              </a:rPr>
              <a:t>Outline</a:t>
            </a:r>
            <a:endParaRPr lang="en-US" dirty="0"/>
          </a:p>
        </p:txBody>
      </p:sp>
      <p:sp>
        <p:nvSpPr>
          <p:cNvPr id="3" name="Slide Number Placeholder 2">
            <a:extLst>
              <a:ext uri="{FF2B5EF4-FFF2-40B4-BE49-F238E27FC236}">
                <a16:creationId xmlns:a16="http://schemas.microsoft.com/office/drawing/2014/main" id="{3E3F3432-3686-4442-B30A-2BFAD9FBD831}"/>
              </a:ext>
            </a:extLst>
          </p:cNvPr>
          <p:cNvSpPr>
            <a:spLocks noGrp="1"/>
          </p:cNvSpPr>
          <p:nvPr>
            <p:ph type="sldNum" sz="quarter" idx="12"/>
          </p:nvPr>
        </p:nvSpPr>
        <p:spPr/>
        <p:txBody>
          <a:bodyPr/>
          <a:lstStyle/>
          <a:p>
            <a:fld id="{7F943C79-CEC4-4E37-AAB8-C92CB673A2CB}" type="slidenum">
              <a:rPr lang="en-GB" smtClean="0"/>
              <a:pPr/>
              <a:t>2</a:t>
            </a:fld>
            <a:endParaRPr lang="en-GB" dirty="0"/>
          </a:p>
        </p:txBody>
      </p:sp>
      <p:sp>
        <p:nvSpPr>
          <p:cNvPr id="5" name="Content Placeholder 4">
            <a:extLst>
              <a:ext uri="{FF2B5EF4-FFF2-40B4-BE49-F238E27FC236}">
                <a16:creationId xmlns:a16="http://schemas.microsoft.com/office/drawing/2014/main" id="{02A9C8F9-8BF3-4E88-ADFD-FDBED75CC63D}"/>
              </a:ext>
            </a:extLst>
          </p:cNvPr>
          <p:cNvSpPr>
            <a:spLocks noGrp="1"/>
          </p:cNvSpPr>
          <p:nvPr>
            <p:ph idx="1"/>
          </p:nvPr>
        </p:nvSpPr>
        <p:spPr>
          <a:xfrm>
            <a:off x="650240" y="1636439"/>
            <a:ext cx="7743747" cy="6657021"/>
          </a:xfrm>
        </p:spPr>
        <p:txBody>
          <a:bodyPr/>
          <a:lstStyle/>
          <a:p>
            <a:pPr marL="514350" indent="-514350">
              <a:buFont typeface="Arial" panose="020B0604020202020204" pitchFamily="34" charset="0"/>
              <a:buAutoNum type="arabicPeriod"/>
            </a:pPr>
            <a:r>
              <a:rPr lang="en-US" altLang="en-US" dirty="0">
                <a:solidFill>
                  <a:schemeClr val="tx1"/>
                </a:solidFill>
              </a:rPr>
              <a:t>Brief Introduction to Nickel Institute/NiPERA</a:t>
            </a:r>
          </a:p>
          <a:p>
            <a:pPr marL="514350" indent="-514350">
              <a:buFont typeface="Arial" panose="020B0604020202020204" pitchFamily="34" charset="0"/>
              <a:buAutoNum type="arabicPeriod"/>
            </a:pPr>
            <a:endParaRPr lang="en-US" altLang="en-US" dirty="0">
              <a:solidFill>
                <a:schemeClr val="tx1"/>
              </a:solidFill>
            </a:endParaRPr>
          </a:p>
          <a:p>
            <a:pPr marL="514350" indent="-514350">
              <a:buFont typeface="Arial" panose="020B0604020202020204" pitchFamily="34" charset="0"/>
              <a:buAutoNum type="arabicPeriod"/>
            </a:pPr>
            <a:r>
              <a:rPr lang="en-US" altLang="en-US" dirty="0">
                <a:solidFill>
                  <a:schemeClr val="tx1"/>
                </a:solidFill>
              </a:rPr>
              <a:t>Europe: Nickel Occupational Exposure Limit (OEL), Cobalt Classification and Implications for Nickel Industry </a:t>
            </a:r>
          </a:p>
          <a:p>
            <a:pPr marL="514350" indent="-514350">
              <a:buFont typeface="Arial" panose="020B0604020202020204" pitchFamily="34" charset="0"/>
              <a:buAutoNum type="arabicPeriod"/>
            </a:pPr>
            <a:endParaRPr lang="en-US" altLang="en-US" dirty="0">
              <a:solidFill>
                <a:schemeClr val="tx1"/>
              </a:solidFill>
            </a:endParaRPr>
          </a:p>
          <a:p>
            <a:pPr marL="514350" indent="-514350">
              <a:buFont typeface="Arial" panose="020B0604020202020204" pitchFamily="34" charset="0"/>
              <a:buAutoNum type="arabicPeriod"/>
            </a:pPr>
            <a:r>
              <a:rPr lang="en-US" altLang="en-US" dirty="0">
                <a:solidFill>
                  <a:schemeClr val="tx1"/>
                </a:solidFill>
              </a:rPr>
              <a:t>U.S. Federal: TSCA Prioritization, Risk Evaluation, and Risk Management </a:t>
            </a:r>
          </a:p>
          <a:p>
            <a:pPr marL="514350" indent="-514350">
              <a:buFont typeface="Arial" panose="020B0604020202020204" pitchFamily="34" charset="0"/>
              <a:buAutoNum type="arabicPeriod"/>
            </a:pPr>
            <a:endParaRPr lang="en-US" altLang="en-US" dirty="0">
              <a:solidFill>
                <a:schemeClr val="tx1"/>
              </a:solidFill>
            </a:endParaRPr>
          </a:p>
          <a:p>
            <a:pPr marL="514350" indent="-514350">
              <a:buFont typeface="Arial" panose="020B0604020202020204" pitchFamily="34" charset="0"/>
              <a:buAutoNum type="arabicPeriod"/>
            </a:pPr>
            <a:r>
              <a:rPr lang="en-US" altLang="en-US" dirty="0">
                <a:solidFill>
                  <a:schemeClr val="tx1"/>
                </a:solidFill>
              </a:rPr>
              <a:t>U.S. State: California Prop 65 and State Air Initiatives</a:t>
            </a:r>
          </a:p>
          <a:p>
            <a:endParaRPr lang="en-US" dirty="0">
              <a:solidFill>
                <a:schemeClr val="tx1"/>
              </a:solidFill>
            </a:endParaRPr>
          </a:p>
        </p:txBody>
      </p:sp>
      <p:pic>
        <p:nvPicPr>
          <p:cNvPr id="6" name="Picture 5">
            <a:extLst>
              <a:ext uri="{FF2B5EF4-FFF2-40B4-BE49-F238E27FC236}">
                <a16:creationId xmlns:a16="http://schemas.microsoft.com/office/drawing/2014/main" id="{FF3FD5A3-593D-4584-84E8-7ADCD5105E9B}"/>
              </a:ext>
            </a:extLst>
          </p:cNvPr>
          <p:cNvPicPr>
            <a:picLocks noChangeAspect="1"/>
          </p:cNvPicPr>
          <p:nvPr/>
        </p:nvPicPr>
        <p:blipFill>
          <a:blip r:embed="rId2"/>
          <a:stretch>
            <a:fillRect/>
          </a:stretch>
        </p:blipFill>
        <p:spPr>
          <a:xfrm>
            <a:off x="7572054" y="5713663"/>
            <a:ext cx="4447926" cy="2579797"/>
          </a:xfrm>
          <a:prstGeom prst="rect">
            <a:avLst/>
          </a:prstGeom>
        </p:spPr>
      </p:pic>
    </p:spTree>
    <p:extLst>
      <p:ext uri="{BB962C8B-B14F-4D97-AF65-F5344CB8AC3E}">
        <p14:creationId xmlns:p14="http://schemas.microsoft.com/office/powerpoint/2010/main" val="9067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1542960" y="9140453"/>
            <a:ext cx="1461840" cy="519289"/>
          </a:xfrm>
          <a:prstGeom prst="rect">
            <a:avLst/>
          </a:prstGeom>
        </p:spPr>
        <p:txBody>
          <a:bodyPr vert="horz" lIns="129476" tIns="64741" rIns="129476" bIns="64741" rtlCol="0" anchor="ctr"/>
          <a:lstStyle>
            <a:defPPr>
              <a:defRPr lang="fr-FR"/>
            </a:defPPr>
            <a:lvl1pPr marL="0" algn="r" defTabSz="1297379" rtl="0" eaLnBrk="1" latinLnBrk="0" hangingPunct="1">
              <a:defRPr sz="1800" kern="1200" baseline="0">
                <a:solidFill>
                  <a:schemeClr val="tx2"/>
                </a:solidFill>
                <a:latin typeface="Calibri" pitchFamily="34" charset="0"/>
                <a:ea typeface="+mn-ea"/>
                <a:cs typeface="+mn-cs"/>
              </a:defRPr>
            </a:lvl1pPr>
            <a:lvl2pPr marL="648695" algn="l" defTabSz="1297379" rtl="0" eaLnBrk="1" latinLnBrk="0" hangingPunct="1">
              <a:defRPr sz="2600" kern="1200">
                <a:solidFill>
                  <a:schemeClr val="tx1"/>
                </a:solidFill>
                <a:latin typeface="+mn-lt"/>
                <a:ea typeface="+mn-ea"/>
                <a:cs typeface="+mn-cs"/>
              </a:defRPr>
            </a:lvl2pPr>
            <a:lvl3pPr marL="1297379" algn="l" defTabSz="1297379" rtl="0" eaLnBrk="1" latinLnBrk="0" hangingPunct="1">
              <a:defRPr sz="2600" kern="1200">
                <a:solidFill>
                  <a:schemeClr val="tx1"/>
                </a:solidFill>
                <a:latin typeface="+mn-lt"/>
                <a:ea typeface="+mn-ea"/>
                <a:cs typeface="+mn-cs"/>
              </a:defRPr>
            </a:lvl3pPr>
            <a:lvl4pPr marL="1946072" algn="l" defTabSz="1297379" rtl="0" eaLnBrk="1" latinLnBrk="0" hangingPunct="1">
              <a:defRPr sz="2600" kern="1200">
                <a:solidFill>
                  <a:schemeClr val="tx1"/>
                </a:solidFill>
                <a:latin typeface="+mn-lt"/>
                <a:ea typeface="+mn-ea"/>
                <a:cs typeface="+mn-cs"/>
              </a:defRPr>
            </a:lvl4pPr>
            <a:lvl5pPr marL="2594760" algn="l" defTabSz="1297379" rtl="0" eaLnBrk="1" latinLnBrk="0" hangingPunct="1">
              <a:defRPr sz="2600" kern="1200">
                <a:solidFill>
                  <a:schemeClr val="tx1"/>
                </a:solidFill>
                <a:latin typeface="+mn-lt"/>
                <a:ea typeface="+mn-ea"/>
                <a:cs typeface="+mn-cs"/>
              </a:defRPr>
            </a:lvl5pPr>
            <a:lvl6pPr marL="3243454" algn="l" defTabSz="1297379" rtl="0" eaLnBrk="1" latinLnBrk="0" hangingPunct="1">
              <a:defRPr sz="2600" kern="1200">
                <a:solidFill>
                  <a:schemeClr val="tx1"/>
                </a:solidFill>
                <a:latin typeface="+mn-lt"/>
                <a:ea typeface="+mn-ea"/>
                <a:cs typeface="+mn-cs"/>
              </a:defRPr>
            </a:lvl6pPr>
            <a:lvl7pPr marL="3892142" algn="l" defTabSz="1297379" rtl="0" eaLnBrk="1" latinLnBrk="0" hangingPunct="1">
              <a:defRPr sz="2600" kern="1200">
                <a:solidFill>
                  <a:schemeClr val="tx1"/>
                </a:solidFill>
                <a:latin typeface="+mn-lt"/>
                <a:ea typeface="+mn-ea"/>
                <a:cs typeface="+mn-cs"/>
              </a:defRPr>
            </a:lvl7pPr>
            <a:lvl8pPr marL="4540834" algn="l" defTabSz="1297379" rtl="0" eaLnBrk="1" latinLnBrk="0" hangingPunct="1">
              <a:defRPr sz="2600" kern="1200">
                <a:solidFill>
                  <a:schemeClr val="tx1"/>
                </a:solidFill>
                <a:latin typeface="+mn-lt"/>
                <a:ea typeface="+mn-ea"/>
                <a:cs typeface="+mn-cs"/>
              </a:defRPr>
            </a:lvl8pPr>
            <a:lvl9pPr marL="5189521" algn="l" defTabSz="1297379" rtl="0" eaLnBrk="1" latinLnBrk="0" hangingPunct="1">
              <a:defRPr sz="2600" kern="1200">
                <a:solidFill>
                  <a:schemeClr val="tx1"/>
                </a:solidFill>
                <a:latin typeface="+mn-lt"/>
                <a:ea typeface="+mn-ea"/>
                <a:cs typeface="+mn-cs"/>
              </a:defRPr>
            </a:lvl9pPr>
          </a:lstStyle>
          <a:p>
            <a:pPr algn="ctr"/>
            <a:fld id="{7F943C79-CEC4-4E37-AAB8-C92CB673A2CB}" type="slidenum">
              <a:rPr lang="en-GB" smtClean="0">
                <a:solidFill>
                  <a:srgbClr val="333333"/>
                </a:solidFill>
              </a:rPr>
              <a:pPr algn="ctr"/>
              <a:t>20</a:t>
            </a:fld>
            <a:endParaRPr lang="en-GB" dirty="0">
              <a:solidFill>
                <a:srgbClr val="333333"/>
              </a:solidFill>
            </a:endParaRPr>
          </a:p>
        </p:txBody>
      </p:sp>
      <p:sp>
        <p:nvSpPr>
          <p:cNvPr id="2" name="ZoneTexte 1"/>
          <p:cNvSpPr txBox="1"/>
          <p:nvPr/>
        </p:nvSpPr>
        <p:spPr>
          <a:xfrm>
            <a:off x="487638" y="1536598"/>
            <a:ext cx="7522434" cy="8155885"/>
          </a:xfrm>
          <a:prstGeom prst="rect">
            <a:avLst/>
          </a:prstGeom>
          <a:noFill/>
        </p:spPr>
        <p:txBody>
          <a:bodyPr wrap="square" lIns="91260" tIns="45624" rIns="91260" bIns="45624" rtlCol="0">
            <a:spAutoFit/>
          </a:bodyPr>
          <a:lstStyle/>
          <a:p>
            <a:pPr lvl="0">
              <a:spcAft>
                <a:spcPts val="853"/>
              </a:spcAft>
              <a:buClr>
                <a:srgbClr val="333333"/>
              </a:buClr>
            </a:pPr>
            <a:r>
              <a:rPr lang="en-US" sz="2800" b="1" dirty="0">
                <a:solidFill>
                  <a:srgbClr val="003A74"/>
                </a:solidFill>
              </a:rPr>
              <a:t>Actions:  </a:t>
            </a:r>
          </a:p>
          <a:p>
            <a:pPr marL="487672" indent="-487672">
              <a:spcAft>
                <a:spcPts val="853"/>
              </a:spcAft>
              <a:buClr>
                <a:srgbClr val="333333"/>
              </a:buClr>
              <a:buFont typeface="Arial" panose="020B0604020202020204" pitchFamily="34" charset="0"/>
              <a:buChar char="•"/>
              <a:defRPr/>
            </a:pPr>
            <a:r>
              <a:rPr lang="en-US" dirty="0">
                <a:solidFill>
                  <a:srgbClr val="003A74"/>
                </a:solidFill>
                <a:latin typeface="Calibri" pitchFamily="34" charset="0"/>
              </a:rPr>
              <a:t>In July 2018, CAL EPA (OEHHA) released a 347 </a:t>
            </a:r>
            <a:r>
              <a:rPr lang="en-US" dirty="0" err="1">
                <a:solidFill>
                  <a:srgbClr val="003A74"/>
                </a:solidFill>
                <a:latin typeface="Calibri" pitchFamily="34" charset="0"/>
              </a:rPr>
              <a:t>pg</a:t>
            </a:r>
            <a:r>
              <a:rPr lang="en-US" dirty="0">
                <a:solidFill>
                  <a:srgbClr val="003A74"/>
                </a:solidFill>
                <a:latin typeface="Calibri" pitchFamily="34" charset="0"/>
              </a:rPr>
              <a:t> “Hazard Identification Document” on the developmental and reproductive toxicity effects of </a:t>
            </a:r>
            <a:r>
              <a:rPr lang="en-US" u="sng" dirty="0">
                <a:solidFill>
                  <a:srgbClr val="003A74"/>
                </a:solidFill>
                <a:latin typeface="Calibri" pitchFamily="34" charset="0"/>
              </a:rPr>
              <a:t>Nickel and Ni compounds</a:t>
            </a:r>
          </a:p>
          <a:p>
            <a:pPr marL="487672" indent="-487672">
              <a:spcAft>
                <a:spcPts val="853"/>
              </a:spcAft>
              <a:buClr>
                <a:srgbClr val="333333"/>
              </a:buClr>
              <a:buFont typeface="Arial" panose="020B0604020202020204" pitchFamily="34" charset="0"/>
              <a:buChar char="•"/>
              <a:defRPr/>
            </a:pPr>
            <a:r>
              <a:rPr lang="en-US" dirty="0">
                <a:solidFill>
                  <a:srgbClr val="003A74"/>
                </a:solidFill>
                <a:latin typeface="Calibri" pitchFamily="34" charset="0"/>
              </a:rPr>
              <a:t>NiPERA organized and submitted substantial written comments using internal and external experts in Sept 2019 for review by the </a:t>
            </a:r>
            <a:r>
              <a:rPr lang="en-US" i="1" dirty="0">
                <a:solidFill>
                  <a:srgbClr val="003A74"/>
                </a:solidFill>
                <a:latin typeface="Calibri" pitchFamily="34" charset="0"/>
              </a:rPr>
              <a:t>Developmental and Reproductive Toxicant Identification Committee (DARTIC)</a:t>
            </a:r>
          </a:p>
          <a:p>
            <a:pPr marL="487672" indent="-487672">
              <a:spcAft>
                <a:spcPts val="853"/>
              </a:spcAft>
              <a:buClr>
                <a:srgbClr val="333333"/>
              </a:buClr>
              <a:buFont typeface="Arial" panose="020B0604020202020204" pitchFamily="34" charset="0"/>
              <a:buChar char="•"/>
              <a:defRPr/>
            </a:pPr>
            <a:r>
              <a:rPr lang="en-US" dirty="0">
                <a:solidFill>
                  <a:srgbClr val="003A74"/>
                </a:solidFill>
                <a:latin typeface="Calibri" pitchFamily="34" charset="0"/>
              </a:rPr>
              <a:t>Written comments reviewed all of the reproductive and developmental toxicity data in animals and humans and concluded that </a:t>
            </a:r>
            <a:r>
              <a:rPr lang="en-US" i="1" dirty="0">
                <a:solidFill>
                  <a:srgbClr val="003A74"/>
                </a:solidFill>
                <a:latin typeface="Calibri" pitchFamily="34" charset="0"/>
              </a:rPr>
              <a:t>only the listing of </a:t>
            </a:r>
            <a:r>
              <a:rPr lang="en-US" i="1" u="sng" dirty="0">
                <a:solidFill>
                  <a:srgbClr val="003A74"/>
                </a:solidFill>
                <a:latin typeface="Calibri" pitchFamily="34" charset="0"/>
              </a:rPr>
              <a:t>soluble nickel compounds</a:t>
            </a:r>
            <a:r>
              <a:rPr lang="en-US" i="1" dirty="0">
                <a:solidFill>
                  <a:srgbClr val="003A74"/>
                </a:solidFill>
                <a:latin typeface="Calibri" pitchFamily="34" charset="0"/>
              </a:rPr>
              <a:t> for developmental toxicity in animal studies was warranted by the data</a:t>
            </a:r>
          </a:p>
          <a:p>
            <a:pPr marL="487672" indent="-487672">
              <a:spcAft>
                <a:spcPts val="853"/>
              </a:spcAft>
              <a:buClr>
                <a:srgbClr val="333333"/>
              </a:buClr>
              <a:buFont typeface="Arial" panose="020B0604020202020204" pitchFamily="34" charset="0"/>
              <a:buChar char="•"/>
            </a:pPr>
            <a:endParaRPr lang="en-US" dirty="0">
              <a:solidFill>
                <a:srgbClr val="003A74"/>
              </a:solidFill>
              <a:latin typeface="Calibri" pitchFamily="34" charset="0"/>
            </a:endParaRPr>
          </a:p>
          <a:p>
            <a:pPr lvl="0">
              <a:spcAft>
                <a:spcPts val="853"/>
              </a:spcAft>
              <a:buClr>
                <a:srgbClr val="333333"/>
              </a:buClr>
            </a:pPr>
            <a:endParaRPr lang="en-US" sz="900" b="1" dirty="0">
              <a:solidFill>
                <a:srgbClr val="003A74"/>
              </a:solidFill>
            </a:endParaRPr>
          </a:p>
          <a:p>
            <a:endParaRPr lang="en-US" dirty="0">
              <a:solidFill>
                <a:srgbClr val="024879"/>
              </a:solidFill>
            </a:endParaRPr>
          </a:p>
        </p:txBody>
      </p:sp>
      <p:sp>
        <p:nvSpPr>
          <p:cNvPr id="10" name="Titre 1">
            <a:extLst>
              <a:ext uri="{FF2B5EF4-FFF2-40B4-BE49-F238E27FC236}">
                <a16:creationId xmlns:a16="http://schemas.microsoft.com/office/drawing/2014/main" id="{9C2B26C0-B0AC-4A46-A0E7-ED3901ED3274}"/>
              </a:ext>
            </a:extLst>
          </p:cNvPr>
          <p:cNvSpPr txBox="1">
            <a:spLocks/>
          </p:cNvSpPr>
          <p:nvPr/>
        </p:nvSpPr>
        <p:spPr>
          <a:xfrm>
            <a:off x="669752" y="196280"/>
            <a:ext cx="9509760" cy="1173836"/>
          </a:xfrm>
          <a:prstGeom prst="rect">
            <a:avLst/>
          </a:prstGeom>
        </p:spPr>
        <p:txBody>
          <a:bodyPr>
            <a:normAutofit/>
          </a:bodyPr>
          <a:lstStyle>
            <a:lvl1pPr algn="l" defTabSz="1300460" rtl="0" eaLnBrk="1" latinLnBrk="0" hangingPunct="1">
              <a:spcBef>
                <a:spcPct val="0"/>
              </a:spcBef>
              <a:buNone/>
              <a:defRPr sz="4000" kern="1200" baseline="0">
                <a:solidFill>
                  <a:schemeClr val="tx1"/>
                </a:solidFill>
                <a:latin typeface="Calibri" pitchFamily="34" charset="0"/>
                <a:ea typeface="+mj-ea"/>
                <a:cs typeface="+mj-cs"/>
              </a:defRPr>
            </a:lvl1pPr>
          </a:lstStyle>
          <a:p>
            <a:r>
              <a:rPr lang="en-GB" sz="3200" dirty="0"/>
              <a:t>Recent Steps – Nickel and Nickel Compounds as Developmental and Reproductive Toxicants</a:t>
            </a:r>
          </a:p>
        </p:txBody>
      </p:sp>
      <p:sp>
        <p:nvSpPr>
          <p:cNvPr id="11" name="ZoneTexte 4">
            <a:extLst>
              <a:ext uri="{FF2B5EF4-FFF2-40B4-BE49-F238E27FC236}">
                <a16:creationId xmlns:a16="http://schemas.microsoft.com/office/drawing/2014/main" id="{312F75FB-64B5-4C6A-9507-6EB726B54747}"/>
              </a:ext>
            </a:extLst>
          </p:cNvPr>
          <p:cNvSpPr txBox="1"/>
          <p:nvPr/>
        </p:nvSpPr>
        <p:spPr>
          <a:xfrm>
            <a:off x="458786" y="8582877"/>
            <a:ext cx="12097344" cy="1015663"/>
          </a:xfrm>
          <a:prstGeom prst="rect">
            <a:avLst/>
          </a:prstGeom>
          <a:solidFill>
            <a:schemeClr val="tx1"/>
          </a:solidFill>
        </p:spPr>
        <p:txBody>
          <a:bodyPr wrap="square" rtlCol="0">
            <a:spAutoFit/>
          </a:bodyPr>
          <a:lstStyle/>
          <a:p>
            <a:pPr marL="252000" algn="ctr"/>
            <a:r>
              <a:rPr lang="en-US" sz="3000" dirty="0">
                <a:solidFill>
                  <a:schemeClr val="bg1"/>
                </a:solidFill>
                <a:latin typeface="Calibri" pitchFamily="34" charset="0"/>
              </a:rPr>
              <a:t>Substantial comment package submitted to DARTIC and</a:t>
            </a:r>
          </a:p>
          <a:p>
            <a:pPr marL="252000" algn="ctr"/>
            <a:r>
              <a:rPr lang="en-US" sz="3000" dirty="0">
                <a:solidFill>
                  <a:schemeClr val="bg1"/>
                </a:solidFill>
                <a:latin typeface="Calibri" pitchFamily="34" charset="0"/>
              </a:rPr>
              <a:t>comments from the North American Nickel Stakeholders Group  </a:t>
            </a:r>
          </a:p>
        </p:txBody>
      </p:sp>
      <p:pic>
        <p:nvPicPr>
          <p:cNvPr id="6" name="Picture 5">
            <a:extLst>
              <a:ext uri="{FF2B5EF4-FFF2-40B4-BE49-F238E27FC236}">
                <a16:creationId xmlns:a16="http://schemas.microsoft.com/office/drawing/2014/main" id="{4A7C3BCE-F7A6-4FEB-A86A-EBEE576FF778}"/>
              </a:ext>
            </a:extLst>
          </p:cNvPr>
          <p:cNvPicPr>
            <a:picLocks noChangeAspect="1"/>
          </p:cNvPicPr>
          <p:nvPr/>
        </p:nvPicPr>
        <p:blipFill>
          <a:blip r:embed="rId3"/>
          <a:stretch>
            <a:fillRect/>
          </a:stretch>
        </p:blipFill>
        <p:spPr>
          <a:xfrm>
            <a:off x="9584097" y="1676400"/>
            <a:ext cx="2988252" cy="3886200"/>
          </a:xfrm>
          <a:prstGeom prst="rect">
            <a:avLst/>
          </a:prstGeom>
        </p:spPr>
      </p:pic>
      <p:pic>
        <p:nvPicPr>
          <p:cNvPr id="12" name="Picture 11">
            <a:extLst>
              <a:ext uri="{FF2B5EF4-FFF2-40B4-BE49-F238E27FC236}">
                <a16:creationId xmlns:a16="http://schemas.microsoft.com/office/drawing/2014/main" id="{25B85A49-5CC6-4663-8557-6B3408F69B30}"/>
              </a:ext>
            </a:extLst>
          </p:cNvPr>
          <p:cNvPicPr>
            <a:picLocks noChangeAspect="1"/>
          </p:cNvPicPr>
          <p:nvPr/>
        </p:nvPicPr>
        <p:blipFill>
          <a:blip r:embed="rId4"/>
          <a:stretch>
            <a:fillRect/>
          </a:stretch>
        </p:blipFill>
        <p:spPr>
          <a:xfrm>
            <a:off x="10362038" y="5930842"/>
            <a:ext cx="2361844" cy="638175"/>
          </a:xfrm>
          <a:prstGeom prst="rect">
            <a:avLst/>
          </a:prstGeom>
        </p:spPr>
      </p:pic>
      <p:pic>
        <p:nvPicPr>
          <p:cNvPr id="13" name="Picture 12">
            <a:extLst>
              <a:ext uri="{FF2B5EF4-FFF2-40B4-BE49-F238E27FC236}">
                <a16:creationId xmlns:a16="http://schemas.microsoft.com/office/drawing/2014/main" id="{2F3A64A5-6379-4184-822C-01D1D90F4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460" y="6831851"/>
            <a:ext cx="2159000" cy="1358900"/>
          </a:xfrm>
          <a:prstGeom prst="rect">
            <a:avLst/>
          </a:prstGeom>
        </p:spPr>
      </p:pic>
      <p:sp>
        <p:nvSpPr>
          <p:cNvPr id="3" name="TextBox 2">
            <a:extLst>
              <a:ext uri="{FF2B5EF4-FFF2-40B4-BE49-F238E27FC236}">
                <a16:creationId xmlns:a16="http://schemas.microsoft.com/office/drawing/2014/main" id="{56DA1D08-D518-4E2E-8765-6829DF6E6771}"/>
              </a:ext>
            </a:extLst>
          </p:cNvPr>
          <p:cNvSpPr txBox="1"/>
          <p:nvPr/>
        </p:nvSpPr>
        <p:spPr>
          <a:xfrm>
            <a:off x="8010072" y="7265080"/>
            <a:ext cx="2169440" cy="492443"/>
          </a:xfrm>
          <a:prstGeom prst="rect">
            <a:avLst/>
          </a:prstGeom>
          <a:solidFill>
            <a:srgbClr val="FFC000"/>
          </a:solidFill>
        </p:spPr>
        <p:txBody>
          <a:bodyPr wrap="none" rtlCol="0">
            <a:spAutoFit/>
          </a:bodyPr>
          <a:lstStyle/>
          <a:p>
            <a:r>
              <a:rPr lang="en-US" dirty="0"/>
              <a:t>SKS Consulting</a:t>
            </a:r>
          </a:p>
        </p:txBody>
      </p:sp>
      <p:pic>
        <p:nvPicPr>
          <p:cNvPr id="14" name="Picture 3">
            <a:extLst>
              <a:ext uri="{FF2B5EF4-FFF2-40B4-BE49-F238E27FC236}">
                <a16:creationId xmlns:a16="http://schemas.microsoft.com/office/drawing/2014/main" id="{A1D274B1-06A8-4BD8-A3BF-6CC7D5BDE1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0560" y="5984363"/>
            <a:ext cx="2169440" cy="85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174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837D603B-0C6A-49A3-A5B8-466A1FA7A567}"/>
              </a:ext>
            </a:extLst>
          </p:cNvPr>
          <p:cNvSpPr txBox="1">
            <a:spLocks/>
          </p:cNvSpPr>
          <p:nvPr/>
        </p:nvSpPr>
        <p:spPr bwMode="auto">
          <a:xfrm>
            <a:off x="11542713" y="9140825"/>
            <a:ext cx="1462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476" tIns="64741" rIns="129476" bIns="64741" anchor="ctr"/>
          <a:lstStyle>
            <a:lvl1pPr defTabSz="1296988">
              <a:defRPr sz="2600">
                <a:solidFill>
                  <a:schemeClr val="tx1"/>
                </a:solidFill>
                <a:latin typeface="Calibri" panose="020F0502020204030204" pitchFamily="34" charset="0"/>
              </a:defRPr>
            </a:lvl1pPr>
            <a:lvl2pPr marL="742950" indent="-285750" defTabSz="1296988">
              <a:defRPr sz="2600">
                <a:solidFill>
                  <a:schemeClr val="tx1"/>
                </a:solidFill>
                <a:latin typeface="Calibri" panose="020F0502020204030204" pitchFamily="34" charset="0"/>
              </a:defRPr>
            </a:lvl2pPr>
            <a:lvl3pPr marL="1143000" indent="-228600" defTabSz="1296988">
              <a:defRPr sz="2600">
                <a:solidFill>
                  <a:schemeClr val="tx1"/>
                </a:solidFill>
                <a:latin typeface="Calibri" panose="020F0502020204030204" pitchFamily="34" charset="0"/>
              </a:defRPr>
            </a:lvl3pPr>
            <a:lvl4pPr marL="1600200" indent="-228600" defTabSz="1296988">
              <a:defRPr sz="2600">
                <a:solidFill>
                  <a:schemeClr val="tx1"/>
                </a:solidFill>
                <a:latin typeface="Calibri" panose="020F0502020204030204" pitchFamily="34" charset="0"/>
              </a:defRPr>
            </a:lvl4pPr>
            <a:lvl5pPr marL="2057400" indent="-228600" defTabSz="1296988">
              <a:defRPr sz="2600">
                <a:solidFill>
                  <a:schemeClr val="tx1"/>
                </a:solidFill>
                <a:latin typeface="Calibri" panose="020F0502020204030204" pitchFamily="34" charset="0"/>
              </a:defRPr>
            </a:lvl5pPr>
            <a:lvl6pPr marL="2514600" indent="-228600" defTabSz="1296988" fontAlgn="base">
              <a:spcBef>
                <a:spcPct val="0"/>
              </a:spcBef>
              <a:spcAft>
                <a:spcPct val="0"/>
              </a:spcAft>
              <a:defRPr sz="2600">
                <a:solidFill>
                  <a:schemeClr val="tx1"/>
                </a:solidFill>
                <a:latin typeface="Calibri" panose="020F0502020204030204" pitchFamily="34" charset="0"/>
              </a:defRPr>
            </a:lvl6pPr>
            <a:lvl7pPr marL="2971800" indent="-228600" defTabSz="1296988" fontAlgn="base">
              <a:spcBef>
                <a:spcPct val="0"/>
              </a:spcBef>
              <a:spcAft>
                <a:spcPct val="0"/>
              </a:spcAft>
              <a:defRPr sz="2600">
                <a:solidFill>
                  <a:schemeClr val="tx1"/>
                </a:solidFill>
                <a:latin typeface="Calibri" panose="020F0502020204030204" pitchFamily="34" charset="0"/>
              </a:defRPr>
            </a:lvl7pPr>
            <a:lvl8pPr marL="3429000" indent="-228600" defTabSz="1296988" fontAlgn="base">
              <a:spcBef>
                <a:spcPct val="0"/>
              </a:spcBef>
              <a:spcAft>
                <a:spcPct val="0"/>
              </a:spcAft>
              <a:defRPr sz="2600">
                <a:solidFill>
                  <a:schemeClr val="tx1"/>
                </a:solidFill>
                <a:latin typeface="Calibri" panose="020F0502020204030204" pitchFamily="34" charset="0"/>
              </a:defRPr>
            </a:lvl8pPr>
            <a:lvl9pPr marL="3886200" indent="-228600" defTabSz="1296988" fontAlgn="base">
              <a:spcBef>
                <a:spcPct val="0"/>
              </a:spcBef>
              <a:spcAft>
                <a:spcPct val="0"/>
              </a:spcAft>
              <a:defRPr sz="2600">
                <a:solidFill>
                  <a:schemeClr val="tx1"/>
                </a:solidFill>
                <a:latin typeface="Calibri" panose="020F0502020204030204" pitchFamily="34" charset="0"/>
              </a:defRPr>
            </a:lvl9pPr>
          </a:lstStyle>
          <a:p>
            <a:pPr algn="ctr"/>
            <a:fld id="{9DED8EC3-0295-4DC9-BE7A-4E8B6810D77A}" type="slidenum">
              <a:rPr lang="en-GB" altLang="en-US" sz="1800">
                <a:solidFill>
                  <a:srgbClr val="333333"/>
                </a:solidFill>
              </a:rPr>
              <a:pPr algn="ctr"/>
              <a:t>21</a:t>
            </a:fld>
            <a:endParaRPr lang="en-GB" altLang="en-US" sz="1800">
              <a:solidFill>
                <a:srgbClr val="333333"/>
              </a:solidFill>
            </a:endParaRPr>
          </a:p>
        </p:txBody>
      </p:sp>
      <p:sp>
        <p:nvSpPr>
          <p:cNvPr id="2" name="ZoneTexte 1">
            <a:extLst>
              <a:ext uri="{FF2B5EF4-FFF2-40B4-BE49-F238E27FC236}">
                <a16:creationId xmlns:a16="http://schemas.microsoft.com/office/drawing/2014/main" id="{5FAF280E-23BA-4286-873D-5F4038BC9A66}"/>
              </a:ext>
            </a:extLst>
          </p:cNvPr>
          <p:cNvSpPr txBox="1"/>
          <p:nvPr/>
        </p:nvSpPr>
        <p:spPr>
          <a:xfrm>
            <a:off x="487363" y="1536700"/>
            <a:ext cx="7661275" cy="7332663"/>
          </a:xfrm>
          <a:prstGeom prst="rect">
            <a:avLst/>
          </a:prstGeom>
          <a:noFill/>
        </p:spPr>
        <p:txBody>
          <a:bodyPr lIns="91260" tIns="45624" rIns="91260" bIns="45624">
            <a:spAutoFit/>
          </a:bodyPr>
          <a:lstStyle/>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DARTIC hearing held on Oct 11, 2018</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NiPERA urged DARTIC to consider soluble Ni compounds, insoluble Ni compounds, and Ni metal separately</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NiPERA concluded the </a:t>
            </a:r>
            <a:r>
              <a:rPr lang="en-US" u="sng" dirty="0">
                <a:solidFill>
                  <a:srgbClr val="003A74"/>
                </a:solidFill>
                <a:latin typeface="Calibri" pitchFamily="34" charset="0"/>
                <a:cs typeface="+mn-cs"/>
              </a:rPr>
              <a:t>only effects that warranted listing</a:t>
            </a:r>
            <a:r>
              <a:rPr lang="en-US" dirty="0">
                <a:solidFill>
                  <a:srgbClr val="003A74"/>
                </a:solidFill>
                <a:latin typeface="Calibri" pitchFamily="34" charset="0"/>
                <a:cs typeface="+mn-cs"/>
              </a:rPr>
              <a:t> are the developmental toxicity effects seen in animal studies with </a:t>
            </a:r>
            <a:r>
              <a:rPr lang="en-US" u="sng" dirty="0">
                <a:solidFill>
                  <a:srgbClr val="003A74"/>
                </a:solidFill>
                <a:latin typeface="Calibri" pitchFamily="34" charset="0"/>
                <a:cs typeface="+mn-cs"/>
              </a:rPr>
              <a:t>soluble Ni compounds</a:t>
            </a:r>
          </a:p>
          <a:p>
            <a:pPr defTabSz="1300460" fontAlgn="auto">
              <a:spcBef>
                <a:spcPts val="0"/>
              </a:spcBef>
              <a:spcAft>
                <a:spcPts val="853"/>
              </a:spcAft>
              <a:buClr>
                <a:srgbClr val="333333"/>
              </a:buClr>
              <a:defRPr/>
            </a:pPr>
            <a:r>
              <a:rPr lang="en-US" sz="2800" b="1" dirty="0">
                <a:solidFill>
                  <a:srgbClr val="003A74"/>
                </a:solidFill>
                <a:latin typeface="+mn-lt"/>
                <a:cs typeface="+mn-cs"/>
              </a:rPr>
              <a:t>Outcome:  </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After wide-ranging deliberation and an additional intervention from NiPERA, DARTIC </a:t>
            </a:r>
            <a:r>
              <a:rPr lang="en-US" u="sng" dirty="0">
                <a:solidFill>
                  <a:srgbClr val="003A74"/>
                </a:solidFill>
                <a:latin typeface="Calibri" pitchFamily="34" charset="0"/>
                <a:cs typeface="+mn-cs"/>
              </a:rPr>
              <a:t>voted to list only “soluble Ni compounds</a:t>
            </a:r>
            <a:r>
              <a:rPr lang="en-US" dirty="0">
                <a:solidFill>
                  <a:srgbClr val="003A74"/>
                </a:solidFill>
                <a:latin typeface="Calibri" pitchFamily="34" charset="0"/>
                <a:cs typeface="+mn-cs"/>
              </a:rPr>
              <a:t>” for developmental and male reproductive toxicity</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Lingering question: “what is a soluble compound?”</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Key discussions post-hearing with senior officials to set up subsequent face to face meeting </a:t>
            </a:r>
          </a:p>
          <a:p>
            <a:pPr marL="487672" indent="-487672" defTabSz="1300460" fontAlgn="auto">
              <a:spcBef>
                <a:spcPts val="0"/>
              </a:spcBef>
              <a:spcAft>
                <a:spcPts val="853"/>
              </a:spcAft>
              <a:buClr>
                <a:srgbClr val="333333"/>
              </a:buClr>
              <a:buFont typeface="Arial" panose="020B0604020202020204" pitchFamily="34" charset="0"/>
              <a:buChar char="•"/>
              <a:defRPr/>
            </a:pPr>
            <a:endParaRPr lang="en-US" u="sng" dirty="0">
              <a:solidFill>
                <a:srgbClr val="024879"/>
              </a:solidFill>
              <a:latin typeface="+mn-lt"/>
              <a:cs typeface="+mn-cs"/>
            </a:endParaRPr>
          </a:p>
        </p:txBody>
      </p:sp>
      <p:sp>
        <p:nvSpPr>
          <p:cNvPr id="11268" name="Titre 1">
            <a:extLst>
              <a:ext uri="{FF2B5EF4-FFF2-40B4-BE49-F238E27FC236}">
                <a16:creationId xmlns:a16="http://schemas.microsoft.com/office/drawing/2014/main" id="{7DD46E3F-2418-4401-B564-AE7061525031}"/>
              </a:ext>
            </a:extLst>
          </p:cNvPr>
          <p:cNvSpPr txBox="1">
            <a:spLocks/>
          </p:cNvSpPr>
          <p:nvPr/>
        </p:nvSpPr>
        <p:spPr bwMode="auto">
          <a:xfrm>
            <a:off x="650875" y="174625"/>
            <a:ext cx="950912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r>
              <a:rPr lang="en-GB" altLang="en-US" sz="3200" dirty="0"/>
              <a:t>October Hearing – California Prop 65 Listing for Nickel and Nickel Compounds</a:t>
            </a:r>
          </a:p>
        </p:txBody>
      </p:sp>
      <p:sp>
        <p:nvSpPr>
          <p:cNvPr id="11269" name="ZoneTexte 4">
            <a:extLst>
              <a:ext uri="{FF2B5EF4-FFF2-40B4-BE49-F238E27FC236}">
                <a16:creationId xmlns:a16="http://schemas.microsoft.com/office/drawing/2014/main" id="{FF980802-6F01-41B2-9E3D-FC850CD9BFCE}"/>
              </a:ext>
            </a:extLst>
          </p:cNvPr>
          <p:cNvSpPr txBox="1">
            <a:spLocks noChangeArrowheads="1"/>
          </p:cNvSpPr>
          <p:nvPr/>
        </p:nvSpPr>
        <p:spPr bwMode="auto">
          <a:xfrm>
            <a:off x="458788" y="8583613"/>
            <a:ext cx="12096750" cy="1014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pPr algn="ctr"/>
            <a:r>
              <a:rPr lang="en-US" altLang="en-US" sz="3000">
                <a:solidFill>
                  <a:schemeClr val="bg1"/>
                </a:solidFill>
              </a:rPr>
              <a:t>Avoided Ni metal and insoluble Ni compounds being inappropriately </a:t>
            </a:r>
          </a:p>
          <a:p>
            <a:pPr algn="ctr"/>
            <a:r>
              <a:rPr lang="en-US" altLang="en-US" sz="3000">
                <a:solidFill>
                  <a:schemeClr val="bg1"/>
                </a:solidFill>
              </a:rPr>
              <a:t>labeled as a reproductive/developmental toxicant</a:t>
            </a:r>
            <a:endParaRPr lang="en-GB" altLang="en-US" sz="3000">
              <a:solidFill>
                <a:schemeClr val="bg1"/>
              </a:solidFill>
            </a:endParaRPr>
          </a:p>
        </p:txBody>
      </p:sp>
      <p:pic>
        <p:nvPicPr>
          <p:cNvPr id="11271" name="Picture 12">
            <a:extLst>
              <a:ext uri="{FF2B5EF4-FFF2-40B4-BE49-F238E27FC236}">
                <a16:creationId xmlns:a16="http://schemas.microsoft.com/office/drawing/2014/main" id="{71A6C730-AFB7-4A78-9907-E879D051F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1650" y="5376985"/>
            <a:ext cx="4482175" cy="277482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AFEFE6-826E-4B4E-94A8-89E82FC895CC}"/>
              </a:ext>
            </a:extLst>
          </p:cNvPr>
          <p:cNvPicPr>
            <a:picLocks noChangeAspect="1"/>
          </p:cNvPicPr>
          <p:nvPr/>
        </p:nvPicPr>
        <p:blipFill>
          <a:blip r:embed="rId4"/>
          <a:stretch>
            <a:fillRect/>
          </a:stretch>
        </p:blipFill>
        <p:spPr>
          <a:xfrm>
            <a:off x="8341650" y="1601787"/>
            <a:ext cx="4484503" cy="3371374"/>
          </a:xfrm>
          <a:prstGeom prst="rect">
            <a:avLst/>
          </a:prstGeom>
          <a:ln w="12700">
            <a:solidFill>
              <a:schemeClr val="bg2"/>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8FB04C6B-8FD0-4792-BAA6-F39292C1E4A0}"/>
              </a:ext>
            </a:extLst>
          </p:cNvPr>
          <p:cNvSpPr txBox="1">
            <a:spLocks/>
          </p:cNvSpPr>
          <p:nvPr/>
        </p:nvSpPr>
        <p:spPr bwMode="auto">
          <a:xfrm>
            <a:off x="11542713" y="9140825"/>
            <a:ext cx="1462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476" tIns="64741" rIns="129476" bIns="64741" anchor="ctr"/>
          <a:lstStyle>
            <a:lvl1pPr defTabSz="1296988">
              <a:defRPr sz="2600">
                <a:solidFill>
                  <a:schemeClr val="tx1"/>
                </a:solidFill>
                <a:latin typeface="Calibri" panose="020F0502020204030204" pitchFamily="34" charset="0"/>
              </a:defRPr>
            </a:lvl1pPr>
            <a:lvl2pPr marL="742950" indent="-285750" defTabSz="1296988">
              <a:defRPr sz="2600">
                <a:solidFill>
                  <a:schemeClr val="tx1"/>
                </a:solidFill>
                <a:latin typeface="Calibri" panose="020F0502020204030204" pitchFamily="34" charset="0"/>
              </a:defRPr>
            </a:lvl2pPr>
            <a:lvl3pPr marL="1143000" indent="-228600" defTabSz="1296988">
              <a:defRPr sz="2600">
                <a:solidFill>
                  <a:schemeClr val="tx1"/>
                </a:solidFill>
                <a:latin typeface="Calibri" panose="020F0502020204030204" pitchFamily="34" charset="0"/>
              </a:defRPr>
            </a:lvl3pPr>
            <a:lvl4pPr marL="1600200" indent="-228600" defTabSz="1296988">
              <a:defRPr sz="2600">
                <a:solidFill>
                  <a:schemeClr val="tx1"/>
                </a:solidFill>
                <a:latin typeface="Calibri" panose="020F0502020204030204" pitchFamily="34" charset="0"/>
              </a:defRPr>
            </a:lvl4pPr>
            <a:lvl5pPr marL="2057400" indent="-228600" defTabSz="1296988">
              <a:defRPr sz="2600">
                <a:solidFill>
                  <a:schemeClr val="tx1"/>
                </a:solidFill>
                <a:latin typeface="Calibri" panose="020F0502020204030204" pitchFamily="34" charset="0"/>
              </a:defRPr>
            </a:lvl5pPr>
            <a:lvl6pPr marL="2514600" indent="-228600" defTabSz="1296988" fontAlgn="base">
              <a:spcBef>
                <a:spcPct val="0"/>
              </a:spcBef>
              <a:spcAft>
                <a:spcPct val="0"/>
              </a:spcAft>
              <a:defRPr sz="2600">
                <a:solidFill>
                  <a:schemeClr val="tx1"/>
                </a:solidFill>
                <a:latin typeface="Calibri" panose="020F0502020204030204" pitchFamily="34" charset="0"/>
              </a:defRPr>
            </a:lvl6pPr>
            <a:lvl7pPr marL="2971800" indent="-228600" defTabSz="1296988" fontAlgn="base">
              <a:spcBef>
                <a:spcPct val="0"/>
              </a:spcBef>
              <a:spcAft>
                <a:spcPct val="0"/>
              </a:spcAft>
              <a:defRPr sz="2600">
                <a:solidFill>
                  <a:schemeClr val="tx1"/>
                </a:solidFill>
                <a:latin typeface="Calibri" panose="020F0502020204030204" pitchFamily="34" charset="0"/>
              </a:defRPr>
            </a:lvl7pPr>
            <a:lvl8pPr marL="3429000" indent="-228600" defTabSz="1296988" fontAlgn="base">
              <a:spcBef>
                <a:spcPct val="0"/>
              </a:spcBef>
              <a:spcAft>
                <a:spcPct val="0"/>
              </a:spcAft>
              <a:defRPr sz="2600">
                <a:solidFill>
                  <a:schemeClr val="tx1"/>
                </a:solidFill>
                <a:latin typeface="Calibri" panose="020F0502020204030204" pitchFamily="34" charset="0"/>
              </a:defRPr>
            </a:lvl8pPr>
            <a:lvl9pPr marL="3886200" indent="-228600" defTabSz="1296988" fontAlgn="base">
              <a:spcBef>
                <a:spcPct val="0"/>
              </a:spcBef>
              <a:spcAft>
                <a:spcPct val="0"/>
              </a:spcAft>
              <a:defRPr sz="2600">
                <a:solidFill>
                  <a:schemeClr val="tx1"/>
                </a:solidFill>
                <a:latin typeface="Calibri" panose="020F0502020204030204" pitchFamily="34" charset="0"/>
              </a:defRPr>
            </a:lvl9pPr>
          </a:lstStyle>
          <a:p>
            <a:pPr algn="ctr"/>
            <a:fld id="{B40B45D0-6E69-4941-BC71-15E3505E3D73}" type="slidenum">
              <a:rPr lang="en-GB" altLang="en-US" sz="1800">
                <a:solidFill>
                  <a:srgbClr val="333333"/>
                </a:solidFill>
              </a:rPr>
              <a:pPr algn="ctr"/>
              <a:t>22</a:t>
            </a:fld>
            <a:endParaRPr lang="en-GB" altLang="en-US" sz="1800">
              <a:solidFill>
                <a:srgbClr val="333333"/>
              </a:solidFill>
            </a:endParaRPr>
          </a:p>
        </p:txBody>
      </p:sp>
      <p:sp>
        <p:nvSpPr>
          <p:cNvPr id="2" name="ZoneTexte 1">
            <a:extLst>
              <a:ext uri="{FF2B5EF4-FFF2-40B4-BE49-F238E27FC236}">
                <a16:creationId xmlns:a16="http://schemas.microsoft.com/office/drawing/2014/main" id="{5957A3FA-5915-47ED-ADB8-F19E674D48FB}"/>
              </a:ext>
            </a:extLst>
          </p:cNvPr>
          <p:cNvSpPr txBox="1"/>
          <p:nvPr/>
        </p:nvSpPr>
        <p:spPr>
          <a:xfrm>
            <a:off x="487363" y="1536700"/>
            <a:ext cx="6591300" cy="6486525"/>
          </a:xfrm>
          <a:prstGeom prst="rect">
            <a:avLst/>
          </a:prstGeom>
          <a:noFill/>
        </p:spPr>
        <p:txBody>
          <a:bodyPr lIns="91260" tIns="45624" rIns="91260" bIns="45624">
            <a:spAutoFit/>
          </a:bodyPr>
          <a:lstStyle/>
          <a:p>
            <a:pPr defTabSz="1300460" fontAlgn="auto">
              <a:spcBef>
                <a:spcPts val="0"/>
              </a:spcBef>
              <a:spcAft>
                <a:spcPts val="853"/>
              </a:spcAft>
              <a:buClr>
                <a:srgbClr val="333333"/>
              </a:buClr>
              <a:defRPr/>
            </a:pPr>
            <a:r>
              <a:rPr lang="en-US" dirty="0">
                <a:solidFill>
                  <a:srgbClr val="003A74"/>
                </a:solidFill>
                <a:latin typeface="Calibri" pitchFamily="34" charset="0"/>
                <a:cs typeface="+mn-cs"/>
              </a:rPr>
              <a:t>Meeting in Dec 2018 with California officials to:</a:t>
            </a:r>
          </a:p>
          <a:p>
            <a:pPr marL="457200" indent="-457200" defTabSz="1300460" fontAlgn="auto">
              <a:spcBef>
                <a:spcPts val="0"/>
              </a:spcBef>
              <a:spcAft>
                <a:spcPts val="853"/>
              </a:spcAft>
              <a:buClr>
                <a:srgbClr val="333333"/>
              </a:buClr>
              <a:buFont typeface="Arial"/>
              <a:buChar char="•"/>
              <a:defRPr/>
            </a:pPr>
            <a:r>
              <a:rPr lang="en-US" dirty="0">
                <a:solidFill>
                  <a:srgbClr val="003A74"/>
                </a:solidFill>
                <a:latin typeface="Calibri" pitchFamily="34" charset="0"/>
                <a:cs typeface="+mn-cs"/>
              </a:rPr>
              <a:t>Define “soluble Ni compounds” </a:t>
            </a:r>
          </a:p>
          <a:p>
            <a:pPr marL="457200" indent="-457200" defTabSz="1300460" fontAlgn="auto">
              <a:spcBef>
                <a:spcPts val="0"/>
              </a:spcBef>
              <a:spcAft>
                <a:spcPts val="853"/>
              </a:spcAft>
              <a:buClr>
                <a:srgbClr val="333333"/>
              </a:buClr>
              <a:buFont typeface="Arial"/>
              <a:buChar char="•"/>
              <a:defRPr/>
            </a:pPr>
            <a:r>
              <a:rPr lang="en-US" dirty="0">
                <a:solidFill>
                  <a:srgbClr val="003A74"/>
                </a:solidFill>
                <a:latin typeface="Calibri" pitchFamily="34" charset="0"/>
                <a:cs typeface="+mn-cs"/>
              </a:rPr>
              <a:t>Recommend appropriate starting point for setting a </a:t>
            </a:r>
            <a:r>
              <a:rPr lang="en-US" i="1" dirty="0">
                <a:solidFill>
                  <a:srgbClr val="003A74"/>
                </a:solidFill>
                <a:latin typeface="Calibri" pitchFamily="34" charset="0"/>
                <a:cs typeface="+mn-cs"/>
              </a:rPr>
              <a:t>Maximum Allowable Dose Level (MADL)</a:t>
            </a:r>
            <a:r>
              <a:rPr lang="en-US" dirty="0">
                <a:solidFill>
                  <a:srgbClr val="003A74"/>
                </a:solidFill>
                <a:latin typeface="Calibri" pitchFamily="34" charset="0"/>
                <a:cs typeface="+mn-cs"/>
              </a:rPr>
              <a:t> for soluble Ni</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Reminded them they (OEHHA) has previously defined soluble nickel compounds in 2012 Nickel REL derivation</a:t>
            </a:r>
            <a:endParaRPr lang="en-US" sz="2800" b="1" dirty="0">
              <a:solidFill>
                <a:srgbClr val="003A74"/>
              </a:solidFill>
              <a:latin typeface="+mn-lt"/>
              <a:cs typeface="+mn-cs"/>
            </a:endParaRP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Solubility threshold considered  &gt;0.1 mol/L: </a:t>
            </a:r>
          </a:p>
          <a:p>
            <a:pPr defTabSz="1300460" fontAlgn="auto">
              <a:spcBef>
                <a:spcPts val="0"/>
              </a:spcBef>
              <a:spcAft>
                <a:spcPts val="853"/>
              </a:spcAft>
              <a:buClr>
                <a:srgbClr val="333333"/>
              </a:buClr>
              <a:defRPr/>
            </a:pPr>
            <a:r>
              <a:rPr lang="en-US" sz="2400" dirty="0">
                <a:solidFill>
                  <a:schemeClr val="bg2"/>
                </a:solidFill>
                <a:latin typeface="+mn-lt"/>
                <a:cs typeface="+mn-cs"/>
              </a:rPr>
              <a:t>“Insoluble compounds have solubility &lt;0.01 mol/L, </a:t>
            </a:r>
            <a:r>
              <a:rPr lang="en-US" sz="2400" b="1" dirty="0">
                <a:solidFill>
                  <a:schemeClr val="bg2"/>
                </a:solidFill>
                <a:latin typeface="+mn-lt"/>
                <a:cs typeface="+mn-cs"/>
              </a:rPr>
              <a:t>soluble compounds have solubility &gt;0.1 mol/L </a:t>
            </a:r>
            <a:r>
              <a:rPr lang="en-US" sz="2400" dirty="0">
                <a:solidFill>
                  <a:schemeClr val="bg2"/>
                </a:solidFill>
                <a:latin typeface="+mn-lt"/>
                <a:cs typeface="+mn-cs"/>
              </a:rPr>
              <a:t>and slightly soluble compounds range between 0.01 and 0.1 mol/L.  Insoluble nickel compounds have solubility products that range from about 1 x 10</a:t>
            </a:r>
            <a:r>
              <a:rPr lang="en-US" sz="2400" baseline="30000" dirty="0">
                <a:solidFill>
                  <a:schemeClr val="bg2"/>
                </a:solidFill>
                <a:latin typeface="+mn-lt"/>
                <a:cs typeface="+mn-cs"/>
              </a:rPr>
              <a:t>-9</a:t>
            </a:r>
            <a:r>
              <a:rPr lang="en-US" sz="2400" dirty="0">
                <a:solidFill>
                  <a:schemeClr val="bg2"/>
                </a:solidFill>
                <a:latin typeface="+mn-lt"/>
                <a:cs typeface="+mn-cs"/>
              </a:rPr>
              <a:t> to 1 x 10</a:t>
            </a:r>
            <a:r>
              <a:rPr lang="en-US" sz="2400" baseline="30000" dirty="0">
                <a:solidFill>
                  <a:schemeClr val="bg2"/>
                </a:solidFill>
                <a:latin typeface="+mn-lt"/>
                <a:cs typeface="+mn-cs"/>
              </a:rPr>
              <a:t>-31</a:t>
            </a:r>
            <a:r>
              <a:rPr lang="en-US" sz="2400" dirty="0">
                <a:solidFill>
                  <a:schemeClr val="bg2"/>
                </a:solidFill>
                <a:latin typeface="+mn-lt"/>
                <a:cs typeface="+mn-cs"/>
              </a:rPr>
              <a:t> (Table 2).” (emphasis added)</a:t>
            </a:r>
            <a:endParaRPr lang="en-US" dirty="0">
              <a:solidFill>
                <a:srgbClr val="024879"/>
              </a:solidFill>
              <a:latin typeface="+mn-lt"/>
              <a:cs typeface="+mn-cs"/>
            </a:endParaRPr>
          </a:p>
        </p:txBody>
      </p:sp>
      <p:sp>
        <p:nvSpPr>
          <p:cNvPr id="12292" name="Titre 1">
            <a:extLst>
              <a:ext uri="{FF2B5EF4-FFF2-40B4-BE49-F238E27FC236}">
                <a16:creationId xmlns:a16="http://schemas.microsoft.com/office/drawing/2014/main" id="{3495B898-2041-4B7E-ADDA-10582C3941D6}"/>
              </a:ext>
            </a:extLst>
          </p:cNvPr>
          <p:cNvSpPr txBox="1">
            <a:spLocks/>
          </p:cNvSpPr>
          <p:nvPr/>
        </p:nvSpPr>
        <p:spPr bwMode="auto">
          <a:xfrm>
            <a:off x="650875" y="174625"/>
            <a:ext cx="950912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r>
              <a:rPr lang="en-GB" altLang="en-US" sz="3200"/>
              <a:t>Successful Outcome and Follow Up – Prop 65 Listing for Nickel and Nickel Compounds</a:t>
            </a:r>
          </a:p>
        </p:txBody>
      </p:sp>
      <p:sp>
        <p:nvSpPr>
          <p:cNvPr id="12293" name="ZoneTexte 4">
            <a:extLst>
              <a:ext uri="{FF2B5EF4-FFF2-40B4-BE49-F238E27FC236}">
                <a16:creationId xmlns:a16="http://schemas.microsoft.com/office/drawing/2014/main" id="{120C8764-552E-4051-B68B-DAF871C7D18E}"/>
              </a:ext>
            </a:extLst>
          </p:cNvPr>
          <p:cNvSpPr txBox="1">
            <a:spLocks noChangeArrowheads="1"/>
          </p:cNvSpPr>
          <p:nvPr/>
        </p:nvSpPr>
        <p:spPr bwMode="auto">
          <a:xfrm>
            <a:off x="458788" y="8583613"/>
            <a:ext cx="12096750" cy="55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pPr algn="ctr"/>
            <a:r>
              <a:rPr lang="en-US" altLang="en-US" sz="3000">
                <a:solidFill>
                  <a:schemeClr val="bg1"/>
                </a:solidFill>
              </a:rPr>
              <a:t>Reinforced this definition and approach in meeting</a:t>
            </a:r>
          </a:p>
        </p:txBody>
      </p:sp>
      <p:pic>
        <p:nvPicPr>
          <p:cNvPr id="12294" name="Picture 2">
            <a:extLst>
              <a:ext uri="{FF2B5EF4-FFF2-40B4-BE49-F238E27FC236}">
                <a16:creationId xmlns:a16="http://schemas.microsoft.com/office/drawing/2014/main" id="{CE5D71F6-9F31-481D-B7EC-0049DAFD77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3397250"/>
            <a:ext cx="44704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a:extLst>
              <a:ext uri="{FF2B5EF4-FFF2-40B4-BE49-F238E27FC236}">
                <a16:creationId xmlns:a16="http://schemas.microsoft.com/office/drawing/2014/main" id="{027D5160-719B-4E17-BD49-89251D7E6A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5288" y="1536700"/>
            <a:ext cx="372268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0EE25B4-966C-4153-940B-365B2382A2D0}"/>
              </a:ext>
            </a:extLst>
          </p:cNvPr>
          <p:cNvSpPr>
            <a:spLocks noGrp="1"/>
          </p:cNvSpPr>
          <p:nvPr>
            <p:ph type="title"/>
          </p:nvPr>
        </p:nvSpPr>
        <p:spPr/>
        <p:txBody>
          <a:bodyPr/>
          <a:lstStyle/>
          <a:p>
            <a:r>
              <a:rPr lang="en-US" altLang="en-US"/>
              <a:t>European Union Water Solubility Grouping</a:t>
            </a:r>
          </a:p>
        </p:txBody>
      </p:sp>
      <p:sp>
        <p:nvSpPr>
          <p:cNvPr id="13315" name="Slide Number Placeholder 2">
            <a:extLst>
              <a:ext uri="{FF2B5EF4-FFF2-40B4-BE49-F238E27FC236}">
                <a16:creationId xmlns:a16="http://schemas.microsoft.com/office/drawing/2014/main" id="{B88322A4-9639-47E1-AC41-53CCB42F60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fld id="{ACA83CA6-F868-4746-BEFB-6B274C373FF9}" type="slidenum">
              <a:rPr lang="en-GB" altLang="en-US" sz="1700">
                <a:solidFill>
                  <a:schemeClr val="tx2"/>
                </a:solidFill>
              </a:rPr>
              <a:pPr/>
              <a:t>23</a:t>
            </a:fld>
            <a:endParaRPr lang="en-GB" altLang="en-US" sz="1700">
              <a:solidFill>
                <a:schemeClr val="tx2"/>
              </a:solidFill>
            </a:endParaRPr>
          </a:p>
        </p:txBody>
      </p:sp>
      <p:graphicFrame>
        <p:nvGraphicFramePr>
          <p:cNvPr id="5" name="Table 4">
            <a:extLst>
              <a:ext uri="{FF2B5EF4-FFF2-40B4-BE49-F238E27FC236}">
                <a16:creationId xmlns:a16="http://schemas.microsoft.com/office/drawing/2014/main" id="{25B7566D-B02F-4707-B9AA-F1B2EE2CCA3F}"/>
              </a:ext>
            </a:extLst>
          </p:cNvPr>
          <p:cNvGraphicFramePr>
            <a:graphicFrameLocks noGrp="1"/>
          </p:cNvGraphicFramePr>
          <p:nvPr/>
        </p:nvGraphicFramePr>
        <p:xfrm>
          <a:off x="1246188" y="4886325"/>
          <a:ext cx="8669338" cy="2438400"/>
        </p:xfrm>
        <a:graphic>
          <a:graphicData uri="http://schemas.openxmlformats.org/drawingml/2006/table">
            <a:tbl>
              <a:tblPr firstRow="1" bandRow="1">
                <a:tableStyleId>{7DF18680-E054-41AD-8BC1-D1AEF772440D}</a:tableStyleId>
              </a:tblPr>
              <a:tblGrid>
                <a:gridCol w="4334669">
                  <a:extLst>
                    <a:ext uri="{9D8B030D-6E8A-4147-A177-3AD203B41FA5}">
                      <a16:colId xmlns:a16="http://schemas.microsoft.com/office/drawing/2014/main" val="20000"/>
                    </a:ext>
                  </a:extLst>
                </a:gridCol>
                <a:gridCol w="4334669">
                  <a:extLst>
                    <a:ext uri="{9D8B030D-6E8A-4147-A177-3AD203B41FA5}">
                      <a16:colId xmlns:a16="http://schemas.microsoft.com/office/drawing/2014/main" val="20001"/>
                    </a:ext>
                  </a:extLst>
                </a:gridCol>
              </a:tblGrid>
              <a:tr h="309719">
                <a:tc>
                  <a:txBody>
                    <a:bodyPr/>
                    <a:lstStyle/>
                    <a:p>
                      <a:r>
                        <a:rPr lang="en-US" dirty="0"/>
                        <a:t>Category</a:t>
                      </a:r>
                    </a:p>
                  </a:txBody>
                  <a:tcPr marL="91434" marR="91434"/>
                </a:tc>
                <a:tc>
                  <a:txBody>
                    <a:bodyPr/>
                    <a:lstStyle/>
                    <a:p>
                      <a:r>
                        <a:rPr lang="en-US" dirty="0"/>
                        <a:t>Water Solubility (mol/L)</a:t>
                      </a:r>
                    </a:p>
                  </a:txBody>
                  <a:tcPr marL="91434" marR="91434"/>
                </a:tc>
                <a:extLst>
                  <a:ext uri="{0D108BD9-81ED-4DB2-BD59-A6C34878D82A}">
                    <a16:rowId xmlns:a16="http://schemas.microsoft.com/office/drawing/2014/main" val="10000"/>
                  </a:ext>
                </a:extLst>
              </a:tr>
              <a:tr h="309719">
                <a:tc>
                  <a:txBody>
                    <a:bodyPr/>
                    <a:lstStyle/>
                    <a:p>
                      <a:r>
                        <a:rPr lang="en-US" dirty="0"/>
                        <a:t>Insoluble</a:t>
                      </a:r>
                    </a:p>
                  </a:txBody>
                  <a:tcPr marL="91434" marR="91434"/>
                </a:tc>
                <a:tc>
                  <a:txBody>
                    <a:bodyPr/>
                    <a:lstStyle/>
                    <a:p>
                      <a:r>
                        <a:rPr lang="en-US" dirty="0"/>
                        <a:t>&lt;10</a:t>
                      </a:r>
                      <a:r>
                        <a:rPr lang="en-US" baseline="30000" dirty="0"/>
                        <a:t>-4</a:t>
                      </a:r>
                    </a:p>
                  </a:txBody>
                  <a:tcPr marL="91434" marR="91434"/>
                </a:tc>
                <a:extLst>
                  <a:ext uri="{0D108BD9-81ED-4DB2-BD59-A6C34878D82A}">
                    <a16:rowId xmlns:a16="http://schemas.microsoft.com/office/drawing/2014/main" val="10001"/>
                  </a:ext>
                </a:extLst>
              </a:tr>
              <a:tr h="309719">
                <a:tc>
                  <a:txBody>
                    <a:bodyPr/>
                    <a:lstStyle/>
                    <a:p>
                      <a:r>
                        <a:rPr lang="en-US" dirty="0"/>
                        <a:t>Slightly soluble</a:t>
                      </a:r>
                    </a:p>
                  </a:txBody>
                  <a:tcPr marL="91434" marR="91434"/>
                </a:tc>
                <a:tc>
                  <a:txBody>
                    <a:bodyPr/>
                    <a:lstStyle/>
                    <a:p>
                      <a:r>
                        <a:rPr lang="en-US" dirty="0"/>
                        <a:t>10</a:t>
                      </a:r>
                      <a:r>
                        <a:rPr lang="en-US" baseline="30000" dirty="0"/>
                        <a:t>-4</a:t>
                      </a:r>
                      <a:r>
                        <a:rPr lang="en-US" dirty="0"/>
                        <a:t> – 10</a:t>
                      </a:r>
                      <a:r>
                        <a:rPr lang="en-US" baseline="30000" dirty="0"/>
                        <a:t>-2</a:t>
                      </a:r>
                    </a:p>
                  </a:txBody>
                  <a:tcPr marL="91434" marR="91434"/>
                </a:tc>
                <a:extLst>
                  <a:ext uri="{0D108BD9-81ED-4DB2-BD59-A6C34878D82A}">
                    <a16:rowId xmlns:a16="http://schemas.microsoft.com/office/drawing/2014/main" val="10002"/>
                  </a:ext>
                </a:extLst>
              </a:tr>
              <a:tr h="309719">
                <a:tc>
                  <a:txBody>
                    <a:bodyPr/>
                    <a:lstStyle/>
                    <a:p>
                      <a:r>
                        <a:rPr lang="en-US" dirty="0"/>
                        <a:t>Soluble</a:t>
                      </a:r>
                    </a:p>
                  </a:txBody>
                  <a:tcPr marL="91434" marR="91434"/>
                </a:tc>
                <a:tc>
                  <a:txBody>
                    <a:bodyPr/>
                    <a:lstStyle/>
                    <a:p>
                      <a:r>
                        <a:rPr lang="en-US" dirty="0"/>
                        <a:t>10</a:t>
                      </a:r>
                      <a:r>
                        <a:rPr lang="en-US" baseline="30000" dirty="0"/>
                        <a:t>-2</a:t>
                      </a:r>
                      <a:r>
                        <a:rPr lang="en-US" dirty="0"/>
                        <a:t> – 5∙10</a:t>
                      </a:r>
                      <a:r>
                        <a:rPr lang="en-US" baseline="30000" dirty="0"/>
                        <a:t>-1</a:t>
                      </a:r>
                    </a:p>
                  </a:txBody>
                  <a:tcPr marL="91434" marR="91434"/>
                </a:tc>
                <a:extLst>
                  <a:ext uri="{0D108BD9-81ED-4DB2-BD59-A6C34878D82A}">
                    <a16:rowId xmlns:a16="http://schemas.microsoft.com/office/drawing/2014/main" val="10003"/>
                  </a:ext>
                </a:extLst>
              </a:tr>
              <a:tr h="309719">
                <a:tc>
                  <a:txBody>
                    <a:bodyPr/>
                    <a:lstStyle/>
                    <a:p>
                      <a:r>
                        <a:rPr lang="en-US" dirty="0"/>
                        <a:t>Very Soluble</a:t>
                      </a:r>
                    </a:p>
                  </a:txBody>
                  <a:tcPr marL="91434" marR="91434"/>
                </a:tc>
                <a:tc>
                  <a:txBody>
                    <a:bodyPr/>
                    <a:lstStyle/>
                    <a:p>
                      <a:r>
                        <a:rPr lang="en-US" dirty="0"/>
                        <a:t>&gt;5∙10</a:t>
                      </a:r>
                      <a:r>
                        <a:rPr lang="en-US" baseline="30000" dirty="0"/>
                        <a:t>-1</a:t>
                      </a:r>
                      <a:endParaRPr lang="en-US" dirty="0"/>
                    </a:p>
                  </a:txBody>
                  <a:tcPr marL="91434" marR="91434"/>
                </a:tc>
                <a:extLst>
                  <a:ext uri="{0D108BD9-81ED-4DB2-BD59-A6C34878D82A}">
                    <a16:rowId xmlns:a16="http://schemas.microsoft.com/office/drawing/2014/main" val="10004"/>
                  </a:ext>
                </a:extLst>
              </a:tr>
            </a:tbl>
          </a:graphicData>
        </a:graphic>
      </p:graphicFrame>
      <p:cxnSp>
        <p:nvCxnSpPr>
          <p:cNvPr id="6" name="Straight Connector 5">
            <a:extLst>
              <a:ext uri="{FF2B5EF4-FFF2-40B4-BE49-F238E27FC236}">
                <a16:creationId xmlns:a16="http://schemas.microsoft.com/office/drawing/2014/main" id="{40659281-95D3-4F12-B6D0-55B23746C6DB}"/>
              </a:ext>
            </a:extLst>
          </p:cNvPr>
          <p:cNvCxnSpPr>
            <a:cxnSpLocks/>
          </p:cNvCxnSpPr>
          <p:nvPr/>
        </p:nvCxnSpPr>
        <p:spPr>
          <a:xfrm>
            <a:off x="1246188" y="6334125"/>
            <a:ext cx="103632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337" name="TextBox 7">
            <a:extLst>
              <a:ext uri="{FF2B5EF4-FFF2-40B4-BE49-F238E27FC236}">
                <a16:creationId xmlns:a16="http://schemas.microsoft.com/office/drawing/2014/main" id="{07AA4FC0-7225-4B42-B175-599C1F1FF5C6}"/>
              </a:ext>
            </a:extLst>
          </p:cNvPr>
          <p:cNvSpPr txBox="1">
            <a:spLocks noChangeArrowheads="1"/>
          </p:cNvSpPr>
          <p:nvPr/>
        </p:nvSpPr>
        <p:spPr bwMode="auto">
          <a:xfrm>
            <a:off x="10009188" y="5376863"/>
            <a:ext cx="3657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r>
              <a:rPr lang="en-US" altLang="en-US">
                <a:solidFill>
                  <a:srgbClr val="FF0000"/>
                </a:solidFill>
              </a:rPr>
              <a:t>No Repro</a:t>
            </a:r>
          </a:p>
          <a:p>
            <a:r>
              <a:rPr lang="en-US" altLang="en-US">
                <a:solidFill>
                  <a:srgbClr val="FF0000"/>
                </a:solidFill>
              </a:rPr>
              <a:t>Classification</a:t>
            </a:r>
          </a:p>
        </p:txBody>
      </p:sp>
      <p:sp>
        <p:nvSpPr>
          <p:cNvPr id="13338" name="TextBox 8">
            <a:extLst>
              <a:ext uri="{FF2B5EF4-FFF2-40B4-BE49-F238E27FC236}">
                <a16:creationId xmlns:a16="http://schemas.microsoft.com/office/drawing/2014/main" id="{E92A2B26-CC78-4910-9A52-9F41357A5738}"/>
              </a:ext>
            </a:extLst>
          </p:cNvPr>
          <p:cNvSpPr txBox="1">
            <a:spLocks noChangeArrowheads="1"/>
          </p:cNvSpPr>
          <p:nvPr/>
        </p:nvSpPr>
        <p:spPr bwMode="auto">
          <a:xfrm>
            <a:off x="10009188" y="6434138"/>
            <a:ext cx="2133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r>
              <a:rPr lang="en-US" altLang="en-US">
                <a:solidFill>
                  <a:srgbClr val="FF0000"/>
                </a:solidFill>
              </a:rPr>
              <a:t>Repro </a:t>
            </a:r>
          </a:p>
          <a:p>
            <a:r>
              <a:rPr lang="en-US" altLang="en-US">
                <a:solidFill>
                  <a:srgbClr val="FF0000"/>
                </a:solidFill>
              </a:rPr>
              <a:t>Classification</a:t>
            </a:r>
          </a:p>
        </p:txBody>
      </p:sp>
      <p:sp>
        <p:nvSpPr>
          <p:cNvPr id="10" name="ZoneTexte 1">
            <a:extLst>
              <a:ext uri="{FF2B5EF4-FFF2-40B4-BE49-F238E27FC236}">
                <a16:creationId xmlns:a16="http://schemas.microsoft.com/office/drawing/2014/main" id="{CC36D4FC-7B49-4F91-A6A1-0099E583FDF5}"/>
              </a:ext>
            </a:extLst>
          </p:cNvPr>
          <p:cNvSpPr txBox="1"/>
          <p:nvPr/>
        </p:nvSpPr>
        <p:spPr>
          <a:xfrm>
            <a:off x="487363" y="1536700"/>
            <a:ext cx="11776075" cy="2900363"/>
          </a:xfrm>
          <a:prstGeom prst="rect">
            <a:avLst/>
          </a:prstGeom>
          <a:noFill/>
        </p:spPr>
        <p:txBody>
          <a:bodyPr lIns="91260" tIns="45624" rIns="91260" bIns="45624">
            <a:spAutoFit/>
          </a:bodyPr>
          <a:lstStyle/>
          <a:p>
            <a:pPr defTabSz="1300460" fontAlgn="auto">
              <a:spcBef>
                <a:spcPts val="0"/>
              </a:spcBef>
              <a:spcAft>
                <a:spcPts val="853"/>
              </a:spcAft>
              <a:buClr>
                <a:srgbClr val="333333"/>
              </a:buClr>
              <a:defRPr/>
            </a:pPr>
            <a:r>
              <a:rPr lang="en-US" sz="2800" b="1" dirty="0">
                <a:solidFill>
                  <a:srgbClr val="003A74"/>
                </a:solidFill>
                <a:latin typeface="+mn-lt"/>
                <a:cs typeface="+mn-cs"/>
              </a:rPr>
              <a:t>OEHHA’s previously defined soluble nickel definition fits with the EU’s solubility definition used to establish reprotoxicity classification</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European Commission determined in 2008 that soluble Ni compounds met the hazard classification criteria for developmental toxicity (animal evidence)</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Insoluble Ni compounds and metallic Ni did not based on lack of bioavailability</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Solubility threshold &gt;0.1 mol/L </a:t>
            </a:r>
            <a:endParaRPr lang="en-US" dirty="0">
              <a:solidFill>
                <a:srgbClr val="024879"/>
              </a:solidFill>
              <a:latin typeface="+mn-lt"/>
              <a:cs typeface="+mn-cs"/>
            </a:endParaRPr>
          </a:p>
        </p:txBody>
      </p:sp>
      <p:sp>
        <p:nvSpPr>
          <p:cNvPr id="13340" name="ZoneTexte 4">
            <a:extLst>
              <a:ext uri="{FF2B5EF4-FFF2-40B4-BE49-F238E27FC236}">
                <a16:creationId xmlns:a16="http://schemas.microsoft.com/office/drawing/2014/main" id="{330BB364-6C07-470A-B035-9789CACC7D93}"/>
              </a:ext>
            </a:extLst>
          </p:cNvPr>
          <p:cNvSpPr txBox="1">
            <a:spLocks noChangeArrowheads="1"/>
          </p:cNvSpPr>
          <p:nvPr/>
        </p:nvSpPr>
        <p:spPr bwMode="auto">
          <a:xfrm>
            <a:off x="458788" y="8583613"/>
            <a:ext cx="12096750" cy="1014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pPr algn="ctr"/>
            <a:r>
              <a:rPr lang="en-US" altLang="en-US" sz="3000">
                <a:solidFill>
                  <a:schemeClr val="bg1"/>
                </a:solidFill>
              </a:rPr>
              <a:t>OEHHA using the same definition as the EU would provide global consistency  </a:t>
            </a:r>
            <a:endParaRPr lang="en-GB" altLang="en-US" sz="30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9A2A3F5C-53DF-4707-8645-4B2FF7475EFA}"/>
              </a:ext>
            </a:extLst>
          </p:cNvPr>
          <p:cNvSpPr txBox="1">
            <a:spLocks/>
          </p:cNvSpPr>
          <p:nvPr/>
        </p:nvSpPr>
        <p:spPr bwMode="auto">
          <a:xfrm>
            <a:off x="11542713" y="9140825"/>
            <a:ext cx="1462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476" tIns="64741" rIns="129476" bIns="64741" anchor="ctr"/>
          <a:lstStyle>
            <a:lvl1pPr defTabSz="1296988">
              <a:defRPr sz="2600">
                <a:solidFill>
                  <a:schemeClr val="tx1"/>
                </a:solidFill>
                <a:latin typeface="Calibri" panose="020F0502020204030204" pitchFamily="34" charset="0"/>
              </a:defRPr>
            </a:lvl1pPr>
            <a:lvl2pPr marL="742950" indent="-285750" defTabSz="1296988">
              <a:defRPr sz="2600">
                <a:solidFill>
                  <a:schemeClr val="tx1"/>
                </a:solidFill>
                <a:latin typeface="Calibri" panose="020F0502020204030204" pitchFamily="34" charset="0"/>
              </a:defRPr>
            </a:lvl2pPr>
            <a:lvl3pPr marL="1143000" indent="-228600" defTabSz="1296988">
              <a:defRPr sz="2600">
                <a:solidFill>
                  <a:schemeClr val="tx1"/>
                </a:solidFill>
                <a:latin typeface="Calibri" panose="020F0502020204030204" pitchFamily="34" charset="0"/>
              </a:defRPr>
            </a:lvl3pPr>
            <a:lvl4pPr marL="1600200" indent="-228600" defTabSz="1296988">
              <a:defRPr sz="2600">
                <a:solidFill>
                  <a:schemeClr val="tx1"/>
                </a:solidFill>
                <a:latin typeface="Calibri" panose="020F0502020204030204" pitchFamily="34" charset="0"/>
              </a:defRPr>
            </a:lvl4pPr>
            <a:lvl5pPr marL="2057400" indent="-228600" defTabSz="1296988">
              <a:defRPr sz="2600">
                <a:solidFill>
                  <a:schemeClr val="tx1"/>
                </a:solidFill>
                <a:latin typeface="Calibri" panose="020F0502020204030204" pitchFamily="34" charset="0"/>
              </a:defRPr>
            </a:lvl5pPr>
            <a:lvl6pPr marL="2514600" indent="-228600" defTabSz="1296988" fontAlgn="base">
              <a:spcBef>
                <a:spcPct val="0"/>
              </a:spcBef>
              <a:spcAft>
                <a:spcPct val="0"/>
              </a:spcAft>
              <a:defRPr sz="2600">
                <a:solidFill>
                  <a:schemeClr val="tx1"/>
                </a:solidFill>
                <a:latin typeface="Calibri" panose="020F0502020204030204" pitchFamily="34" charset="0"/>
              </a:defRPr>
            </a:lvl6pPr>
            <a:lvl7pPr marL="2971800" indent="-228600" defTabSz="1296988" fontAlgn="base">
              <a:spcBef>
                <a:spcPct val="0"/>
              </a:spcBef>
              <a:spcAft>
                <a:spcPct val="0"/>
              </a:spcAft>
              <a:defRPr sz="2600">
                <a:solidFill>
                  <a:schemeClr val="tx1"/>
                </a:solidFill>
                <a:latin typeface="Calibri" panose="020F0502020204030204" pitchFamily="34" charset="0"/>
              </a:defRPr>
            </a:lvl7pPr>
            <a:lvl8pPr marL="3429000" indent="-228600" defTabSz="1296988" fontAlgn="base">
              <a:spcBef>
                <a:spcPct val="0"/>
              </a:spcBef>
              <a:spcAft>
                <a:spcPct val="0"/>
              </a:spcAft>
              <a:defRPr sz="2600">
                <a:solidFill>
                  <a:schemeClr val="tx1"/>
                </a:solidFill>
                <a:latin typeface="Calibri" panose="020F0502020204030204" pitchFamily="34" charset="0"/>
              </a:defRPr>
            </a:lvl8pPr>
            <a:lvl9pPr marL="3886200" indent="-228600" defTabSz="1296988" fontAlgn="base">
              <a:spcBef>
                <a:spcPct val="0"/>
              </a:spcBef>
              <a:spcAft>
                <a:spcPct val="0"/>
              </a:spcAft>
              <a:defRPr sz="2600">
                <a:solidFill>
                  <a:schemeClr val="tx1"/>
                </a:solidFill>
                <a:latin typeface="Calibri" panose="020F0502020204030204" pitchFamily="34" charset="0"/>
              </a:defRPr>
            </a:lvl9pPr>
          </a:lstStyle>
          <a:p>
            <a:pPr algn="ctr"/>
            <a:fld id="{96616908-7754-4A58-BF6C-C38DE73897D6}" type="slidenum">
              <a:rPr lang="en-GB" altLang="en-US" sz="1800">
                <a:solidFill>
                  <a:srgbClr val="333333"/>
                </a:solidFill>
              </a:rPr>
              <a:pPr algn="ctr"/>
              <a:t>24</a:t>
            </a:fld>
            <a:endParaRPr lang="en-GB" altLang="en-US" sz="1800">
              <a:solidFill>
                <a:srgbClr val="333333"/>
              </a:solidFill>
            </a:endParaRPr>
          </a:p>
        </p:txBody>
      </p:sp>
      <p:sp>
        <p:nvSpPr>
          <p:cNvPr id="2" name="ZoneTexte 1">
            <a:extLst>
              <a:ext uri="{FF2B5EF4-FFF2-40B4-BE49-F238E27FC236}">
                <a16:creationId xmlns:a16="http://schemas.microsoft.com/office/drawing/2014/main" id="{205FD143-8800-43F8-8DF2-70C60D474F60}"/>
              </a:ext>
            </a:extLst>
          </p:cNvPr>
          <p:cNvSpPr txBox="1"/>
          <p:nvPr/>
        </p:nvSpPr>
        <p:spPr>
          <a:xfrm>
            <a:off x="487363" y="1536700"/>
            <a:ext cx="10694987" cy="6662738"/>
          </a:xfrm>
          <a:prstGeom prst="rect">
            <a:avLst/>
          </a:prstGeom>
          <a:noFill/>
        </p:spPr>
        <p:txBody>
          <a:bodyPr lIns="91260" tIns="45624" rIns="91260" bIns="45624">
            <a:spAutoFit/>
          </a:bodyPr>
          <a:lstStyle/>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endParaRPr lang="en-US" sz="2800" b="1" dirty="0">
              <a:solidFill>
                <a:srgbClr val="003A74"/>
              </a:solidFill>
              <a:latin typeface="Calibri" pitchFamily="34" charset="0"/>
              <a:cs typeface="+mn-cs"/>
            </a:endParaRPr>
          </a:p>
          <a:p>
            <a:pPr defTabSz="1300460" fontAlgn="auto">
              <a:spcBef>
                <a:spcPts val="0"/>
              </a:spcBef>
              <a:spcAft>
                <a:spcPts val="853"/>
              </a:spcAft>
              <a:buClr>
                <a:srgbClr val="333333"/>
              </a:buClr>
              <a:defRPr/>
            </a:pPr>
            <a:r>
              <a:rPr lang="en-US" sz="2800" b="1" dirty="0">
                <a:solidFill>
                  <a:srgbClr val="003A74"/>
                </a:solidFill>
                <a:latin typeface="Calibri" pitchFamily="34" charset="0"/>
                <a:cs typeface="+mn-cs"/>
              </a:rPr>
              <a:t>Next Steps:</a:t>
            </a:r>
          </a:p>
          <a:p>
            <a:pPr defTabSz="1300460" fontAlgn="auto">
              <a:spcBef>
                <a:spcPts val="0"/>
              </a:spcBef>
              <a:spcAft>
                <a:spcPts val="853"/>
              </a:spcAft>
              <a:buClr>
                <a:srgbClr val="333333"/>
              </a:buClr>
              <a:defRPr/>
            </a:pPr>
            <a:r>
              <a:rPr lang="en-US" dirty="0">
                <a:solidFill>
                  <a:srgbClr val="003A74"/>
                </a:solidFill>
                <a:latin typeface="Calibri" pitchFamily="34" charset="0"/>
                <a:cs typeface="+mn-cs"/>
              </a:rPr>
              <a:t>Continued engagement with California officials to:</a:t>
            </a:r>
          </a:p>
          <a:p>
            <a:pPr marL="457200" indent="-457200" defTabSz="1300460" fontAlgn="auto">
              <a:spcBef>
                <a:spcPts val="0"/>
              </a:spcBef>
              <a:spcAft>
                <a:spcPts val="853"/>
              </a:spcAft>
              <a:buClr>
                <a:srgbClr val="333333"/>
              </a:buClr>
              <a:buFont typeface="Arial"/>
              <a:buChar char="•"/>
              <a:defRPr/>
            </a:pPr>
            <a:r>
              <a:rPr lang="en-US" dirty="0">
                <a:solidFill>
                  <a:srgbClr val="003A74"/>
                </a:solidFill>
                <a:latin typeface="Calibri" pitchFamily="34" charset="0"/>
                <a:cs typeface="+mn-cs"/>
              </a:rPr>
              <a:t>Achieve appropriate definition of “soluble Ni compounds” under Prop 65</a:t>
            </a:r>
          </a:p>
          <a:p>
            <a:pPr marL="457200" indent="-457200" defTabSz="1300460" fontAlgn="auto">
              <a:spcBef>
                <a:spcPts val="0"/>
              </a:spcBef>
              <a:spcAft>
                <a:spcPts val="853"/>
              </a:spcAft>
              <a:buClr>
                <a:srgbClr val="333333"/>
              </a:buClr>
              <a:buFont typeface="Arial"/>
              <a:buChar char="•"/>
              <a:defRPr/>
            </a:pPr>
            <a:r>
              <a:rPr lang="en-US" dirty="0">
                <a:solidFill>
                  <a:srgbClr val="003A74"/>
                </a:solidFill>
                <a:latin typeface="Calibri" pitchFamily="34" charset="0"/>
                <a:cs typeface="+mn-cs"/>
              </a:rPr>
              <a:t>Guide state decision making for setting </a:t>
            </a:r>
            <a:r>
              <a:rPr lang="en-US" i="1" dirty="0">
                <a:solidFill>
                  <a:srgbClr val="003A74"/>
                </a:solidFill>
                <a:latin typeface="Calibri" pitchFamily="34" charset="0"/>
                <a:cs typeface="+mn-cs"/>
              </a:rPr>
              <a:t>Maximum Allowable Dose Levels (MADLs)</a:t>
            </a:r>
            <a:r>
              <a:rPr lang="en-US" dirty="0">
                <a:solidFill>
                  <a:srgbClr val="003A74"/>
                </a:solidFill>
                <a:latin typeface="Calibri" pitchFamily="34" charset="0"/>
                <a:cs typeface="+mn-cs"/>
              </a:rPr>
              <a:t> for soluble Ni</a:t>
            </a:r>
          </a:p>
          <a:p>
            <a:pPr marL="487672" indent="-487672" defTabSz="1300460" fontAlgn="auto">
              <a:spcBef>
                <a:spcPts val="0"/>
              </a:spcBef>
              <a:spcAft>
                <a:spcPts val="853"/>
              </a:spcAft>
              <a:buClr>
                <a:srgbClr val="333333"/>
              </a:buClr>
              <a:buFont typeface="Arial" panose="020B0604020202020204" pitchFamily="34" charset="0"/>
              <a:buChar char="•"/>
              <a:defRPr/>
            </a:pPr>
            <a:r>
              <a:rPr lang="en-US" dirty="0">
                <a:solidFill>
                  <a:srgbClr val="003A74"/>
                </a:solidFill>
                <a:latin typeface="Calibri" pitchFamily="34" charset="0"/>
                <a:cs typeface="+mn-cs"/>
              </a:rPr>
              <a:t>Clarify with regulators and downstream user community when labeling is and is not required</a:t>
            </a:r>
            <a:endParaRPr lang="en-US" dirty="0">
              <a:solidFill>
                <a:srgbClr val="024879"/>
              </a:solidFill>
              <a:latin typeface="+mn-lt"/>
              <a:cs typeface="+mn-cs"/>
            </a:endParaRPr>
          </a:p>
        </p:txBody>
      </p:sp>
      <p:sp>
        <p:nvSpPr>
          <p:cNvPr id="14340" name="Titre 1">
            <a:extLst>
              <a:ext uri="{FF2B5EF4-FFF2-40B4-BE49-F238E27FC236}">
                <a16:creationId xmlns:a16="http://schemas.microsoft.com/office/drawing/2014/main" id="{6B47CE0A-5E99-4FB6-AC51-8F0BFBE708B0}"/>
              </a:ext>
            </a:extLst>
          </p:cNvPr>
          <p:cNvSpPr txBox="1">
            <a:spLocks/>
          </p:cNvSpPr>
          <p:nvPr/>
        </p:nvSpPr>
        <p:spPr bwMode="auto">
          <a:xfrm>
            <a:off x="650875" y="174625"/>
            <a:ext cx="950912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r>
              <a:rPr lang="en-GB" altLang="en-US" sz="3200"/>
              <a:t>Follow Up and Next Steps – Prop 65 Listing for Nickel and Nickel Compounds</a:t>
            </a:r>
          </a:p>
        </p:txBody>
      </p:sp>
      <p:sp>
        <p:nvSpPr>
          <p:cNvPr id="14341" name="ZoneTexte 4">
            <a:extLst>
              <a:ext uri="{FF2B5EF4-FFF2-40B4-BE49-F238E27FC236}">
                <a16:creationId xmlns:a16="http://schemas.microsoft.com/office/drawing/2014/main" id="{F0E97068-3162-47BE-AE54-E9926A016C33}"/>
              </a:ext>
            </a:extLst>
          </p:cNvPr>
          <p:cNvSpPr txBox="1">
            <a:spLocks noChangeArrowheads="1"/>
          </p:cNvSpPr>
          <p:nvPr/>
        </p:nvSpPr>
        <p:spPr bwMode="auto">
          <a:xfrm>
            <a:off x="458788" y="8583613"/>
            <a:ext cx="12096750" cy="55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0825">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1300163" fontAlgn="base">
              <a:spcBef>
                <a:spcPct val="0"/>
              </a:spcBef>
              <a:spcAft>
                <a:spcPct val="0"/>
              </a:spcAft>
              <a:defRPr sz="2600">
                <a:solidFill>
                  <a:schemeClr val="tx1"/>
                </a:solidFill>
                <a:latin typeface="Calibri" panose="020F0502020204030204" pitchFamily="34" charset="0"/>
              </a:defRPr>
            </a:lvl6pPr>
            <a:lvl7pPr marL="2971800" indent="-228600" defTabSz="1300163" fontAlgn="base">
              <a:spcBef>
                <a:spcPct val="0"/>
              </a:spcBef>
              <a:spcAft>
                <a:spcPct val="0"/>
              </a:spcAft>
              <a:defRPr sz="2600">
                <a:solidFill>
                  <a:schemeClr val="tx1"/>
                </a:solidFill>
                <a:latin typeface="Calibri" panose="020F0502020204030204" pitchFamily="34" charset="0"/>
              </a:defRPr>
            </a:lvl7pPr>
            <a:lvl8pPr marL="3429000" indent="-228600" defTabSz="1300163" fontAlgn="base">
              <a:spcBef>
                <a:spcPct val="0"/>
              </a:spcBef>
              <a:spcAft>
                <a:spcPct val="0"/>
              </a:spcAft>
              <a:defRPr sz="2600">
                <a:solidFill>
                  <a:schemeClr val="tx1"/>
                </a:solidFill>
                <a:latin typeface="Calibri" panose="020F0502020204030204" pitchFamily="34" charset="0"/>
              </a:defRPr>
            </a:lvl8pPr>
            <a:lvl9pPr marL="3886200" indent="-228600" defTabSz="1300163" fontAlgn="base">
              <a:spcBef>
                <a:spcPct val="0"/>
              </a:spcBef>
              <a:spcAft>
                <a:spcPct val="0"/>
              </a:spcAft>
              <a:defRPr sz="2600">
                <a:solidFill>
                  <a:schemeClr val="tx1"/>
                </a:solidFill>
                <a:latin typeface="Calibri" panose="020F0502020204030204" pitchFamily="34" charset="0"/>
              </a:defRPr>
            </a:lvl9pPr>
          </a:lstStyle>
          <a:p>
            <a:pPr algn="ctr"/>
            <a:r>
              <a:rPr lang="en-US" altLang="en-US" sz="3000">
                <a:solidFill>
                  <a:schemeClr val="bg1"/>
                </a:solidFill>
              </a:rPr>
              <a:t>Continued engagement to achieve appropriate outcome</a:t>
            </a:r>
            <a:endParaRPr lang="en-GB" altLang="en-US" sz="3000">
              <a:solidFill>
                <a:schemeClr val="bg1"/>
              </a:solidFill>
            </a:endParaRPr>
          </a:p>
        </p:txBody>
      </p:sp>
      <p:pic>
        <p:nvPicPr>
          <p:cNvPr id="14342" name="Picture 2">
            <a:extLst>
              <a:ext uri="{FF2B5EF4-FFF2-40B4-BE49-F238E27FC236}">
                <a16:creationId xmlns:a16="http://schemas.microsoft.com/office/drawing/2014/main" id="{18463237-BABE-43E0-B80F-93CF1282D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514475"/>
            <a:ext cx="66960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1542960" y="9140453"/>
            <a:ext cx="1461840" cy="519289"/>
          </a:xfrm>
          <a:prstGeom prst="rect">
            <a:avLst/>
          </a:prstGeom>
        </p:spPr>
        <p:txBody>
          <a:bodyPr vert="horz" lIns="129476" tIns="64741" rIns="129476" bIns="64741" rtlCol="0" anchor="ctr"/>
          <a:lstStyle>
            <a:defPPr>
              <a:defRPr lang="fr-FR"/>
            </a:defPPr>
            <a:lvl1pPr marL="0" algn="r" defTabSz="1297379" rtl="0" eaLnBrk="1" latinLnBrk="0" hangingPunct="1">
              <a:defRPr sz="1800" kern="1200" baseline="0">
                <a:solidFill>
                  <a:schemeClr val="tx2"/>
                </a:solidFill>
                <a:latin typeface="Calibri" pitchFamily="34" charset="0"/>
                <a:ea typeface="+mn-ea"/>
                <a:cs typeface="+mn-cs"/>
              </a:defRPr>
            </a:lvl1pPr>
            <a:lvl2pPr marL="648695" algn="l" defTabSz="1297379" rtl="0" eaLnBrk="1" latinLnBrk="0" hangingPunct="1">
              <a:defRPr sz="2600" kern="1200">
                <a:solidFill>
                  <a:schemeClr val="tx1"/>
                </a:solidFill>
                <a:latin typeface="+mn-lt"/>
                <a:ea typeface="+mn-ea"/>
                <a:cs typeface="+mn-cs"/>
              </a:defRPr>
            </a:lvl2pPr>
            <a:lvl3pPr marL="1297379" algn="l" defTabSz="1297379" rtl="0" eaLnBrk="1" latinLnBrk="0" hangingPunct="1">
              <a:defRPr sz="2600" kern="1200">
                <a:solidFill>
                  <a:schemeClr val="tx1"/>
                </a:solidFill>
                <a:latin typeface="+mn-lt"/>
                <a:ea typeface="+mn-ea"/>
                <a:cs typeface="+mn-cs"/>
              </a:defRPr>
            </a:lvl3pPr>
            <a:lvl4pPr marL="1946072" algn="l" defTabSz="1297379" rtl="0" eaLnBrk="1" latinLnBrk="0" hangingPunct="1">
              <a:defRPr sz="2600" kern="1200">
                <a:solidFill>
                  <a:schemeClr val="tx1"/>
                </a:solidFill>
                <a:latin typeface="+mn-lt"/>
                <a:ea typeface="+mn-ea"/>
                <a:cs typeface="+mn-cs"/>
              </a:defRPr>
            </a:lvl4pPr>
            <a:lvl5pPr marL="2594760" algn="l" defTabSz="1297379" rtl="0" eaLnBrk="1" latinLnBrk="0" hangingPunct="1">
              <a:defRPr sz="2600" kern="1200">
                <a:solidFill>
                  <a:schemeClr val="tx1"/>
                </a:solidFill>
                <a:latin typeface="+mn-lt"/>
                <a:ea typeface="+mn-ea"/>
                <a:cs typeface="+mn-cs"/>
              </a:defRPr>
            </a:lvl5pPr>
            <a:lvl6pPr marL="3243454" algn="l" defTabSz="1297379" rtl="0" eaLnBrk="1" latinLnBrk="0" hangingPunct="1">
              <a:defRPr sz="2600" kern="1200">
                <a:solidFill>
                  <a:schemeClr val="tx1"/>
                </a:solidFill>
                <a:latin typeface="+mn-lt"/>
                <a:ea typeface="+mn-ea"/>
                <a:cs typeface="+mn-cs"/>
              </a:defRPr>
            </a:lvl6pPr>
            <a:lvl7pPr marL="3892142" algn="l" defTabSz="1297379" rtl="0" eaLnBrk="1" latinLnBrk="0" hangingPunct="1">
              <a:defRPr sz="2600" kern="1200">
                <a:solidFill>
                  <a:schemeClr val="tx1"/>
                </a:solidFill>
                <a:latin typeface="+mn-lt"/>
                <a:ea typeface="+mn-ea"/>
                <a:cs typeface="+mn-cs"/>
              </a:defRPr>
            </a:lvl7pPr>
            <a:lvl8pPr marL="4540834" algn="l" defTabSz="1297379" rtl="0" eaLnBrk="1" latinLnBrk="0" hangingPunct="1">
              <a:defRPr sz="2600" kern="1200">
                <a:solidFill>
                  <a:schemeClr val="tx1"/>
                </a:solidFill>
                <a:latin typeface="+mn-lt"/>
                <a:ea typeface="+mn-ea"/>
                <a:cs typeface="+mn-cs"/>
              </a:defRPr>
            </a:lvl8pPr>
            <a:lvl9pPr marL="5189521" algn="l" defTabSz="1297379" rtl="0" eaLnBrk="1" latinLnBrk="0" hangingPunct="1">
              <a:defRPr sz="2600" kern="1200">
                <a:solidFill>
                  <a:schemeClr val="tx1"/>
                </a:solidFill>
                <a:latin typeface="+mn-lt"/>
                <a:ea typeface="+mn-ea"/>
                <a:cs typeface="+mn-cs"/>
              </a:defRPr>
            </a:lvl9pPr>
          </a:lstStyle>
          <a:p>
            <a:pPr algn="ctr"/>
            <a:fld id="{7F943C79-CEC4-4E37-AAB8-C92CB673A2CB}" type="slidenum">
              <a:rPr lang="en-GB" smtClean="0">
                <a:solidFill>
                  <a:srgbClr val="333333"/>
                </a:solidFill>
              </a:rPr>
              <a:pPr algn="ctr"/>
              <a:t>25</a:t>
            </a:fld>
            <a:endParaRPr lang="en-GB" dirty="0">
              <a:solidFill>
                <a:srgbClr val="333333"/>
              </a:solidFill>
            </a:endParaRPr>
          </a:p>
        </p:txBody>
      </p:sp>
      <p:sp>
        <p:nvSpPr>
          <p:cNvPr id="2" name="ZoneTexte 1"/>
          <p:cNvSpPr txBox="1"/>
          <p:nvPr/>
        </p:nvSpPr>
        <p:spPr>
          <a:xfrm>
            <a:off x="487638" y="1536598"/>
            <a:ext cx="7670946" cy="7024806"/>
          </a:xfrm>
          <a:prstGeom prst="rect">
            <a:avLst/>
          </a:prstGeom>
          <a:noFill/>
        </p:spPr>
        <p:txBody>
          <a:bodyPr wrap="square" lIns="91260" tIns="45624" rIns="91260" bIns="45624" rtlCol="0">
            <a:spAutoFit/>
          </a:bodyPr>
          <a:lstStyle/>
          <a:p>
            <a:pPr lvl="0">
              <a:spcAft>
                <a:spcPts val="853"/>
              </a:spcAft>
              <a:buClr>
                <a:srgbClr val="333333"/>
              </a:buClr>
            </a:pPr>
            <a:r>
              <a:rPr lang="en-US" sz="2800" b="1" dirty="0">
                <a:solidFill>
                  <a:srgbClr val="003A74"/>
                </a:solidFill>
              </a:rPr>
              <a:t>California:  </a:t>
            </a:r>
          </a:p>
          <a:p>
            <a:pPr marL="487672" lvl="0" indent="-487672">
              <a:spcAft>
                <a:spcPts val="853"/>
              </a:spcAft>
              <a:buClr>
                <a:srgbClr val="333333"/>
              </a:buClr>
              <a:buFont typeface="Arial" panose="020B0604020202020204" pitchFamily="34" charset="0"/>
              <a:buChar char="•"/>
            </a:pPr>
            <a:r>
              <a:rPr lang="en-US" dirty="0">
                <a:solidFill>
                  <a:srgbClr val="003A74"/>
                </a:solidFill>
                <a:latin typeface="Calibri" pitchFamily="34" charset="0"/>
              </a:rPr>
              <a:t>Los Angeles and state officials focusing on metals emissions from manufacturing operations</a:t>
            </a:r>
          </a:p>
          <a:p>
            <a:pPr marL="487672" lvl="0" indent="-487672">
              <a:spcAft>
                <a:spcPts val="853"/>
              </a:spcAft>
              <a:buClr>
                <a:srgbClr val="333333"/>
              </a:buClr>
              <a:buFont typeface="Arial" panose="020B0604020202020204" pitchFamily="34" charset="0"/>
              <a:buChar char="•"/>
            </a:pPr>
            <a:r>
              <a:rPr lang="en-US" dirty="0">
                <a:solidFill>
                  <a:srgbClr val="003A74"/>
                </a:solidFill>
                <a:latin typeface="Calibri" pitchFamily="34" charset="0"/>
              </a:rPr>
              <a:t>Proposed rule for nickel, zinc, cadmium and lead in January 2019 for Los Angeles region</a:t>
            </a:r>
          </a:p>
          <a:p>
            <a:pPr marL="487672" lvl="0" indent="-487672">
              <a:spcAft>
                <a:spcPts val="853"/>
              </a:spcAft>
              <a:buClr>
                <a:srgbClr val="333333"/>
              </a:buClr>
              <a:buFont typeface="Arial" panose="020B0604020202020204" pitchFamily="34" charset="0"/>
              <a:buChar char="•"/>
            </a:pPr>
            <a:r>
              <a:rPr lang="en-US" b="1" i="1" dirty="0">
                <a:solidFill>
                  <a:srgbClr val="003A74"/>
                </a:solidFill>
                <a:latin typeface="Calibri" pitchFamily="34" charset="0"/>
              </a:rPr>
              <a:t>Outlook: </a:t>
            </a:r>
            <a:r>
              <a:rPr lang="en-US" dirty="0">
                <a:solidFill>
                  <a:srgbClr val="003A74"/>
                </a:solidFill>
                <a:latin typeface="Calibri" pitchFamily="34" charset="0"/>
              </a:rPr>
              <a:t>Ongoing discussions with senior officials</a:t>
            </a:r>
          </a:p>
          <a:p>
            <a:pPr marL="487672" lvl="0" indent="-487672">
              <a:spcAft>
                <a:spcPts val="853"/>
              </a:spcAft>
              <a:buClr>
                <a:srgbClr val="333333"/>
              </a:buClr>
              <a:buFont typeface="Arial" panose="020B0604020202020204" pitchFamily="34" charset="0"/>
              <a:buChar char="•"/>
            </a:pPr>
            <a:endParaRPr lang="en-US" b="1" dirty="0">
              <a:solidFill>
                <a:srgbClr val="003A74"/>
              </a:solidFill>
              <a:latin typeface="Calibri" pitchFamily="34" charset="0"/>
            </a:endParaRPr>
          </a:p>
          <a:p>
            <a:pPr>
              <a:spcAft>
                <a:spcPts val="853"/>
              </a:spcAft>
              <a:buClr>
                <a:srgbClr val="333333"/>
              </a:buClr>
            </a:pPr>
            <a:r>
              <a:rPr lang="en-US" sz="2800" b="1" dirty="0">
                <a:solidFill>
                  <a:srgbClr val="003A74"/>
                </a:solidFill>
                <a:latin typeface="Calibri" pitchFamily="34" charset="0"/>
              </a:rPr>
              <a:t>Oregon:</a:t>
            </a:r>
          </a:p>
          <a:p>
            <a:pPr lvl="0">
              <a:spcAft>
                <a:spcPts val="853"/>
              </a:spcAft>
              <a:buClr>
                <a:srgbClr val="333333"/>
              </a:buClr>
            </a:pPr>
            <a:r>
              <a:rPr lang="en-US" dirty="0">
                <a:solidFill>
                  <a:srgbClr val="003A74"/>
                </a:solidFill>
                <a:latin typeface="Calibri" pitchFamily="34" charset="0"/>
              </a:rPr>
              <a:t>Engagement on science and economic feasibility</a:t>
            </a:r>
          </a:p>
          <a:p>
            <a:pPr marL="457200" lvl="0" indent="-457200">
              <a:spcAft>
                <a:spcPts val="853"/>
              </a:spcAft>
              <a:buClr>
                <a:srgbClr val="333333"/>
              </a:buClr>
              <a:buFont typeface="Arial"/>
              <a:buChar char="•"/>
            </a:pPr>
            <a:r>
              <a:rPr lang="en-US" dirty="0">
                <a:solidFill>
                  <a:srgbClr val="003A74"/>
                </a:solidFill>
                <a:latin typeface="Calibri" pitchFamily="34" charset="0"/>
              </a:rPr>
              <a:t>Nickel regulatory thresholds are flawed </a:t>
            </a:r>
          </a:p>
          <a:p>
            <a:pPr marL="457200" lvl="0" indent="-457200">
              <a:spcAft>
                <a:spcPts val="853"/>
              </a:spcAft>
              <a:buClr>
                <a:srgbClr val="333333"/>
              </a:buClr>
              <a:buFont typeface="Arial"/>
              <a:buChar char="•"/>
            </a:pPr>
            <a:r>
              <a:rPr lang="en-US" dirty="0">
                <a:solidFill>
                  <a:srgbClr val="003A74"/>
                </a:solidFill>
                <a:latin typeface="Calibri" pitchFamily="34" charset="0"/>
              </a:rPr>
              <a:t>Met with chief of state’s environmental agency</a:t>
            </a:r>
          </a:p>
          <a:p>
            <a:pPr marL="1107430" lvl="1" indent="-457200">
              <a:spcAft>
                <a:spcPts val="853"/>
              </a:spcAft>
              <a:buClr>
                <a:srgbClr val="333333"/>
              </a:buClr>
              <a:buFont typeface="Arial"/>
              <a:buChar char="•"/>
            </a:pPr>
            <a:r>
              <a:rPr lang="en-US" dirty="0">
                <a:solidFill>
                  <a:srgbClr val="003A74"/>
                </a:solidFill>
                <a:latin typeface="Calibri" pitchFamily="34" charset="0"/>
              </a:rPr>
              <a:t>Did not rely on “authoritative bodies”</a:t>
            </a:r>
          </a:p>
          <a:p>
            <a:pPr marL="1107430" lvl="1" indent="-457200">
              <a:spcAft>
                <a:spcPts val="853"/>
              </a:spcAft>
              <a:buClr>
                <a:srgbClr val="333333"/>
              </a:buClr>
              <a:buFont typeface="Arial"/>
              <a:buChar char="•"/>
            </a:pPr>
            <a:r>
              <a:rPr lang="en-US" dirty="0">
                <a:solidFill>
                  <a:srgbClr val="003A74"/>
                </a:solidFill>
                <a:latin typeface="Calibri" pitchFamily="34" charset="0"/>
              </a:rPr>
              <a:t>Did not consider the most recent science</a:t>
            </a:r>
          </a:p>
          <a:p>
            <a:pPr marL="457200" indent="-457200">
              <a:spcAft>
                <a:spcPts val="853"/>
              </a:spcAft>
              <a:buClr>
                <a:srgbClr val="333333"/>
              </a:buClr>
              <a:buFont typeface="Arial"/>
              <a:buChar char="•"/>
            </a:pPr>
            <a:r>
              <a:rPr lang="en-US" b="1" i="1" dirty="0">
                <a:solidFill>
                  <a:srgbClr val="003A74"/>
                </a:solidFill>
                <a:latin typeface="Calibri" pitchFamily="34" charset="0"/>
              </a:rPr>
              <a:t>Outlook:</a:t>
            </a:r>
            <a:r>
              <a:rPr lang="en-US" dirty="0">
                <a:solidFill>
                  <a:srgbClr val="003A74"/>
                </a:solidFill>
                <a:latin typeface="Calibri" pitchFamily="34" charset="0"/>
              </a:rPr>
              <a:t> Final air requirements pending  </a:t>
            </a:r>
            <a:endParaRPr lang="en-US" dirty="0">
              <a:solidFill>
                <a:srgbClr val="024879"/>
              </a:solidFill>
            </a:endParaRPr>
          </a:p>
        </p:txBody>
      </p:sp>
      <p:sp>
        <p:nvSpPr>
          <p:cNvPr id="10" name="Titre 1">
            <a:extLst>
              <a:ext uri="{FF2B5EF4-FFF2-40B4-BE49-F238E27FC236}">
                <a16:creationId xmlns:a16="http://schemas.microsoft.com/office/drawing/2014/main" id="{9C2B26C0-B0AC-4A46-A0E7-ED3901ED3274}"/>
              </a:ext>
            </a:extLst>
          </p:cNvPr>
          <p:cNvSpPr txBox="1">
            <a:spLocks/>
          </p:cNvSpPr>
          <p:nvPr/>
        </p:nvSpPr>
        <p:spPr>
          <a:xfrm>
            <a:off x="650240" y="174572"/>
            <a:ext cx="9509760" cy="1173836"/>
          </a:xfrm>
          <a:prstGeom prst="rect">
            <a:avLst/>
          </a:prstGeom>
        </p:spPr>
        <p:txBody>
          <a:bodyPr>
            <a:normAutofit/>
          </a:bodyPr>
          <a:lstStyle>
            <a:lvl1pPr algn="l" defTabSz="1300460" rtl="0" eaLnBrk="1" latinLnBrk="0" hangingPunct="1">
              <a:spcBef>
                <a:spcPct val="0"/>
              </a:spcBef>
              <a:buNone/>
              <a:defRPr sz="4000" kern="1200" baseline="0">
                <a:solidFill>
                  <a:schemeClr val="tx1"/>
                </a:solidFill>
                <a:latin typeface="Calibri" pitchFamily="34" charset="0"/>
                <a:ea typeface="+mj-ea"/>
                <a:cs typeface="+mj-cs"/>
              </a:defRPr>
            </a:lvl1pPr>
          </a:lstStyle>
          <a:p>
            <a:r>
              <a:rPr lang="en-GB" sz="3200" dirty="0"/>
              <a:t>Nickel Air Regulation in the States:</a:t>
            </a:r>
          </a:p>
          <a:p>
            <a:r>
              <a:rPr lang="en-GB" sz="3200" dirty="0"/>
              <a:t>California and Oregon Proposals Continue to Advance</a:t>
            </a:r>
          </a:p>
        </p:txBody>
      </p:sp>
      <p:sp>
        <p:nvSpPr>
          <p:cNvPr id="11" name="ZoneTexte 4">
            <a:extLst>
              <a:ext uri="{FF2B5EF4-FFF2-40B4-BE49-F238E27FC236}">
                <a16:creationId xmlns:a16="http://schemas.microsoft.com/office/drawing/2014/main" id="{312F75FB-64B5-4C6A-9507-6EB726B54747}"/>
              </a:ext>
            </a:extLst>
          </p:cNvPr>
          <p:cNvSpPr txBox="1"/>
          <p:nvPr/>
        </p:nvSpPr>
        <p:spPr>
          <a:xfrm>
            <a:off x="458786" y="8582877"/>
            <a:ext cx="12097344" cy="1015663"/>
          </a:xfrm>
          <a:prstGeom prst="rect">
            <a:avLst/>
          </a:prstGeom>
          <a:solidFill>
            <a:schemeClr val="tx1"/>
          </a:solidFill>
        </p:spPr>
        <p:txBody>
          <a:bodyPr wrap="square" rtlCol="0">
            <a:spAutoFit/>
          </a:bodyPr>
          <a:lstStyle/>
          <a:p>
            <a:pPr marL="252000" algn="ctr"/>
            <a:r>
              <a:rPr lang="en-US" sz="3000" dirty="0">
                <a:solidFill>
                  <a:schemeClr val="bg1"/>
                </a:solidFill>
                <a:latin typeface="Calibri" pitchFamily="34" charset="0"/>
              </a:rPr>
              <a:t>Engagement on science and socioeconomic impacts</a:t>
            </a:r>
            <a:endParaRPr lang="en-GB" sz="3000" dirty="0">
              <a:solidFill>
                <a:schemeClr val="bg1"/>
              </a:solidFill>
              <a:latin typeface="Calibri" pitchFamily="34" charset="0"/>
            </a:endParaRPr>
          </a:p>
          <a:p>
            <a:pPr marL="252000" algn="ctr"/>
            <a:r>
              <a:rPr lang="en-GB" sz="3000" dirty="0">
                <a:solidFill>
                  <a:schemeClr val="bg1"/>
                </a:solidFill>
                <a:latin typeface="Calibri" pitchFamily="34" charset="0"/>
              </a:rPr>
              <a:t>to prevent precedent-setting standards for nickel</a:t>
            </a:r>
            <a:endParaRPr lang="en-US" sz="3000" dirty="0">
              <a:solidFill>
                <a:schemeClr val="bg1"/>
              </a:solidFill>
              <a:latin typeface="Calibri" pitchFamily="34" charset="0"/>
            </a:endParaRPr>
          </a:p>
        </p:txBody>
      </p:sp>
      <p:pic>
        <p:nvPicPr>
          <p:cNvPr id="1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592" y="5812904"/>
            <a:ext cx="4774208" cy="2624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593" y="1587401"/>
            <a:ext cx="4780294" cy="4363318"/>
          </a:xfrm>
          <a:prstGeom prst="rect">
            <a:avLst/>
          </a:prstGeom>
          <a:noFill/>
          <a:ln w="9525">
            <a:solidFill>
              <a:srgbClr val="000000">
                <a:alpha val="61000"/>
              </a:srgb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6258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C954DA-8333-4882-9233-C1C7D653AFE9}"/>
              </a:ext>
            </a:extLst>
          </p:cNvPr>
          <p:cNvSpPr>
            <a:spLocks noGrp="1"/>
          </p:cNvSpPr>
          <p:nvPr>
            <p:ph type="title"/>
          </p:nvPr>
        </p:nvSpPr>
        <p:spPr/>
        <p:txBody>
          <a:bodyPr/>
          <a:lstStyle/>
          <a:p>
            <a:r>
              <a:rPr lang="en-US" dirty="0"/>
              <a:t>Conclusions</a:t>
            </a:r>
          </a:p>
        </p:txBody>
      </p:sp>
      <p:sp>
        <p:nvSpPr>
          <p:cNvPr id="2" name="Slide Number Placeholder 1">
            <a:extLst>
              <a:ext uri="{FF2B5EF4-FFF2-40B4-BE49-F238E27FC236}">
                <a16:creationId xmlns:a16="http://schemas.microsoft.com/office/drawing/2014/main" id="{306C58B8-1801-462A-9800-4C475DC28ACE}"/>
              </a:ext>
            </a:extLst>
          </p:cNvPr>
          <p:cNvSpPr>
            <a:spLocks noGrp="1"/>
          </p:cNvSpPr>
          <p:nvPr>
            <p:ph type="sldNum" sz="quarter" idx="12"/>
          </p:nvPr>
        </p:nvSpPr>
        <p:spPr/>
        <p:txBody>
          <a:bodyPr/>
          <a:lstStyle/>
          <a:p>
            <a:fld id="{7F943C79-CEC4-4E37-AAB8-C92CB673A2CB}" type="slidenum">
              <a:rPr lang="en-GB" smtClean="0"/>
              <a:pPr/>
              <a:t>26</a:t>
            </a:fld>
            <a:endParaRPr lang="en-GB"/>
          </a:p>
        </p:txBody>
      </p:sp>
      <p:sp>
        <p:nvSpPr>
          <p:cNvPr id="4" name="Content Placeholder 3">
            <a:extLst>
              <a:ext uri="{FF2B5EF4-FFF2-40B4-BE49-F238E27FC236}">
                <a16:creationId xmlns:a16="http://schemas.microsoft.com/office/drawing/2014/main" id="{792490CD-5C29-4FF6-887B-98E7EF1E7A3B}"/>
              </a:ext>
            </a:extLst>
          </p:cNvPr>
          <p:cNvSpPr>
            <a:spLocks noGrp="1"/>
          </p:cNvSpPr>
          <p:nvPr>
            <p:ph idx="1"/>
          </p:nvPr>
        </p:nvSpPr>
        <p:spPr>
          <a:xfrm>
            <a:off x="650240" y="1636440"/>
            <a:ext cx="8669867" cy="7272808"/>
          </a:xfrm>
        </p:spPr>
        <p:txBody>
          <a:bodyPr/>
          <a:lstStyle/>
          <a:p>
            <a:r>
              <a:rPr lang="en-US" dirty="0">
                <a:solidFill>
                  <a:schemeClr val="tx1"/>
                </a:solidFill>
              </a:rPr>
              <a:t>Global direct or indirect regulatory activities involving nickel is high and dynamic</a:t>
            </a:r>
          </a:p>
          <a:p>
            <a:endParaRPr lang="en-US" dirty="0">
              <a:solidFill>
                <a:schemeClr val="tx1"/>
              </a:solidFill>
            </a:endParaRPr>
          </a:p>
          <a:p>
            <a:r>
              <a:rPr lang="en-US" dirty="0">
                <a:solidFill>
                  <a:schemeClr val="tx1"/>
                </a:solidFill>
              </a:rPr>
              <a:t>NiPERA continues to address regulatory activities by </a:t>
            </a:r>
          </a:p>
          <a:p>
            <a:endParaRPr lang="en-US" dirty="0">
              <a:solidFill>
                <a:schemeClr val="tx1"/>
              </a:solidFill>
            </a:endParaRPr>
          </a:p>
          <a:p>
            <a:pPr lvl="1"/>
            <a:r>
              <a:rPr lang="en-US" dirty="0">
                <a:solidFill>
                  <a:schemeClr val="tx1"/>
                </a:solidFill>
              </a:rPr>
              <a:t>Ensuring that the most up to date scientific information is recognized and appropriately interpreted</a:t>
            </a:r>
          </a:p>
          <a:p>
            <a:pPr lvl="1"/>
            <a:endParaRPr lang="en-US" dirty="0">
              <a:solidFill>
                <a:schemeClr val="tx1"/>
              </a:solidFill>
            </a:endParaRPr>
          </a:p>
          <a:p>
            <a:pPr lvl="1"/>
            <a:r>
              <a:rPr lang="en-US" dirty="0">
                <a:solidFill>
                  <a:schemeClr val="tx1"/>
                </a:solidFill>
              </a:rPr>
              <a:t>Working with our colleagues in the Nickel Institute to access relevant technical audiences</a:t>
            </a:r>
          </a:p>
          <a:p>
            <a:pPr lvl="1"/>
            <a:endParaRPr lang="en-US" dirty="0"/>
          </a:p>
          <a:p>
            <a:endParaRPr lang="en-US" dirty="0"/>
          </a:p>
        </p:txBody>
      </p:sp>
      <p:pic>
        <p:nvPicPr>
          <p:cNvPr id="5" name="Picture 4">
            <a:extLst>
              <a:ext uri="{FF2B5EF4-FFF2-40B4-BE49-F238E27FC236}">
                <a16:creationId xmlns:a16="http://schemas.microsoft.com/office/drawing/2014/main" id="{7C407805-8832-4B38-9D6E-EF87A0610254}"/>
              </a:ext>
            </a:extLst>
          </p:cNvPr>
          <p:cNvPicPr>
            <a:picLocks noChangeAspect="1"/>
          </p:cNvPicPr>
          <p:nvPr/>
        </p:nvPicPr>
        <p:blipFill>
          <a:blip r:embed="rId2"/>
          <a:stretch>
            <a:fillRect/>
          </a:stretch>
        </p:blipFill>
        <p:spPr>
          <a:xfrm>
            <a:off x="9496742" y="2318036"/>
            <a:ext cx="3131833" cy="4596472"/>
          </a:xfrm>
          <a:prstGeom prst="rect">
            <a:avLst/>
          </a:prstGeom>
        </p:spPr>
      </p:pic>
      <p:pic>
        <p:nvPicPr>
          <p:cNvPr id="6" name="Picture 5">
            <a:extLst>
              <a:ext uri="{FF2B5EF4-FFF2-40B4-BE49-F238E27FC236}">
                <a16:creationId xmlns:a16="http://schemas.microsoft.com/office/drawing/2014/main" id="{25827671-FB8D-4A8C-8F11-5F9D8110A522}"/>
              </a:ext>
            </a:extLst>
          </p:cNvPr>
          <p:cNvPicPr>
            <a:picLocks noChangeAspect="1"/>
          </p:cNvPicPr>
          <p:nvPr/>
        </p:nvPicPr>
        <p:blipFill>
          <a:blip r:embed="rId3"/>
          <a:stretch>
            <a:fillRect/>
          </a:stretch>
        </p:blipFill>
        <p:spPr>
          <a:xfrm>
            <a:off x="2992437" y="6507435"/>
            <a:ext cx="6696075" cy="1638300"/>
          </a:xfrm>
          <a:prstGeom prst="rect">
            <a:avLst/>
          </a:prstGeom>
        </p:spPr>
      </p:pic>
    </p:spTree>
    <p:extLst>
      <p:ext uri="{BB962C8B-B14F-4D97-AF65-F5344CB8AC3E}">
        <p14:creationId xmlns:p14="http://schemas.microsoft.com/office/powerpoint/2010/main" val="163983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5B040C0-DD1D-492B-863E-187611F1DDB6}"/>
              </a:ext>
            </a:extLst>
          </p:cNvPr>
          <p:cNvSpPr>
            <a:spLocks noGrp="1"/>
          </p:cNvSpPr>
          <p:nvPr>
            <p:ph type="subTitle" idx="1"/>
          </p:nvPr>
        </p:nvSpPr>
        <p:spPr/>
        <p:txBody>
          <a:bodyPr>
            <a:normAutofit fontScale="85000" lnSpcReduction="20000"/>
          </a:bodyPr>
          <a:lstStyle/>
          <a:p>
            <a:r>
              <a:rPr lang="en-US" dirty="0"/>
              <a:t>Thank you!</a:t>
            </a:r>
          </a:p>
          <a:p>
            <a:endParaRPr lang="en-US" dirty="0"/>
          </a:p>
          <a:p>
            <a:r>
              <a:rPr lang="en-US" dirty="0"/>
              <a:t>Questions?</a:t>
            </a:r>
          </a:p>
          <a:p>
            <a:r>
              <a:rPr lang="en-US" dirty="0">
                <a:hlinkClick r:id="rId2"/>
              </a:rPr>
              <a:t>mtaylor@nipera.org</a:t>
            </a:r>
            <a:r>
              <a:rPr lang="en-US" dirty="0"/>
              <a:t> </a:t>
            </a:r>
          </a:p>
        </p:txBody>
      </p:sp>
      <p:sp>
        <p:nvSpPr>
          <p:cNvPr id="3" name="Slide Number Placeholder 2">
            <a:extLst>
              <a:ext uri="{FF2B5EF4-FFF2-40B4-BE49-F238E27FC236}">
                <a16:creationId xmlns:a16="http://schemas.microsoft.com/office/drawing/2014/main" id="{57DC8BA2-3031-462D-854D-6C40A3906610}"/>
              </a:ext>
            </a:extLst>
          </p:cNvPr>
          <p:cNvSpPr>
            <a:spLocks noGrp="1"/>
          </p:cNvSpPr>
          <p:nvPr>
            <p:ph type="sldNum" sz="quarter" idx="12"/>
          </p:nvPr>
        </p:nvSpPr>
        <p:spPr/>
        <p:txBody>
          <a:bodyPr/>
          <a:lstStyle/>
          <a:p>
            <a:fld id="{7F943C79-CEC4-4E37-AAB8-C92CB673A2CB}" type="slidenum">
              <a:rPr lang="en-GB" smtClean="0"/>
              <a:pPr/>
              <a:t>27</a:t>
            </a:fld>
            <a:endParaRPr lang="en-GB" dirty="0"/>
          </a:p>
        </p:txBody>
      </p:sp>
      <p:pic>
        <p:nvPicPr>
          <p:cNvPr id="4" name="Picture 3">
            <a:extLst>
              <a:ext uri="{FF2B5EF4-FFF2-40B4-BE49-F238E27FC236}">
                <a16:creationId xmlns:a16="http://schemas.microsoft.com/office/drawing/2014/main" id="{63261881-2DAE-496A-B461-8545F9A94FC4}"/>
              </a:ext>
            </a:extLst>
          </p:cNvPr>
          <p:cNvPicPr>
            <a:picLocks noChangeAspect="1"/>
          </p:cNvPicPr>
          <p:nvPr/>
        </p:nvPicPr>
        <p:blipFill>
          <a:blip r:embed="rId3"/>
          <a:stretch>
            <a:fillRect/>
          </a:stretch>
        </p:blipFill>
        <p:spPr>
          <a:xfrm>
            <a:off x="6874616" y="976045"/>
            <a:ext cx="3660169" cy="1756881"/>
          </a:xfrm>
          <a:prstGeom prst="rect">
            <a:avLst/>
          </a:prstGeom>
        </p:spPr>
      </p:pic>
    </p:spTree>
    <p:extLst>
      <p:ext uri="{BB962C8B-B14F-4D97-AF65-F5344CB8AC3E}">
        <p14:creationId xmlns:p14="http://schemas.microsoft.com/office/powerpoint/2010/main" val="278934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1542960" y="9140453"/>
            <a:ext cx="1461840" cy="519289"/>
          </a:xfrm>
          <a:prstGeom prst="rect">
            <a:avLst/>
          </a:prstGeom>
        </p:spPr>
        <p:txBody>
          <a:bodyPr vert="horz" lIns="129476" tIns="64741" rIns="129476" bIns="64741" rtlCol="0" anchor="ctr"/>
          <a:lstStyle>
            <a:defPPr>
              <a:defRPr lang="fr-FR"/>
            </a:defPPr>
            <a:lvl1pPr marL="0" algn="r" defTabSz="1297379" rtl="0" eaLnBrk="1" latinLnBrk="0" hangingPunct="1">
              <a:defRPr sz="1800" kern="1200" baseline="0">
                <a:solidFill>
                  <a:schemeClr val="tx2"/>
                </a:solidFill>
                <a:latin typeface="Calibri" pitchFamily="34" charset="0"/>
                <a:ea typeface="+mn-ea"/>
                <a:cs typeface="+mn-cs"/>
              </a:defRPr>
            </a:lvl1pPr>
            <a:lvl2pPr marL="648695" algn="l" defTabSz="1297379" rtl="0" eaLnBrk="1" latinLnBrk="0" hangingPunct="1">
              <a:defRPr sz="2600" kern="1200">
                <a:solidFill>
                  <a:schemeClr val="tx1"/>
                </a:solidFill>
                <a:latin typeface="+mn-lt"/>
                <a:ea typeface="+mn-ea"/>
                <a:cs typeface="+mn-cs"/>
              </a:defRPr>
            </a:lvl2pPr>
            <a:lvl3pPr marL="1297379" algn="l" defTabSz="1297379" rtl="0" eaLnBrk="1" latinLnBrk="0" hangingPunct="1">
              <a:defRPr sz="2600" kern="1200">
                <a:solidFill>
                  <a:schemeClr val="tx1"/>
                </a:solidFill>
                <a:latin typeface="+mn-lt"/>
                <a:ea typeface="+mn-ea"/>
                <a:cs typeface="+mn-cs"/>
              </a:defRPr>
            </a:lvl3pPr>
            <a:lvl4pPr marL="1946072" algn="l" defTabSz="1297379" rtl="0" eaLnBrk="1" latinLnBrk="0" hangingPunct="1">
              <a:defRPr sz="2600" kern="1200">
                <a:solidFill>
                  <a:schemeClr val="tx1"/>
                </a:solidFill>
                <a:latin typeface="+mn-lt"/>
                <a:ea typeface="+mn-ea"/>
                <a:cs typeface="+mn-cs"/>
              </a:defRPr>
            </a:lvl4pPr>
            <a:lvl5pPr marL="2594760" algn="l" defTabSz="1297379" rtl="0" eaLnBrk="1" latinLnBrk="0" hangingPunct="1">
              <a:defRPr sz="2600" kern="1200">
                <a:solidFill>
                  <a:schemeClr val="tx1"/>
                </a:solidFill>
                <a:latin typeface="+mn-lt"/>
                <a:ea typeface="+mn-ea"/>
                <a:cs typeface="+mn-cs"/>
              </a:defRPr>
            </a:lvl5pPr>
            <a:lvl6pPr marL="3243454" algn="l" defTabSz="1297379" rtl="0" eaLnBrk="1" latinLnBrk="0" hangingPunct="1">
              <a:defRPr sz="2600" kern="1200">
                <a:solidFill>
                  <a:schemeClr val="tx1"/>
                </a:solidFill>
                <a:latin typeface="+mn-lt"/>
                <a:ea typeface="+mn-ea"/>
                <a:cs typeface="+mn-cs"/>
              </a:defRPr>
            </a:lvl6pPr>
            <a:lvl7pPr marL="3892142" algn="l" defTabSz="1297379" rtl="0" eaLnBrk="1" latinLnBrk="0" hangingPunct="1">
              <a:defRPr sz="2600" kern="1200">
                <a:solidFill>
                  <a:schemeClr val="tx1"/>
                </a:solidFill>
                <a:latin typeface="+mn-lt"/>
                <a:ea typeface="+mn-ea"/>
                <a:cs typeface="+mn-cs"/>
              </a:defRPr>
            </a:lvl7pPr>
            <a:lvl8pPr marL="4540834" algn="l" defTabSz="1297379" rtl="0" eaLnBrk="1" latinLnBrk="0" hangingPunct="1">
              <a:defRPr sz="2600" kern="1200">
                <a:solidFill>
                  <a:schemeClr val="tx1"/>
                </a:solidFill>
                <a:latin typeface="+mn-lt"/>
                <a:ea typeface="+mn-ea"/>
                <a:cs typeface="+mn-cs"/>
              </a:defRPr>
            </a:lvl8pPr>
            <a:lvl9pPr marL="5189521" algn="l" defTabSz="1297379" rtl="0" eaLnBrk="1" latinLnBrk="0" hangingPunct="1">
              <a:defRPr sz="2600" kern="1200">
                <a:solidFill>
                  <a:schemeClr val="tx1"/>
                </a:solidFill>
                <a:latin typeface="+mn-lt"/>
                <a:ea typeface="+mn-ea"/>
                <a:cs typeface="+mn-cs"/>
              </a:defRPr>
            </a:lvl9pPr>
          </a:lstStyle>
          <a:p>
            <a:pPr marL="0" marR="0" lvl="0" indent="0" algn="ctr" defTabSz="1297379" rtl="0" eaLnBrk="1" fontAlgn="auto" latinLnBrk="0" hangingPunct="1">
              <a:lnSpc>
                <a:spcPct val="100000"/>
              </a:lnSpc>
              <a:spcBef>
                <a:spcPts val="0"/>
              </a:spcBef>
              <a:spcAft>
                <a:spcPts val="0"/>
              </a:spcAft>
              <a:buClrTx/>
              <a:buSzTx/>
              <a:buFontTx/>
              <a:buNone/>
              <a:tabLst/>
              <a:defRPr/>
            </a:pPr>
            <a:fld id="{7F943C79-CEC4-4E37-AAB8-C92CB673A2CB}" type="slidenum">
              <a:rPr kumimoji="0" lang="en-GB" sz="1800" b="0" i="0" u="none" strike="noStrike" kern="1200" cap="none" spc="0" normalizeH="0" baseline="0" noProof="0" smtClean="0">
                <a:ln>
                  <a:noFill/>
                </a:ln>
                <a:solidFill>
                  <a:srgbClr val="333333"/>
                </a:solidFill>
                <a:effectLst/>
                <a:uLnTx/>
                <a:uFillTx/>
                <a:latin typeface="Calibri" pitchFamily="34" charset="0"/>
                <a:ea typeface="+mn-ea"/>
                <a:cs typeface="+mn-cs"/>
              </a:rPr>
              <a:pPr marL="0" marR="0" lvl="0" indent="0" algn="ctr" defTabSz="1297379"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dirty="0">
              <a:ln>
                <a:noFill/>
              </a:ln>
              <a:solidFill>
                <a:srgbClr val="333333"/>
              </a:solidFill>
              <a:effectLst/>
              <a:uLnTx/>
              <a:uFillTx/>
              <a:latin typeface="Calibri" pitchFamily="34" charset="0"/>
              <a:ea typeface="+mn-ea"/>
              <a:cs typeface="+mn-cs"/>
            </a:endParaRPr>
          </a:p>
        </p:txBody>
      </p:sp>
      <p:sp>
        <p:nvSpPr>
          <p:cNvPr id="2" name="ZoneTexte 1"/>
          <p:cNvSpPr txBox="1"/>
          <p:nvPr/>
        </p:nvSpPr>
        <p:spPr>
          <a:xfrm>
            <a:off x="597799" y="1607850"/>
            <a:ext cx="11593289" cy="569193"/>
          </a:xfrm>
          <a:prstGeom prst="rect">
            <a:avLst/>
          </a:prstGeom>
          <a:noFill/>
        </p:spPr>
        <p:txBody>
          <a:bodyPr wrap="square" lIns="91260" tIns="45624" rIns="91260" bIns="45624"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024879"/>
                </a:solidFill>
                <a:effectLst/>
                <a:uLnTx/>
                <a:uFillTx/>
                <a:latin typeface="Calibri"/>
                <a:ea typeface="+mn-ea"/>
                <a:cs typeface="+mn-cs"/>
              </a:rPr>
              <a:t>MISSION</a:t>
            </a:r>
            <a:r>
              <a:rPr kumimoji="0" lang="en-US" sz="3100" b="0" i="0" u="none" strike="noStrike" kern="1200" cap="none" spc="0" normalizeH="0" baseline="0" noProof="0" dirty="0">
                <a:ln>
                  <a:noFill/>
                </a:ln>
                <a:solidFill>
                  <a:srgbClr val="024879"/>
                </a:solidFill>
                <a:effectLst/>
                <a:uLnTx/>
                <a:uFillTx/>
                <a:latin typeface="Calibri"/>
                <a:ea typeface="+mn-ea"/>
                <a:cs typeface="+mn-cs"/>
              </a:rPr>
              <a:t>: </a:t>
            </a:r>
            <a:r>
              <a:rPr kumimoji="0" lang="en-US" sz="2600" b="0" i="0" u="none" strike="noStrike" kern="1200" cap="none" spc="0" normalizeH="0" baseline="0" noProof="0" dirty="0">
                <a:ln>
                  <a:noFill/>
                </a:ln>
                <a:solidFill>
                  <a:srgbClr val="024879"/>
                </a:solidFill>
                <a:effectLst/>
                <a:uLnTx/>
                <a:uFillTx/>
                <a:latin typeface="Calibri"/>
                <a:ea typeface="+mn-ea"/>
                <a:cs typeface="+mn-cs"/>
              </a:rPr>
              <a:t>Promote and support the safe use of nickel in appropriate applications</a:t>
            </a:r>
          </a:p>
        </p:txBody>
      </p:sp>
      <p:graphicFrame>
        <p:nvGraphicFramePr>
          <p:cNvPr id="3" name="Diagramme 2"/>
          <p:cNvGraphicFramePr/>
          <p:nvPr>
            <p:extLst/>
          </p:nvPr>
        </p:nvGraphicFramePr>
        <p:xfrm>
          <a:off x="487638" y="2706056"/>
          <a:ext cx="11775404" cy="4987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ZoneTexte 33"/>
          <p:cNvSpPr txBox="1"/>
          <p:nvPr/>
        </p:nvSpPr>
        <p:spPr>
          <a:xfrm>
            <a:off x="3334047" y="7973199"/>
            <a:ext cx="6192688" cy="492443"/>
          </a:xfrm>
          <a:prstGeom prst="rect">
            <a:avLst/>
          </a:prstGeom>
          <a:noFill/>
        </p:spPr>
        <p:txBody>
          <a:bodyPr wrap="square" lIns="91260" tIns="45624" rIns="91260" bIns="45624"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fr-CA" sz="2600" b="1" i="0" u="none" strike="noStrike" kern="1200" cap="none" spc="0" normalizeH="0" baseline="0" noProof="0" dirty="0">
                <a:ln>
                  <a:noFill/>
                </a:ln>
                <a:solidFill>
                  <a:srgbClr val="FFFFFF">
                    <a:lumMod val="65000"/>
                  </a:srgbClr>
                </a:solidFill>
                <a:effectLst/>
                <a:uLnTx/>
                <a:uFillTx/>
                <a:latin typeface="Calibri"/>
                <a:ea typeface="+mn-ea"/>
                <a:cs typeface="+mn-cs"/>
              </a:rPr>
              <a:t>GOVERNANCE AND SHARED SERVICES</a:t>
            </a:r>
          </a:p>
        </p:txBody>
      </p:sp>
      <p:cxnSp>
        <p:nvCxnSpPr>
          <p:cNvPr id="36" name="Connecteur droit avec flèche 35"/>
          <p:cNvCxnSpPr>
            <a:stCxn id="34" idx="3"/>
          </p:cNvCxnSpPr>
          <p:nvPr/>
        </p:nvCxnSpPr>
        <p:spPr>
          <a:xfrm flipV="1">
            <a:off x="9526736" y="8219420"/>
            <a:ext cx="2736304" cy="1"/>
          </a:xfrm>
          <a:prstGeom prst="straightConnector1">
            <a:avLst/>
          </a:prstGeom>
          <a:ln w="57150">
            <a:solidFill>
              <a:srgbClr val="035377"/>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 name="Connecteur droit avec flèche 37"/>
          <p:cNvCxnSpPr/>
          <p:nvPr/>
        </p:nvCxnSpPr>
        <p:spPr>
          <a:xfrm>
            <a:off x="578410" y="8219420"/>
            <a:ext cx="2683632" cy="1"/>
          </a:xfrm>
          <a:prstGeom prst="straightConnector1">
            <a:avLst/>
          </a:prstGeom>
          <a:ln w="57150">
            <a:solidFill>
              <a:srgbClr val="035377"/>
            </a:solidFill>
            <a:headEnd type="triangle" w="med" len="med"/>
            <a:tailEnd type="none" w="med" len="lg"/>
          </a:ln>
        </p:spPr>
        <p:style>
          <a:lnRef idx="1">
            <a:schemeClr val="dk1"/>
          </a:lnRef>
          <a:fillRef idx="0">
            <a:schemeClr val="dk1"/>
          </a:fillRef>
          <a:effectRef idx="0">
            <a:schemeClr val="dk1"/>
          </a:effectRef>
          <a:fontRef idx="minor">
            <a:schemeClr val="tx1"/>
          </a:fontRef>
        </p:style>
      </p:cxnSp>
      <p:sp>
        <p:nvSpPr>
          <p:cNvPr id="10" name="Titre 1">
            <a:extLst>
              <a:ext uri="{FF2B5EF4-FFF2-40B4-BE49-F238E27FC236}">
                <a16:creationId xmlns:a16="http://schemas.microsoft.com/office/drawing/2014/main" id="{9C2B26C0-B0AC-4A46-A0E7-ED3901ED3274}"/>
              </a:ext>
            </a:extLst>
          </p:cNvPr>
          <p:cNvSpPr txBox="1">
            <a:spLocks/>
          </p:cNvSpPr>
          <p:nvPr/>
        </p:nvSpPr>
        <p:spPr>
          <a:xfrm>
            <a:off x="650240" y="174572"/>
            <a:ext cx="9452560" cy="1173836"/>
          </a:xfrm>
          <a:prstGeom prst="rect">
            <a:avLst/>
          </a:prstGeom>
        </p:spPr>
        <p:txBody>
          <a:bodyPr>
            <a:normAutofit/>
          </a:bodyPr>
          <a:lstStyle>
            <a:lvl1pPr algn="l" defTabSz="1300460" rtl="0" eaLnBrk="1" latinLnBrk="0" hangingPunct="1">
              <a:spcBef>
                <a:spcPct val="0"/>
              </a:spcBef>
              <a:buNone/>
              <a:defRPr sz="4000" kern="1200" baseline="0">
                <a:solidFill>
                  <a:schemeClr val="tx1"/>
                </a:solidFill>
                <a:latin typeface="Calibri" pitchFamily="34" charset="0"/>
                <a:ea typeface="+mj-ea"/>
                <a:cs typeface="+mj-cs"/>
              </a:defRPr>
            </a:lvl1pPr>
          </a:lstStyle>
          <a:p>
            <a:pPr marL="0" marR="0" lvl="0" indent="0" algn="l" defTabSz="130046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3A74"/>
                </a:solidFill>
                <a:effectLst/>
                <a:uLnTx/>
                <a:uFillTx/>
                <a:latin typeface="Calibri" pitchFamily="34" charset="0"/>
                <a:ea typeface="+mj-ea"/>
                <a:cs typeface="+mj-cs"/>
              </a:rPr>
              <a:t>Nickel </a:t>
            </a:r>
            <a:r>
              <a:rPr kumimoji="0" lang="en-GB" sz="4000" b="0" i="0" u="none" strike="noStrike" kern="1200" cap="none" spc="0" normalizeH="0" baseline="0" noProof="0" dirty="0" err="1">
                <a:ln>
                  <a:noFill/>
                </a:ln>
                <a:solidFill>
                  <a:srgbClr val="003A74"/>
                </a:solidFill>
                <a:effectLst/>
                <a:uLnTx/>
                <a:uFillTx/>
                <a:latin typeface="Calibri" pitchFamily="34" charset="0"/>
                <a:ea typeface="+mj-ea"/>
                <a:cs typeface="+mj-cs"/>
              </a:rPr>
              <a:t>Instute</a:t>
            </a:r>
            <a:r>
              <a:rPr kumimoji="0" lang="en-GB" sz="4000" b="0" i="0" u="none" strike="noStrike" kern="1200" cap="none" spc="0" normalizeH="0" baseline="0" noProof="0" dirty="0">
                <a:ln>
                  <a:noFill/>
                </a:ln>
                <a:solidFill>
                  <a:srgbClr val="003A74"/>
                </a:solidFill>
                <a:effectLst/>
                <a:uLnTx/>
                <a:uFillTx/>
                <a:latin typeface="Calibri" pitchFamily="34" charset="0"/>
                <a:ea typeface="+mj-ea"/>
                <a:cs typeface="+mj-cs"/>
              </a:rPr>
              <a:t>: What We Do</a:t>
            </a:r>
          </a:p>
        </p:txBody>
      </p:sp>
      <p:sp>
        <p:nvSpPr>
          <p:cNvPr id="11" name="ZoneTexte 4">
            <a:extLst>
              <a:ext uri="{FF2B5EF4-FFF2-40B4-BE49-F238E27FC236}">
                <a16:creationId xmlns:a16="http://schemas.microsoft.com/office/drawing/2014/main" id="{312F75FB-64B5-4C6A-9507-6EB726B54747}"/>
              </a:ext>
            </a:extLst>
          </p:cNvPr>
          <p:cNvSpPr txBox="1"/>
          <p:nvPr/>
        </p:nvSpPr>
        <p:spPr>
          <a:xfrm>
            <a:off x="458786" y="8582877"/>
            <a:ext cx="12097344" cy="553998"/>
          </a:xfrm>
          <a:prstGeom prst="rect">
            <a:avLst/>
          </a:prstGeom>
          <a:solidFill>
            <a:schemeClr val="tx1"/>
          </a:solidFill>
        </p:spPr>
        <p:txBody>
          <a:bodyPr wrap="square" rtlCol="0">
            <a:spAutoFit/>
          </a:bodyPr>
          <a:lstStyle/>
          <a:p>
            <a:pPr marL="252000" marR="0" lvl="0" indent="0" algn="ctr" defTabSz="130046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FFFF"/>
                </a:solidFill>
                <a:effectLst/>
                <a:uLnTx/>
                <a:uFillTx/>
                <a:latin typeface="Calibri" pitchFamily="34" charset="0"/>
                <a:ea typeface="+mn-ea"/>
                <a:cs typeface="+mn-cs"/>
              </a:rPr>
              <a:t>NI supports its Members’ licence to operate and market access</a:t>
            </a:r>
          </a:p>
        </p:txBody>
      </p:sp>
    </p:spTree>
    <p:extLst>
      <p:ext uri="{BB962C8B-B14F-4D97-AF65-F5344CB8AC3E}">
        <p14:creationId xmlns:p14="http://schemas.microsoft.com/office/powerpoint/2010/main" val="258448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Nickel Institute Member Companies</a:t>
            </a:r>
            <a:endParaRPr lang="en-US" dirty="0"/>
          </a:p>
        </p:txBody>
      </p:sp>
      <p:sp>
        <p:nvSpPr>
          <p:cNvPr id="4" name="Slide Number Placeholder 3"/>
          <p:cNvSpPr>
            <a:spLocks noGrp="1"/>
          </p:cNvSpPr>
          <p:nvPr>
            <p:ph type="sldNum" sz="quarter" idx="12"/>
          </p:nvPr>
        </p:nvSpPr>
        <p:spPr/>
        <p:txBody>
          <a:bodyPr/>
          <a:lstStyle/>
          <a:p>
            <a:pPr defTabSz="1300393"/>
            <a:fld id="{7F943C79-CEC4-4E37-AAB8-C92CB673A2CB}" type="slidenum">
              <a:rPr lang="en-GB">
                <a:solidFill>
                  <a:srgbClr val="333333"/>
                </a:solidFill>
              </a:rPr>
              <a:pPr defTabSz="1300393"/>
              <a:t>4</a:t>
            </a:fld>
            <a:endParaRPr lang="en-GB">
              <a:solidFill>
                <a:srgbClr val="333333"/>
              </a:solidFill>
            </a:endParaRP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23205" y="6191290"/>
            <a:ext cx="2827868" cy="152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cstate="print"/>
          <a:srcRect/>
          <a:stretch>
            <a:fillRect/>
          </a:stretch>
        </p:blipFill>
        <p:spPr bwMode="auto">
          <a:xfrm>
            <a:off x="5492020" y="6827280"/>
            <a:ext cx="2367743" cy="1433896"/>
          </a:xfrm>
          <a:prstGeom prst="rect">
            <a:avLst/>
          </a:prstGeom>
          <a:noFill/>
          <a:ln w="9525">
            <a:noFill/>
            <a:miter lim="800000"/>
            <a:headEnd/>
            <a:tailEnd/>
          </a:ln>
        </p:spPr>
      </p:pic>
      <p:pic>
        <p:nvPicPr>
          <p:cNvPr id="12" name="Picture 11"/>
          <p:cNvPicPr>
            <a:picLocks noChangeAspect="1" noChangeArrowheads="1"/>
          </p:cNvPicPr>
          <p:nvPr/>
        </p:nvPicPr>
        <p:blipFill>
          <a:blip r:embed="rId5" cstate="print"/>
          <a:srcRect/>
          <a:stretch>
            <a:fillRect/>
          </a:stretch>
        </p:blipFill>
        <p:spPr bwMode="auto">
          <a:xfrm>
            <a:off x="3190032" y="6363278"/>
            <a:ext cx="6013430" cy="465968"/>
          </a:xfrm>
          <a:prstGeom prst="rect">
            <a:avLst/>
          </a:prstGeom>
          <a:noFill/>
          <a:ln w="9525">
            <a:noFill/>
            <a:miter lim="800000"/>
            <a:headEnd/>
            <a:tailEnd/>
          </a:ln>
        </p:spPr>
      </p:pic>
      <p:pic>
        <p:nvPicPr>
          <p:cNvPr id="16" name="Picture 1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3730" y="1637936"/>
            <a:ext cx="3102360" cy="101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http://www.aurubis.com/fileadmin/templates/shared/img/logo-aurubis.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45566" y="1833106"/>
            <a:ext cx="3218365" cy="5464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40417" y="4782086"/>
            <a:ext cx="2183504" cy="123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0582310" y="7512338"/>
            <a:ext cx="1944216" cy="748839"/>
          </a:xfrm>
          <a:prstGeom prst="rect">
            <a:avLst/>
          </a:prstGeom>
        </p:spPr>
        <p:txBody>
          <a:bodyPr wrap="square" lIns="91422" tIns="45710" rIns="91422" bIns="45710">
            <a:spAutoFit/>
          </a:bodyPr>
          <a:lstStyle/>
          <a:p>
            <a:pPr algn="r" defTabSz="1300125"/>
            <a:r>
              <a:rPr lang="es-ES" sz="1422" dirty="0">
                <a:solidFill>
                  <a:srgbClr val="003A74"/>
                </a:solidFill>
                <a:latin typeface="Calibri"/>
              </a:rPr>
              <a:t>Vale </a:t>
            </a:r>
            <a:r>
              <a:rPr lang="es-ES" sz="1422" dirty="0" err="1">
                <a:solidFill>
                  <a:srgbClr val="003A74"/>
                </a:solidFill>
                <a:latin typeface="Calibri"/>
              </a:rPr>
              <a:t>Canada</a:t>
            </a:r>
            <a:r>
              <a:rPr lang="es-ES" sz="1422" dirty="0">
                <a:solidFill>
                  <a:srgbClr val="003A74"/>
                </a:solidFill>
                <a:latin typeface="Calibri"/>
              </a:rPr>
              <a:t> </a:t>
            </a:r>
            <a:r>
              <a:rPr lang="es-ES" sz="1422" dirty="0" err="1">
                <a:solidFill>
                  <a:srgbClr val="003A74"/>
                </a:solidFill>
                <a:latin typeface="Calibri"/>
              </a:rPr>
              <a:t>Limited</a:t>
            </a:r>
            <a:endParaRPr lang="es-ES" sz="1422" dirty="0">
              <a:solidFill>
                <a:srgbClr val="003A74"/>
              </a:solidFill>
              <a:latin typeface="Calibri"/>
            </a:endParaRPr>
          </a:p>
          <a:p>
            <a:pPr algn="r" defTabSz="1300125"/>
            <a:r>
              <a:rPr lang="es-ES" sz="1422" dirty="0">
                <a:solidFill>
                  <a:srgbClr val="003A74"/>
                </a:solidFill>
                <a:latin typeface="Calibri"/>
              </a:rPr>
              <a:t>PT Vale Indonesia </a:t>
            </a:r>
            <a:r>
              <a:rPr lang="es-ES" sz="1422" dirty="0" err="1">
                <a:solidFill>
                  <a:srgbClr val="003A74"/>
                </a:solidFill>
                <a:latin typeface="Calibri"/>
              </a:rPr>
              <a:t>Tbk</a:t>
            </a:r>
            <a:endParaRPr lang="es-ES" sz="1422" dirty="0">
              <a:solidFill>
                <a:srgbClr val="003A74"/>
              </a:solidFill>
              <a:latin typeface="Calibri"/>
            </a:endParaRPr>
          </a:p>
          <a:p>
            <a:pPr algn="r" defTabSz="1300125"/>
            <a:r>
              <a:rPr lang="es-ES" sz="1422" dirty="0">
                <a:solidFill>
                  <a:srgbClr val="003A74"/>
                </a:solidFill>
                <a:latin typeface="Calibri"/>
              </a:rPr>
              <a:t>Vale </a:t>
            </a:r>
            <a:r>
              <a:rPr lang="es-ES" sz="1422" dirty="0" err="1">
                <a:solidFill>
                  <a:srgbClr val="003A74"/>
                </a:solidFill>
                <a:latin typeface="Calibri"/>
              </a:rPr>
              <a:t>Japan</a:t>
            </a:r>
            <a:r>
              <a:rPr lang="es-ES" sz="1422" dirty="0">
                <a:solidFill>
                  <a:srgbClr val="003A74"/>
                </a:solidFill>
                <a:latin typeface="Calibri"/>
              </a:rPr>
              <a:t> </a:t>
            </a:r>
            <a:r>
              <a:rPr lang="es-ES" sz="1422" dirty="0" err="1">
                <a:solidFill>
                  <a:srgbClr val="003A74"/>
                </a:solidFill>
                <a:latin typeface="Calibri"/>
              </a:rPr>
              <a:t>Limited</a:t>
            </a:r>
            <a:endParaRPr lang="es-ES" sz="1422" dirty="0">
              <a:solidFill>
                <a:srgbClr val="003A74"/>
              </a:solidFill>
              <a:latin typeface="Calibri"/>
            </a:endParaRPr>
          </a:p>
        </p:txBody>
      </p:sp>
      <p:pic>
        <p:nvPicPr>
          <p:cNvPr id="24" name="Picture 23"/>
          <p:cNvPicPr>
            <a:picLocks noChangeAspect="1"/>
          </p:cNvPicPr>
          <p:nvPr/>
        </p:nvPicPr>
        <p:blipFill>
          <a:blip r:embed="rId9"/>
          <a:stretch>
            <a:fillRect/>
          </a:stretch>
        </p:blipFill>
        <p:spPr>
          <a:xfrm>
            <a:off x="9185116" y="3076958"/>
            <a:ext cx="3108487" cy="558234"/>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7612" y="3957248"/>
            <a:ext cx="4979025" cy="754398"/>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41" y="7278171"/>
            <a:ext cx="3106721" cy="920067"/>
          </a:xfrm>
          <a:prstGeom prst="rect">
            <a:avLst/>
          </a:prstGeom>
        </p:spPr>
      </p:pic>
      <p:pic>
        <p:nvPicPr>
          <p:cNvPr id="6" name="Picture 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127155" y="1402234"/>
            <a:ext cx="4139184" cy="1335024"/>
          </a:xfrm>
          <a:prstGeom prst="rect">
            <a:avLst/>
          </a:prstGeom>
        </p:spPr>
      </p:pic>
      <p:sp>
        <p:nvSpPr>
          <p:cNvPr id="26" name="Rectangle 25"/>
          <p:cNvSpPr/>
          <p:nvPr/>
        </p:nvSpPr>
        <p:spPr>
          <a:xfrm>
            <a:off x="5376521" y="2293450"/>
            <a:ext cx="2425380" cy="529997"/>
          </a:xfrm>
          <a:prstGeom prst="rect">
            <a:avLst/>
          </a:prstGeom>
        </p:spPr>
        <p:txBody>
          <a:bodyPr wrap="square" lIns="91422" tIns="45710" rIns="91422" bIns="45710">
            <a:spAutoFit/>
          </a:bodyPr>
          <a:lstStyle/>
          <a:p>
            <a:pPr defTabSz="1300125"/>
            <a:r>
              <a:rPr lang="es-ES" sz="1422" dirty="0" err="1">
                <a:solidFill>
                  <a:srgbClr val="003A74"/>
                </a:solidFill>
                <a:latin typeface="Calibri"/>
              </a:rPr>
              <a:t>AngloAmerican</a:t>
            </a:r>
            <a:r>
              <a:rPr lang="es-ES" sz="1422" dirty="0">
                <a:solidFill>
                  <a:srgbClr val="003A74"/>
                </a:solidFill>
                <a:latin typeface="Calibri"/>
              </a:rPr>
              <a:t> Marketing </a:t>
            </a:r>
            <a:r>
              <a:rPr lang="es-ES" sz="1422" dirty="0" err="1">
                <a:solidFill>
                  <a:srgbClr val="003A74"/>
                </a:solidFill>
                <a:latin typeface="Calibri"/>
              </a:rPr>
              <a:t>Ltd</a:t>
            </a:r>
            <a:endParaRPr lang="es-ES" sz="1422" dirty="0">
              <a:solidFill>
                <a:srgbClr val="003A74"/>
              </a:solidFill>
              <a:latin typeface="Calibri"/>
            </a:endParaRPr>
          </a:p>
          <a:p>
            <a:pPr defTabSz="1300125"/>
            <a:r>
              <a:rPr lang="es-ES" sz="1422" dirty="0" err="1">
                <a:solidFill>
                  <a:srgbClr val="003A74"/>
                </a:solidFill>
                <a:latin typeface="Calibri"/>
              </a:rPr>
              <a:t>AngloAmerican</a:t>
            </a:r>
            <a:r>
              <a:rPr lang="es-ES" sz="1422" dirty="0">
                <a:solidFill>
                  <a:srgbClr val="003A74"/>
                </a:solidFill>
                <a:latin typeface="Calibri"/>
              </a:rPr>
              <a:t> </a:t>
            </a:r>
            <a:r>
              <a:rPr lang="es-ES" sz="1422" dirty="0" err="1">
                <a:solidFill>
                  <a:srgbClr val="003A74"/>
                </a:solidFill>
                <a:latin typeface="Calibri"/>
              </a:rPr>
              <a:t>Platinum</a:t>
            </a:r>
            <a:endParaRPr lang="es-ES" sz="1422" dirty="0">
              <a:solidFill>
                <a:srgbClr val="003A74"/>
              </a:solidFill>
              <a:latin typeface="Calibri"/>
            </a:endParaRPr>
          </a:p>
        </p:txBody>
      </p:sp>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4206" y="4908533"/>
            <a:ext cx="1690074" cy="1687730"/>
          </a:xfrm>
          <a:prstGeom prst="rect">
            <a:avLst/>
          </a:prstGeom>
        </p:spPr>
      </p:pic>
      <p:pic>
        <p:nvPicPr>
          <p:cNvPr id="9" name="Picture 8">
            <a:extLst>
              <a:ext uri="{FF2B5EF4-FFF2-40B4-BE49-F238E27FC236}">
                <a16:creationId xmlns:a16="http://schemas.microsoft.com/office/drawing/2014/main" id="{CDAB5A61-EA9A-4B00-938C-92527143F1B9}"/>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227191" y="4593363"/>
            <a:ext cx="3024337" cy="990471"/>
          </a:xfrm>
          <a:prstGeom prst="rect">
            <a:avLst/>
          </a:prstGeom>
        </p:spPr>
      </p:pic>
      <p:pic>
        <p:nvPicPr>
          <p:cNvPr id="10" name="Picture 9">
            <a:extLst>
              <a:ext uri="{FF2B5EF4-FFF2-40B4-BE49-F238E27FC236}">
                <a16:creationId xmlns:a16="http://schemas.microsoft.com/office/drawing/2014/main" id="{95DA4452-836B-4478-9747-CBFE903B2024}"/>
              </a:ext>
            </a:extLst>
          </p:cNvPr>
          <p:cNvPicPr>
            <a:picLocks noChangeAspect="1"/>
          </p:cNvPicPr>
          <p:nvPr/>
        </p:nvPicPr>
        <p:blipFill>
          <a:blip r:embed="rId15"/>
          <a:stretch>
            <a:fillRect/>
          </a:stretch>
        </p:blipFill>
        <p:spPr>
          <a:xfrm>
            <a:off x="5293154" y="3076956"/>
            <a:ext cx="2561904" cy="609525"/>
          </a:xfrm>
          <a:prstGeom prst="rect">
            <a:avLst/>
          </a:prstGeom>
        </p:spPr>
      </p:pic>
      <p:pic>
        <p:nvPicPr>
          <p:cNvPr id="19" name="Picture 18" descr="A close up of a screen&#10;&#10;Description generated with high confidence">
            <a:extLst>
              <a:ext uri="{FF2B5EF4-FFF2-40B4-BE49-F238E27FC236}">
                <a16:creationId xmlns:a16="http://schemas.microsoft.com/office/drawing/2014/main" id="{538E0E7A-0E4A-4798-8469-7483ECD0D1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73320" y="3092427"/>
            <a:ext cx="2487622" cy="415899"/>
          </a:xfrm>
          <a:prstGeom prst="rect">
            <a:avLst/>
          </a:prstGeom>
        </p:spPr>
      </p:pic>
      <p:pic>
        <p:nvPicPr>
          <p:cNvPr id="23" name="Picture 22" descr="A close up of a sign&#10;&#10;Description generated with high confidence">
            <a:extLst>
              <a:ext uri="{FF2B5EF4-FFF2-40B4-BE49-F238E27FC236}">
                <a16:creationId xmlns:a16="http://schemas.microsoft.com/office/drawing/2014/main" id="{454734F9-6118-431A-BBA6-066E668A9C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29865" y="4754601"/>
            <a:ext cx="2691132" cy="1486128"/>
          </a:xfrm>
          <a:prstGeom prst="rect">
            <a:avLst/>
          </a:prstGeom>
        </p:spPr>
      </p:pic>
      <p:pic>
        <p:nvPicPr>
          <p:cNvPr id="28" name="Picture 27">
            <a:extLst>
              <a:ext uri="{FF2B5EF4-FFF2-40B4-BE49-F238E27FC236}">
                <a16:creationId xmlns:a16="http://schemas.microsoft.com/office/drawing/2014/main" id="{41BF865C-A98F-4534-98DF-1C3C5CF863A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1230" y="3237203"/>
            <a:ext cx="1814070" cy="1438182"/>
          </a:xfrm>
          <a:prstGeom prst="rect">
            <a:avLst/>
          </a:prstGeom>
        </p:spPr>
      </p:pic>
      <p:sp>
        <p:nvSpPr>
          <p:cNvPr id="27" name="ZoneTexte 4">
            <a:extLst>
              <a:ext uri="{FF2B5EF4-FFF2-40B4-BE49-F238E27FC236}">
                <a16:creationId xmlns:a16="http://schemas.microsoft.com/office/drawing/2014/main" id="{B4220A2C-4243-47C5-8022-D779524416E9}"/>
              </a:ext>
            </a:extLst>
          </p:cNvPr>
          <p:cNvSpPr txBox="1"/>
          <p:nvPr/>
        </p:nvSpPr>
        <p:spPr>
          <a:xfrm>
            <a:off x="429182" y="9033562"/>
            <a:ext cx="12097344" cy="553870"/>
          </a:xfrm>
          <a:prstGeom prst="rect">
            <a:avLst/>
          </a:prstGeom>
          <a:solidFill>
            <a:schemeClr val="tx1"/>
          </a:solidFill>
        </p:spPr>
        <p:txBody>
          <a:bodyPr wrap="square" rtlCol="0">
            <a:spAutoFit/>
          </a:bodyPr>
          <a:lstStyle/>
          <a:p>
            <a:pPr marL="251987" algn="ctr" defTabSz="1300393"/>
            <a:r>
              <a:rPr lang="en-GB" sz="2999" dirty="0">
                <a:solidFill>
                  <a:srgbClr val="FFFFFF"/>
                </a:solidFill>
                <a:latin typeface="Calibri" pitchFamily="34" charset="0"/>
              </a:rPr>
              <a:t>Global leaders in nickel production</a:t>
            </a:r>
          </a:p>
        </p:txBody>
      </p:sp>
    </p:spTree>
    <p:extLst>
      <p:ext uri="{BB962C8B-B14F-4D97-AF65-F5344CB8AC3E}">
        <p14:creationId xmlns:p14="http://schemas.microsoft.com/office/powerpoint/2010/main" val="28399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F798-5D68-46B1-8295-B09639A85A9A}"/>
              </a:ext>
            </a:extLst>
          </p:cNvPr>
          <p:cNvSpPr>
            <a:spLocks noGrp="1"/>
          </p:cNvSpPr>
          <p:nvPr>
            <p:ph type="title"/>
          </p:nvPr>
        </p:nvSpPr>
        <p:spPr/>
        <p:txBody>
          <a:bodyPr>
            <a:normAutofit/>
          </a:bodyPr>
          <a:lstStyle/>
          <a:p>
            <a:r>
              <a:rPr lang="en-US" sz="4000" dirty="0"/>
              <a:t>European Developments</a:t>
            </a:r>
          </a:p>
        </p:txBody>
      </p:sp>
      <p:sp>
        <p:nvSpPr>
          <p:cNvPr id="4" name="Slide Number Placeholder 3">
            <a:extLst>
              <a:ext uri="{FF2B5EF4-FFF2-40B4-BE49-F238E27FC236}">
                <a16:creationId xmlns:a16="http://schemas.microsoft.com/office/drawing/2014/main" id="{30D40881-DDB5-4D16-8EB9-C0AAC898C814}"/>
              </a:ext>
            </a:extLst>
          </p:cNvPr>
          <p:cNvSpPr>
            <a:spLocks noGrp="1"/>
          </p:cNvSpPr>
          <p:nvPr>
            <p:ph type="sldNum" sz="quarter" idx="12"/>
          </p:nvPr>
        </p:nvSpPr>
        <p:spPr/>
        <p:txBody>
          <a:bodyPr/>
          <a:lstStyle/>
          <a:p>
            <a:fld id="{7F943C79-CEC4-4E37-AAB8-C92CB673A2CB}" type="slidenum">
              <a:rPr lang="en-GB" smtClean="0"/>
              <a:pPr/>
              <a:t>5</a:t>
            </a:fld>
            <a:endParaRPr lang="en-GB" dirty="0"/>
          </a:p>
        </p:txBody>
      </p:sp>
      <p:pic>
        <p:nvPicPr>
          <p:cNvPr id="5" name="Graphic 4">
            <a:extLst>
              <a:ext uri="{FF2B5EF4-FFF2-40B4-BE49-F238E27FC236}">
                <a16:creationId xmlns:a16="http://schemas.microsoft.com/office/drawing/2014/main" id="{3FE259A6-6189-4067-B543-4038CF4DBC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9348" y="2172588"/>
            <a:ext cx="6766103" cy="6766103"/>
          </a:xfrm>
          <a:prstGeom prst="rect">
            <a:avLst/>
          </a:prstGeom>
        </p:spPr>
      </p:pic>
    </p:spTree>
    <p:extLst>
      <p:ext uri="{BB962C8B-B14F-4D97-AF65-F5344CB8AC3E}">
        <p14:creationId xmlns:p14="http://schemas.microsoft.com/office/powerpoint/2010/main" val="399024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1B7A-A906-45D3-BEB4-030A77304B97}"/>
              </a:ext>
            </a:extLst>
          </p:cNvPr>
          <p:cNvSpPr>
            <a:spLocks noGrp="1"/>
          </p:cNvSpPr>
          <p:nvPr>
            <p:ph type="title"/>
          </p:nvPr>
        </p:nvSpPr>
        <p:spPr>
          <a:xfrm>
            <a:off x="237704" y="412304"/>
            <a:ext cx="9452560" cy="1173836"/>
          </a:xfrm>
        </p:spPr>
        <p:txBody>
          <a:bodyPr>
            <a:normAutofit/>
          </a:bodyPr>
          <a:lstStyle/>
          <a:p>
            <a:r>
              <a:rPr lang="en-US" dirty="0"/>
              <a:t>EU: Challenges and Opportunities</a:t>
            </a:r>
            <a:endParaRPr lang="x-none" dirty="0"/>
          </a:p>
        </p:txBody>
      </p:sp>
      <p:sp>
        <p:nvSpPr>
          <p:cNvPr id="4" name="Slide Number Placeholder 3">
            <a:extLst>
              <a:ext uri="{FF2B5EF4-FFF2-40B4-BE49-F238E27FC236}">
                <a16:creationId xmlns:a16="http://schemas.microsoft.com/office/drawing/2014/main" id="{9A776832-45D5-45CD-86AA-9D7AA9E3C761}"/>
              </a:ext>
            </a:extLst>
          </p:cNvPr>
          <p:cNvSpPr>
            <a:spLocks noGrp="1"/>
          </p:cNvSpPr>
          <p:nvPr>
            <p:ph type="sldNum" sz="quarter" idx="12"/>
          </p:nvPr>
        </p:nvSpPr>
        <p:spPr>
          <a:xfrm>
            <a:off x="9320107" y="8982086"/>
            <a:ext cx="3034453" cy="519289"/>
          </a:xfrm>
        </p:spPr>
        <p:txBody>
          <a:bodyPr/>
          <a:lstStyle/>
          <a:p>
            <a:fld id="{7F943C79-CEC4-4E37-AAB8-C92CB673A2CB}" type="slidenum">
              <a:rPr lang="en-GB" smtClean="0"/>
              <a:pPr/>
              <a:t>6</a:t>
            </a:fld>
            <a:endParaRPr lang="en-GB"/>
          </a:p>
        </p:txBody>
      </p:sp>
      <p:sp>
        <p:nvSpPr>
          <p:cNvPr id="6" name="TextBox 5">
            <a:extLst>
              <a:ext uri="{FF2B5EF4-FFF2-40B4-BE49-F238E27FC236}">
                <a16:creationId xmlns:a16="http://schemas.microsoft.com/office/drawing/2014/main" id="{58FDE231-9E46-4602-8835-39113FF21A27}"/>
              </a:ext>
            </a:extLst>
          </p:cNvPr>
          <p:cNvSpPr txBox="1"/>
          <p:nvPr/>
        </p:nvSpPr>
        <p:spPr>
          <a:xfrm>
            <a:off x="525735" y="1810759"/>
            <a:ext cx="12092985" cy="7232749"/>
          </a:xfrm>
          <a:prstGeom prst="rect">
            <a:avLst/>
          </a:prstGeom>
          <a:noFill/>
        </p:spPr>
        <p:txBody>
          <a:bodyPr wrap="square" rtlCol="0">
            <a:spAutoFit/>
          </a:bodyPr>
          <a:lstStyle/>
          <a:p>
            <a:r>
              <a:rPr lang="en-US" sz="3200" b="1" dirty="0"/>
              <a:t>Underlying principles of EU legislation</a:t>
            </a:r>
          </a:p>
          <a:p>
            <a:pPr marL="457200" indent="-457200">
              <a:buFont typeface="Wingdings" panose="05000000000000000000" pitchFamily="2" charset="2"/>
              <a:buChar char="§"/>
            </a:pPr>
            <a:r>
              <a:rPr lang="en-US" sz="2800" dirty="0"/>
              <a:t>Science &amp; risk based legislation </a:t>
            </a:r>
          </a:p>
          <a:p>
            <a:pPr marL="457200" indent="-457200">
              <a:buFont typeface="Wingdings" panose="05000000000000000000" pitchFamily="2" charset="2"/>
              <a:buChar char="§"/>
            </a:pPr>
            <a:r>
              <a:rPr lang="en-US" sz="2800" dirty="0"/>
              <a:t>Precaution only when no sufficient evidence</a:t>
            </a:r>
          </a:p>
          <a:p>
            <a:pPr marL="457200" indent="-457200">
              <a:buFont typeface="Wingdings" panose="05000000000000000000" pitchFamily="2" charset="2"/>
              <a:buChar char="§"/>
            </a:pPr>
            <a:r>
              <a:rPr lang="en-US" sz="2800" dirty="0"/>
              <a:t>Full life cycle thinking, impact assessment </a:t>
            </a:r>
          </a:p>
          <a:p>
            <a:pPr marL="457200" indent="-457200">
              <a:buFont typeface="Wingdings" panose="05000000000000000000" pitchFamily="2" charset="2"/>
              <a:buChar char="§"/>
            </a:pPr>
            <a:endParaRPr lang="en-US" sz="2800" dirty="0"/>
          </a:p>
          <a:p>
            <a:r>
              <a:rPr lang="en-US" sz="3200" b="1" dirty="0"/>
              <a:t>But: the reality looks often different</a:t>
            </a:r>
          </a:p>
          <a:p>
            <a:pPr marL="457200" indent="-457200">
              <a:buFont typeface="Wingdings" panose="05000000000000000000" pitchFamily="2" charset="2"/>
              <a:buChar char="§"/>
            </a:pPr>
            <a:r>
              <a:rPr lang="en-US" sz="2800" dirty="0"/>
              <a:t>Hazard classifications as basis for decisions </a:t>
            </a:r>
          </a:p>
          <a:p>
            <a:pPr marL="457200" indent="-457200">
              <a:buFont typeface="Wingdings" panose="05000000000000000000" pitchFamily="2" charset="2"/>
              <a:buChar char="§"/>
            </a:pPr>
            <a:r>
              <a:rPr lang="en-US" sz="2800" dirty="0"/>
              <a:t>Precautionary principle used even if scientific evidence exists</a:t>
            </a:r>
          </a:p>
          <a:p>
            <a:pPr marL="457200" indent="-457200">
              <a:buFont typeface="Wingdings" panose="05000000000000000000" pitchFamily="2" charset="2"/>
              <a:buChar char="§"/>
            </a:pPr>
            <a:r>
              <a:rPr lang="en-US" sz="2800" dirty="0"/>
              <a:t>Only parts of life cycle / value chain are assessed, impacts are ignored </a:t>
            </a:r>
          </a:p>
          <a:p>
            <a:pPr marL="457200" indent="-457200">
              <a:buFont typeface="Wingdings" panose="05000000000000000000" pitchFamily="2" charset="2"/>
              <a:buChar char="§"/>
            </a:pPr>
            <a:endParaRPr lang="en-US" sz="2800" dirty="0"/>
          </a:p>
          <a:p>
            <a:r>
              <a:rPr lang="en-US" sz="3200" b="1" dirty="0"/>
              <a:t>Target conflicts between EU institutions</a:t>
            </a:r>
          </a:p>
          <a:p>
            <a:pPr marL="457200" indent="-457200">
              <a:buFont typeface="Wingdings" panose="05000000000000000000" pitchFamily="2" charset="2"/>
              <a:buChar char="§"/>
            </a:pPr>
            <a:r>
              <a:rPr lang="en-US" sz="2800" dirty="0"/>
              <a:t>Ban hazardous substances vs. green mobility</a:t>
            </a:r>
          </a:p>
          <a:p>
            <a:pPr marL="457200" indent="-457200">
              <a:buFont typeface="Wingdings" panose="05000000000000000000" pitchFamily="2" charset="2"/>
              <a:buChar char="§"/>
            </a:pPr>
            <a:r>
              <a:rPr lang="en-US" sz="2800" dirty="0"/>
              <a:t>Emission trading vs. low carbon economy </a:t>
            </a:r>
          </a:p>
          <a:p>
            <a:pPr marL="457200" indent="-457200">
              <a:buFont typeface="Wingdings" panose="05000000000000000000" pitchFamily="2" charset="2"/>
              <a:buChar char="§"/>
            </a:pPr>
            <a:r>
              <a:rPr lang="en-US" sz="2800" dirty="0"/>
              <a:t>Occupational health vs. jobs and growth </a:t>
            </a:r>
          </a:p>
          <a:p>
            <a:pPr marL="457200" indent="-457200">
              <a:buFont typeface="Wingdings" panose="05000000000000000000" pitchFamily="2" charset="2"/>
              <a:buChar char="§"/>
            </a:pPr>
            <a:endParaRPr lang="en-US" sz="2800" dirty="0"/>
          </a:p>
          <a:p>
            <a:endParaRPr lang="en-US" sz="3200" dirty="0"/>
          </a:p>
        </p:txBody>
      </p:sp>
      <p:pic>
        <p:nvPicPr>
          <p:cNvPr id="9" name="Picture 8">
            <a:extLst>
              <a:ext uri="{FF2B5EF4-FFF2-40B4-BE49-F238E27FC236}">
                <a16:creationId xmlns:a16="http://schemas.microsoft.com/office/drawing/2014/main" id="{BB06425A-F13E-44F3-A076-B28D384E8917}"/>
              </a:ext>
            </a:extLst>
          </p:cNvPr>
          <p:cNvPicPr>
            <a:picLocks noChangeAspect="1"/>
          </p:cNvPicPr>
          <p:nvPr/>
        </p:nvPicPr>
        <p:blipFill>
          <a:blip r:embed="rId3"/>
          <a:stretch>
            <a:fillRect/>
          </a:stretch>
        </p:blipFill>
        <p:spPr>
          <a:xfrm>
            <a:off x="10559310" y="0"/>
            <a:ext cx="2445490" cy="1173835"/>
          </a:xfrm>
          <a:prstGeom prst="rect">
            <a:avLst/>
          </a:prstGeom>
        </p:spPr>
      </p:pic>
      <p:sp>
        <p:nvSpPr>
          <p:cNvPr id="3" name="TextBox 2">
            <a:extLst>
              <a:ext uri="{FF2B5EF4-FFF2-40B4-BE49-F238E27FC236}">
                <a16:creationId xmlns:a16="http://schemas.microsoft.com/office/drawing/2014/main" id="{F0D2E41F-FFEB-41B8-9F2B-20C78608A5F6}"/>
              </a:ext>
            </a:extLst>
          </p:cNvPr>
          <p:cNvSpPr txBox="1"/>
          <p:nvPr/>
        </p:nvSpPr>
        <p:spPr>
          <a:xfrm>
            <a:off x="7726535" y="1697003"/>
            <a:ext cx="5066453" cy="3108960"/>
          </a:xfrm>
          <a:prstGeom prst="rect">
            <a:avLst/>
          </a:prstGeom>
          <a:solidFill>
            <a:schemeClr val="tx1"/>
          </a:solidFill>
        </p:spPr>
        <p:txBody>
          <a:bodyPr wrap="square" rtlCol="0">
            <a:spAutoFit/>
          </a:bodyPr>
          <a:lstStyle/>
          <a:p>
            <a:pPr algn="ctr"/>
            <a:r>
              <a:rPr lang="en-US" sz="3200" b="1" dirty="0">
                <a:solidFill>
                  <a:schemeClr val="bg1"/>
                </a:solidFill>
              </a:rPr>
              <a:t>Overly ambitious, unrealistic targets</a:t>
            </a:r>
          </a:p>
          <a:p>
            <a:pPr marL="1107430" lvl="1" indent="-457200">
              <a:buFont typeface="Wingdings" panose="05000000000000000000" pitchFamily="2" charset="2"/>
              <a:buChar char="§"/>
            </a:pPr>
            <a:r>
              <a:rPr lang="en-US" sz="3200" i="1" dirty="0">
                <a:solidFill>
                  <a:schemeClr val="bg1"/>
                </a:solidFill>
              </a:rPr>
              <a:t>Toxic free environment</a:t>
            </a:r>
          </a:p>
          <a:p>
            <a:pPr marL="1107430" lvl="1" indent="-457200">
              <a:buFont typeface="Wingdings" panose="05000000000000000000" pitchFamily="2" charset="2"/>
              <a:buChar char="§"/>
            </a:pPr>
            <a:r>
              <a:rPr lang="en-US" sz="3200" i="1" dirty="0">
                <a:solidFill>
                  <a:schemeClr val="bg1"/>
                </a:solidFill>
              </a:rPr>
              <a:t>Circular economy</a:t>
            </a:r>
          </a:p>
          <a:p>
            <a:pPr marL="1107430" lvl="1" indent="-457200">
              <a:buFont typeface="Wingdings" panose="05000000000000000000" pitchFamily="2" charset="2"/>
              <a:buChar char="§"/>
            </a:pPr>
            <a:r>
              <a:rPr lang="en-US" sz="3200" i="1" dirty="0">
                <a:solidFill>
                  <a:schemeClr val="bg1"/>
                </a:solidFill>
              </a:rPr>
              <a:t>Zero emissions</a:t>
            </a:r>
          </a:p>
          <a:p>
            <a:pPr marL="1107430" lvl="1" indent="-457200">
              <a:buFont typeface="Wingdings" panose="05000000000000000000" pitchFamily="2" charset="2"/>
              <a:buChar char="§"/>
            </a:pPr>
            <a:r>
              <a:rPr lang="en-US" sz="3200" i="1" dirty="0">
                <a:solidFill>
                  <a:schemeClr val="bg1"/>
                </a:solidFill>
              </a:rPr>
              <a:t>Carbon free economy</a:t>
            </a:r>
          </a:p>
          <a:p>
            <a:endParaRPr lang="en-US" dirty="0"/>
          </a:p>
        </p:txBody>
      </p:sp>
      <p:pic>
        <p:nvPicPr>
          <p:cNvPr id="10" name="Picture 9">
            <a:extLst>
              <a:ext uri="{FF2B5EF4-FFF2-40B4-BE49-F238E27FC236}">
                <a16:creationId xmlns:a16="http://schemas.microsoft.com/office/drawing/2014/main" id="{1E48223B-9500-448A-8074-88594C3DF184}"/>
              </a:ext>
            </a:extLst>
          </p:cNvPr>
          <p:cNvPicPr>
            <a:picLocks noChangeAspect="1"/>
          </p:cNvPicPr>
          <p:nvPr/>
        </p:nvPicPr>
        <p:blipFill>
          <a:blip r:embed="rId4"/>
          <a:stretch>
            <a:fillRect/>
          </a:stretch>
        </p:blipFill>
        <p:spPr>
          <a:xfrm>
            <a:off x="8342833" y="6678905"/>
            <a:ext cx="3833858" cy="1910685"/>
          </a:xfrm>
          <a:prstGeom prst="rect">
            <a:avLst/>
          </a:prstGeom>
        </p:spPr>
      </p:pic>
    </p:spTree>
    <p:extLst>
      <p:ext uri="{BB962C8B-B14F-4D97-AF65-F5344CB8AC3E}">
        <p14:creationId xmlns:p14="http://schemas.microsoft.com/office/powerpoint/2010/main" val="321497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13B5-59DF-4B49-ABF5-901189CF4A42}"/>
              </a:ext>
            </a:extLst>
          </p:cNvPr>
          <p:cNvSpPr>
            <a:spLocks noGrp="1"/>
          </p:cNvSpPr>
          <p:nvPr>
            <p:ph type="title"/>
          </p:nvPr>
        </p:nvSpPr>
        <p:spPr>
          <a:xfrm>
            <a:off x="443490" y="134027"/>
            <a:ext cx="9452560" cy="1173835"/>
          </a:xfrm>
        </p:spPr>
        <p:txBody>
          <a:bodyPr>
            <a:normAutofit fontScale="90000"/>
          </a:bodyPr>
          <a:lstStyle/>
          <a:p>
            <a:r>
              <a:rPr lang="en-US" dirty="0"/>
              <a:t>Occupational Exposure Limits (OELs) in Europe:</a:t>
            </a:r>
            <a:br>
              <a:rPr lang="en-US" dirty="0"/>
            </a:br>
            <a:r>
              <a:rPr lang="en-US" dirty="0"/>
              <a:t>Background and NI Perspective</a:t>
            </a:r>
          </a:p>
        </p:txBody>
      </p:sp>
      <p:sp>
        <p:nvSpPr>
          <p:cNvPr id="3" name="Content Placeholder 2">
            <a:extLst>
              <a:ext uri="{FF2B5EF4-FFF2-40B4-BE49-F238E27FC236}">
                <a16:creationId xmlns:a16="http://schemas.microsoft.com/office/drawing/2014/main" id="{7B7F2935-7372-472D-BD67-67E87684C1B4}"/>
              </a:ext>
            </a:extLst>
          </p:cNvPr>
          <p:cNvSpPr>
            <a:spLocks noGrp="1"/>
          </p:cNvSpPr>
          <p:nvPr>
            <p:ph idx="1"/>
          </p:nvPr>
        </p:nvSpPr>
        <p:spPr>
          <a:xfrm>
            <a:off x="326274" y="1441890"/>
            <a:ext cx="12289906" cy="7204863"/>
          </a:xfrm>
        </p:spPr>
        <p:txBody>
          <a:bodyPr>
            <a:normAutofit/>
          </a:bodyPr>
          <a:lstStyle/>
          <a:p>
            <a:pPr marL="358774" indent="-358774"/>
            <a:r>
              <a:rPr lang="en-GB" sz="2800" dirty="0">
                <a:solidFill>
                  <a:schemeClr val="tx1"/>
                </a:solidFill>
              </a:rPr>
              <a:t>Mar. 2018: ECHA RAC adopted scientific Opinion:</a:t>
            </a:r>
          </a:p>
          <a:p>
            <a:pPr indent="0">
              <a:buNone/>
            </a:pPr>
            <a:endParaRPr lang="en-GB" sz="1200" dirty="0"/>
          </a:p>
          <a:p>
            <a:pPr marL="1222774" lvl="1" indent="-358774"/>
            <a:r>
              <a:rPr lang="en-GB" sz="2200" b="1" dirty="0"/>
              <a:t>Inhalable OELV 0.03 mg Ni/m³ </a:t>
            </a:r>
            <a:r>
              <a:rPr lang="en-GB" sz="2200" dirty="0"/>
              <a:t>for </a:t>
            </a:r>
            <a:r>
              <a:rPr lang="en-GB" sz="2200" b="1" dirty="0"/>
              <a:t>Ni compounds</a:t>
            </a:r>
          </a:p>
          <a:p>
            <a:pPr marL="1222774" lvl="1" indent="-358774"/>
            <a:r>
              <a:rPr lang="en-GB" sz="2200" b="1" dirty="0"/>
              <a:t>Respirable OELV 0.005 mg Ni/m³ </a:t>
            </a:r>
            <a:r>
              <a:rPr lang="en-GB" sz="2200" dirty="0"/>
              <a:t>for </a:t>
            </a:r>
            <a:r>
              <a:rPr lang="en-GB" sz="2200" b="1" dirty="0"/>
              <a:t>Ni metal </a:t>
            </a:r>
            <a:r>
              <a:rPr lang="en-GB" sz="2200" dirty="0"/>
              <a:t>and </a:t>
            </a:r>
            <a:r>
              <a:rPr lang="en-GB" sz="2200" b="1" dirty="0"/>
              <a:t>Ni compounds</a:t>
            </a:r>
          </a:p>
          <a:p>
            <a:pPr marL="1222774" lvl="1" indent="-358774"/>
            <a:r>
              <a:rPr lang="en-GB" sz="2200" dirty="0"/>
              <a:t>SEN notation</a:t>
            </a:r>
          </a:p>
          <a:p>
            <a:pPr indent="0">
              <a:buNone/>
            </a:pPr>
            <a:endParaRPr lang="en-GB" sz="200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endParaRPr lang="en-GB" sz="1990" dirty="0"/>
          </a:p>
          <a:p>
            <a:pPr marL="358774" indent="-358774"/>
            <a:r>
              <a:rPr lang="en-GB" sz="2800" dirty="0">
                <a:solidFill>
                  <a:schemeClr val="tx1"/>
                </a:solidFill>
              </a:rPr>
              <a:t>RAC Respirable OELV should be carefully considered as it raises significant challenges (feasibility, measurability, compliance) </a:t>
            </a:r>
          </a:p>
          <a:p>
            <a:pPr indent="0">
              <a:buNone/>
            </a:pPr>
            <a:endParaRPr lang="en-GB" sz="2800" dirty="0"/>
          </a:p>
        </p:txBody>
      </p:sp>
      <p:sp>
        <p:nvSpPr>
          <p:cNvPr id="4" name="Slide Number Placeholder 3">
            <a:extLst>
              <a:ext uri="{FF2B5EF4-FFF2-40B4-BE49-F238E27FC236}">
                <a16:creationId xmlns:a16="http://schemas.microsoft.com/office/drawing/2014/main" id="{BF3B531E-B9EA-4837-8E92-9EEE5DCA3B65}"/>
              </a:ext>
            </a:extLst>
          </p:cNvPr>
          <p:cNvSpPr>
            <a:spLocks noGrp="1"/>
          </p:cNvSpPr>
          <p:nvPr>
            <p:ph type="sldNum" sz="quarter" idx="12"/>
          </p:nvPr>
        </p:nvSpPr>
        <p:spPr/>
        <p:txBody>
          <a:bodyPr/>
          <a:lstStyle/>
          <a:p>
            <a:fld id="{7F943C79-CEC4-4E37-AAB8-C92CB673A2CB}" type="slidenum">
              <a:rPr lang="en-GB" smtClean="0"/>
              <a:pPr/>
              <a:t>7</a:t>
            </a:fld>
            <a:endParaRPr lang="en-GB"/>
          </a:p>
        </p:txBody>
      </p:sp>
      <p:graphicFrame>
        <p:nvGraphicFramePr>
          <p:cNvPr id="6" name="Table 5">
            <a:extLst>
              <a:ext uri="{FF2B5EF4-FFF2-40B4-BE49-F238E27FC236}">
                <a16:creationId xmlns:a16="http://schemas.microsoft.com/office/drawing/2014/main" id="{E2D7D4A4-0E0A-450D-BBE8-3BA666D5F1FC}"/>
              </a:ext>
            </a:extLst>
          </p:cNvPr>
          <p:cNvGraphicFramePr>
            <a:graphicFrameLocks noGrp="1"/>
          </p:cNvGraphicFramePr>
          <p:nvPr>
            <p:extLst>
              <p:ext uri="{D42A27DB-BD31-4B8C-83A1-F6EECF244321}">
                <p14:modId xmlns:p14="http://schemas.microsoft.com/office/powerpoint/2010/main" val="4066435136"/>
              </p:ext>
            </p:extLst>
          </p:nvPr>
        </p:nvGraphicFramePr>
        <p:xfrm>
          <a:off x="443490" y="3480858"/>
          <a:ext cx="12089956" cy="2255520"/>
        </p:xfrm>
        <a:graphic>
          <a:graphicData uri="http://schemas.openxmlformats.org/drawingml/2006/table">
            <a:tbl>
              <a:tblPr firstRow="1" bandRow="1">
                <a:tableStyleId>{F5AB1C69-6EDB-4FF4-983F-18BD219EF322}</a:tableStyleId>
              </a:tblPr>
              <a:tblGrid>
                <a:gridCol w="2148885">
                  <a:extLst>
                    <a:ext uri="{9D8B030D-6E8A-4147-A177-3AD203B41FA5}">
                      <a16:colId xmlns:a16="http://schemas.microsoft.com/office/drawing/2014/main" val="1772796940"/>
                    </a:ext>
                  </a:extLst>
                </a:gridCol>
                <a:gridCol w="3361503">
                  <a:extLst>
                    <a:ext uri="{9D8B030D-6E8A-4147-A177-3AD203B41FA5}">
                      <a16:colId xmlns:a16="http://schemas.microsoft.com/office/drawing/2014/main" val="4060846033"/>
                    </a:ext>
                  </a:extLst>
                </a:gridCol>
                <a:gridCol w="3557081">
                  <a:extLst>
                    <a:ext uri="{9D8B030D-6E8A-4147-A177-3AD203B41FA5}">
                      <a16:colId xmlns:a16="http://schemas.microsoft.com/office/drawing/2014/main" val="115767433"/>
                    </a:ext>
                  </a:extLst>
                </a:gridCol>
                <a:gridCol w="3022487">
                  <a:extLst>
                    <a:ext uri="{9D8B030D-6E8A-4147-A177-3AD203B41FA5}">
                      <a16:colId xmlns:a16="http://schemas.microsoft.com/office/drawing/2014/main" val="2221526053"/>
                    </a:ext>
                  </a:extLst>
                </a:gridCol>
              </a:tblGrid>
              <a:tr h="481584">
                <a:tc>
                  <a:txBody>
                    <a:bodyPr/>
                    <a:lstStyle/>
                    <a:p>
                      <a:pPr algn="ctr"/>
                      <a:endParaRPr lang="LID4096" sz="2600" dirty="0"/>
                    </a:p>
                  </a:txBody>
                  <a:tcPr/>
                </a:tc>
                <a:tc>
                  <a:txBody>
                    <a:bodyPr/>
                    <a:lstStyle/>
                    <a:p>
                      <a:pPr algn="ctr"/>
                      <a:r>
                        <a:rPr lang="en-US" sz="2600" dirty="0"/>
                        <a:t>SCOEL (2011)</a:t>
                      </a:r>
                      <a:endParaRPr lang="LID4096" sz="2600" dirty="0"/>
                    </a:p>
                  </a:txBody>
                  <a:tcPr/>
                </a:tc>
                <a:tc>
                  <a:txBody>
                    <a:bodyPr/>
                    <a:lstStyle/>
                    <a:p>
                      <a:pPr algn="ctr"/>
                      <a:r>
                        <a:rPr lang="en-US" sz="2600" dirty="0"/>
                        <a:t>ECHA RAC (2018)</a:t>
                      </a:r>
                      <a:endParaRPr lang="LID4096" sz="2600" dirty="0"/>
                    </a:p>
                  </a:txBody>
                  <a:tcPr/>
                </a:tc>
                <a:tc>
                  <a:txBody>
                    <a:bodyPr/>
                    <a:lstStyle/>
                    <a:p>
                      <a:pPr algn="ctr"/>
                      <a:r>
                        <a:rPr lang="en-US" sz="2600" dirty="0"/>
                        <a:t>NiPERA</a:t>
                      </a:r>
                      <a:endParaRPr lang="LID4096" sz="2600" dirty="0"/>
                    </a:p>
                  </a:txBody>
                  <a:tcPr/>
                </a:tc>
                <a:extLst>
                  <a:ext uri="{0D108BD9-81ED-4DB2-BD59-A6C34878D82A}">
                    <a16:rowId xmlns:a16="http://schemas.microsoft.com/office/drawing/2014/main" val="1169454176"/>
                  </a:ext>
                </a:extLst>
              </a:tr>
              <a:tr h="871728">
                <a:tc>
                  <a:txBody>
                    <a:bodyPr/>
                    <a:lstStyle/>
                    <a:p>
                      <a:r>
                        <a:rPr lang="en-US" sz="2600" noProof="0" dirty="0"/>
                        <a:t>Inhalable </a:t>
                      </a:r>
                    </a:p>
                    <a:p>
                      <a:r>
                        <a:rPr lang="en-US" sz="2600" noProof="0" dirty="0"/>
                        <a:t>Fraction</a:t>
                      </a:r>
                      <a:endParaRPr lang="en-US" sz="2600" noProof="0" dirty="0">
                        <a:solidFill>
                          <a:schemeClr val="bg1"/>
                        </a:solidFill>
                      </a:endParaRPr>
                    </a:p>
                  </a:txBody>
                  <a:tcPr/>
                </a:tc>
                <a:tc>
                  <a:txBody>
                    <a:bodyPr/>
                    <a:lstStyle/>
                    <a:p>
                      <a:pPr algn="ctr"/>
                      <a:r>
                        <a:rPr lang="en-US" sz="2600" dirty="0"/>
                        <a:t>0.01 mg Ni/m</a:t>
                      </a:r>
                      <a:r>
                        <a:rPr lang="en-US" sz="2600" baseline="30000" dirty="0"/>
                        <a:t>3</a:t>
                      </a:r>
                      <a:endParaRPr lang="LID4096" sz="2600" baseline="30000" dirty="0"/>
                    </a:p>
                  </a:txBody>
                  <a:tcPr/>
                </a:tc>
                <a:tc>
                  <a:txBody>
                    <a:bodyPr/>
                    <a:lstStyle/>
                    <a:p>
                      <a:pPr algn="ctr"/>
                      <a:r>
                        <a:rPr lang="en-US" sz="2600" dirty="0"/>
                        <a:t>0.03 mg Ni/m</a:t>
                      </a:r>
                      <a:r>
                        <a:rPr lang="en-US" sz="2600" baseline="30000" dirty="0"/>
                        <a:t>3</a:t>
                      </a:r>
                      <a:endParaRPr lang="LID4096" sz="2600" dirty="0"/>
                    </a:p>
                  </a:txBody>
                  <a:tcPr/>
                </a:tc>
                <a:tc>
                  <a:txBody>
                    <a:bodyPr/>
                    <a:lstStyle/>
                    <a:p>
                      <a:pPr algn="ctr"/>
                      <a:r>
                        <a:rPr lang="en-US" sz="2600" dirty="0"/>
                        <a:t>0.05 mg Ni/m</a:t>
                      </a:r>
                      <a:r>
                        <a:rPr lang="en-US" sz="2600" baseline="30000" dirty="0"/>
                        <a:t>3</a:t>
                      </a:r>
                      <a:endParaRPr lang="LID4096" sz="2600" dirty="0"/>
                    </a:p>
                  </a:txBody>
                  <a:tcPr/>
                </a:tc>
                <a:extLst>
                  <a:ext uri="{0D108BD9-81ED-4DB2-BD59-A6C34878D82A}">
                    <a16:rowId xmlns:a16="http://schemas.microsoft.com/office/drawing/2014/main" val="2878240738"/>
                  </a:ext>
                </a:extLst>
              </a:tr>
              <a:tr h="871728">
                <a:tc>
                  <a:txBody>
                    <a:bodyPr/>
                    <a:lstStyle/>
                    <a:p>
                      <a:r>
                        <a:rPr lang="en-US" sz="2600" noProof="0" dirty="0"/>
                        <a:t>Respirable</a:t>
                      </a:r>
                    </a:p>
                    <a:p>
                      <a:r>
                        <a:rPr lang="en-US" sz="2600" noProof="0" dirty="0"/>
                        <a:t>Fraction</a:t>
                      </a:r>
                      <a:endParaRPr lang="en-US" sz="2600" noProof="0" dirty="0">
                        <a:solidFill>
                          <a:schemeClr val="bg1"/>
                        </a:solidFill>
                      </a:endParaRPr>
                    </a:p>
                  </a:txBody>
                  <a:tcPr/>
                </a:tc>
                <a:tc>
                  <a:txBody>
                    <a:bodyPr/>
                    <a:lstStyle/>
                    <a:p>
                      <a:pPr algn="ctr"/>
                      <a:r>
                        <a:rPr lang="en-US" sz="2600" dirty="0"/>
                        <a:t>0.005 mg Ni/m</a:t>
                      </a:r>
                      <a:r>
                        <a:rPr lang="en-US" sz="2600" baseline="30000" dirty="0"/>
                        <a:t>3</a:t>
                      </a:r>
                      <a:endParaRPr lang="LID4096" sz="2600" dirty="0"/>
                    </a:p>
                  </a:txBody>
                  <a:tcPr/>
                </a:tc>
                <a:tc>
                  <a:txBody>
                    <a:bodyPr/>
                    <a:lstStyle/>
                    <a:p>
                      <a:pPr algn="ctr"/>
                      <a:r>
                        <a:rPr lang="en-US" sz="2600" dirty="0"/>
                        <a:t>0.005 mg Ni/m</a:t>
                      </a:r>
                      <a:r>
                        <a:rPr lang="en-US" sz="2600" baseline="30000" dirty="0"/>
                        <a:t>3</a:t>
                      </a:r>
                      <a:endParaRPr lang="LID4096" sz="2600" dirty="0"/>
                    </a:p>
                  </a:txBody>
                  <a:tcPr/>
                </a:tc>
                <a:tc>
                  <a:txBody>
                    <a:bodyPr/>
                    <a:lstStyle/>
                    <a:p>
                      <a:pPr algn="ctr"/>
                      <a:r>
                        <a:rPr lang="en-US" sz="2600" dirty="0"/>
                        <a:t>0.01 mg Ni/m</a:t>
                      </a:r>
                      <a:r>
                        <a:rPr lang="en-US" sz="2600" baseline="30000" dirty="0"/>
                        <a:t>3</a:t>
                      </a:r>
                      <a:endParaRPr lang="LID4096" sz="2600" dirty="0"/>
                    </a:p>
                  </a:txBody>
                  <a:tcPr/>
                </a:tc>
                <a:extLst>
                  <a:ext uri="{0D108BD9-81ED-4DB2-BD59-A6C34878D82A}">
                    <a16:rowId xmlns:a16="http://schemas.microsoft.com/office/drawing/2014/main" val="2738633711"/>
                  </a:ext>
                </a:extLst>
              </a:tr>
            </a:tbl>
          </a:graphicData>
        </a:graphic>
      </p:graphicFrame>
      <p:sp>
        <p:nvSpPr>
          <p:cNvPr id="7" name="ZoneTexte 4">
            <a:extLst>
              <a:ext uri="{FF2B5EF4-FFF2-40B4-BE49-F238E27FC236}">
                <a16:creationId xmlns:a16="http://schemas.microsoft.com/office/drawing/2014/main" id="{DD31D046-09F3-426E-A0B3-82BCAE386E90}"/>
              </a:ext>
            </a:extLst>
          </p:cNvPr>
          <p:cNvSpPr txBox="1"/>
          <p:nvPr/>
        </p:nvSpPr>
        <p:spPr>
          <a:xfrm>
            <a:off x="443490" y="8826158"/>
            <a:ext cx="12117820" cy="553870"/>
          </a:xfrm>
          <a:prstGeom prst="rect">
            <a:avLst/>
          </a:prstGeom>
          <a:solidFill>
            <a:schemeClr val="tx1"/>
          </a:solidFill>
        </p:spPr>
        <p:txBody>
          <a:bodyPr wrap="square" rtlCol="0">
            <a:spAutoFit/>
          </a:bodyPr>
          <a:lstStyle/>
          <a:p>
            <a:pPr algn="ctr"/>
            <a:r>
              <a:rPr lang="en-US" sz="2999" dirty="0">
                <a:solidFill>
                  <a:schemeClr val="bg1"/>
                </a:solidFill>
                <a:latin typeface="Calibri" pitchFamily="34" charset="0"/>
              </a:rPr>
              <a:t>NiPERA OELVs are fully protective while being more implementable</a:t>
            </a:r>
          </a:p>
        </p:txBody>
      </p:sp>
      <p:sp>
        <p:nvSpPr>
          <p:cNvPr id="9" name="Rectangle: Rounded Corners 8">
            <a:extLst>
              <a:ext uri="{FF2B5EF4-FFF2-40B4-BE49-F238E27FC236}">
                <a16:creationId xmlns:a16="http://schemas.microsoft.com/office/drawing/2014/main" id="{6B656431-7B2E-4331-8589-97612F9B6043}"/>
              </a:ext>
            </a:extLst>
          </p:cNvPr>
          <p:cNvSpPr/>
          <p:nvPr/>
        </p:nvSpPr>
        <p:spPr>
          <a:xfrm>
            <a:off x="8678256" y="5390664"/>
            <a:ext cx="1728192" cy="17064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RAC values within 2 fold of NiPERA values</a:t>
            </a:r>
          </a:p>
        </p:txBody>
      </p:sp>
      <p:pic>
        <p:nvPicPr>
          <p:cNvPr id="12" name="Picture 11">
            <a:extLst>
              <a:ext uri="{FF2B5EF4-FFF2-40B4-BE49-F238E27FC236}">
                <a16:creationId xmlns:a16="http://schemas.microsoft.com/office/drawing/2014/main" id="{AC12B1B5-277C-451D-BBE8-9995A19A7AC5}"/>
              </a:ext>
            </a:extLst>
          </p:cNvPr>
          <p:cNvPicPr>
            <a:picLocks noChangeAspect="1"/>
          </p:cNvPicPr>
          <p:nvPr/>
        </p:nvPicPr>
        <p:blipFill>
          <a:blip r:embed="rId3"/>
          <a:stretch>
            <a:fillRect/>
          </a:stretch>
        </p:blipFill>
        <p:spPr>
          <a:xfrm>
            <a:off x="10559310" y="0"/>
            <a:ext cx="2445490" cy="1173835"/>
          </a:xfrm>
          <a:prstGeom prst="rect">
            <a:avLst/>
          </a:prstGeom>
        </p:spPr>
      </p:pic>
    </p:spTree>
    <p:extLst>
      <p:ext uri="{BB962C8B-B14F-4D97-AF65-F5344CB8AC3E}">
        <p14:creationId xmlns:p14="http://schemas.microsoft.com/office/powerpoint/2010/main" val="2387400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F8BF-01AE-4905-BC10-6E92A4E9A983}"/>
              </a:ext>
            </a:extLst>
          </p:cNvPr>
          <p:cNvSpPr>
            <a:spLocks noGrp="1"/>
          </p:cNvSpPr>
          <p:nvPr>
            <p:ph type="title"/>
          </p:nvPr>
        </p:nvSpPr>
        <p:spPr/>
        <p:txBody>
          <a:bodyPr>
            <a:normAutofit fontScale="90000"/>
          </a:bodyPr>
          <a:lstStyle/>
          <a:p>
            <a:r>
              <a:rPr lang="en-US" sz="4000" dirty="0"/>
              <a:t>Occupational Exposure Limits (OELs) in Europe:</a:t>
            </a:r>
            <a:br>
              <a:rPr lang="en-US" sz="4000" dirty="0"/>
            </a:br>
            <a:r>
              <a:rPr lang="en-US" sz="4000" dirty="0"/>
              <a:t>Status and Next Steps</a:t>
            </a:r>
          </a:p>
        </p:txBody>
      </p:sp>
      <p:sp>
        <p:nvSpPr>
          <p:cNvPr id="3" name="Slide Number Placeholder 2">
            <a:extLst>
              <a:ext uri="{FF2B5EF4-FFF2-40B4-BE49-F238E27FC236}">
                <a16:creationId xmlns:a16="http://schemas.microsoft.com/office/drawing/2014/main" id="{E104F091-F283-48F7-8D39-38C14A512407}"/>
              </a:ext>
            </a:extLst>
          </p:cNvPr>
          <p:cNvSpPr>
            <a:spLocks noGrp="1"/>
          </p:cNvSpPr>
          <p:nvPr>
            <p:ph type="sldNum" sz="quarter" idx="12"/>
          </p:nvPr>
        </p:nvSpPr>
        <p:spPr/>
        <p:txBody>
          <a:bodyPr/>
          <a:lstStyle/>
          <a:p>
            <a:fld id="{7F943C79-CEC4-4E37-AAB8-C92CB673A2CB}" type="slidenum">
              <a:rPr lang="en-GB" smtClean="0"/>
              <a:pPr/>
              <a:t>8</a:t>
            </a:fld>
            <a:endParaRPr lang="en-GB"/>
          </a:p>
        </p:txBody>
      </p:sp>
      <p:sp>
        <p:nvSpPr>
          <p:cNvPr id="4" name="Content Placeholder 3">
            <a:extLst>
              <a:ext uri="{FF2B5EF4-FFF2-40B4-BE49-F238E27FC236}">
                <a16:creationId xmlns:a16="http://schemas.microsoft.com/office/drawing/2014/main" id="{CB07F1D8-6E55-4898-87E0-5E9930772957}"/>
              </a:ext>
            </a:extLst>
          </p:cNvPr>
          <p:cNvSpPr>
            <a:spLocks noGrp="1"/>
          </p:cNvSpPr>
          <p:nvPr>
            <p:ph idx="1"/>
          </p:nvPr>
        </p:nvSpPr>
        <p:spPr>
          <a:xfrm>
            <a:off x="650238" y="1636440"/>
            <a:ext cx="6182295" cy="6910572"/>
          </a:xfrm>
        </p:spPr>
        <p:txBody>
          <a:bodyPr>
            <a:normAutofit lnSpcReduction="10000"/>
          </a:bodyPr>
          <a:lstStyle/>
          <a:p>
            <a:r>
              <a:rPr lang="en-US" dirty="0">
                <a:solidFill>
                  <a:schemeClr val="tx1"/>
                </a:solidFill>
              </a:rPr>
              <a:t>EC to consult “social partners and governments”</a:t>
            </a:r>
          </a:p>
          <a:p>
            <a:pPr lvl="1"/>
            <a:endParaRPr lang="en-US" dirty="0">
              <a:solidFill>
                <a:schemeClr val="tx1"/>
              </a:solidFill>
            </a:endParaRPr>
          </a:p>
          <a:p>
            <a:r>
              <a:rPr lang="en-US" dirty="0">
                <a:solidFill>
                  <a:schemeClr val="tx1"/>
                </a:solidFill>
              </a:rPr>
              <a:t>Socioeconomic analysis to understand the balance between compliance costs and health benefits</a:t>
            </a:r>
          </a:p>
          <a:p>
            <a:endParaRPr lang="en-US" dirty="0">
              <a:solidFill>
                <a:schemeClr val="tx1"/>
              </a:solidFill>
            </a:endParaRPr>
          </a:p>
          <a:p>
            <a:r>
              <a:rPr lang="en-US" dirty="0">
                <a:solidFill>
                  <a:schemeClr val="tx1"/>
                </a:solidFill>
              </a:rPr>
              <a:t>Tripartite Advisory Committee on Health and Safety Opinion </a:t>
            </a:r>
          </a:p>
          <a:p>
            <a:endParaRPr lang="en-US" dirty="0">
              <a:solidFill>
                <a:schemeClr val="tx1"/>
              </a:solidFill>
            </a:endParaRPr>
          </a:p>
          <a:p>
            <a:r>
              <a:rPr lang="en-US" dirty="0">
                <a:solidFill>
                  <a:schemeClr val="tx1"/>
                </a:solidFill>
              </a:rPr>
              <a:t>EC Impact Assessment Report</a:t>
            </a:r>
          </a:p>
          <a:p>
            <a:endParaRPr lang="en-US" dirty="0">
              <a:solidFill>
                <a:schemeClr val="tx1"/>
              </a:solidFill>
            </a:endParaRPr>
          </a:p>
          <a:p>
            <a:r>
              <a:rPr lang="en-US" dirty="0">
                <a:solidFill>
                  <a:schemeClr val="tx1"/>
                </a:solidFill>
              </a:rPr>
              <a:t>EU legislative proposal to set OELV for nickel compounds expected in 2019/20 Revision of Carcinogens and Mutagens Directive</a:t>
            </a:r>
          </a:p>
          <a:p>
            <a:pPr lvl="1"/>
            <a:endParaRPr lang="en-US" dirty="0"/>
          </a:p>
          <a:p>
            <a:endParaRPr lang="en-US" dirty="0"/>
          </a:p>
          <a:p>
            <a:endParaRPr lang="en-US" dirty="0"/>
          </a:p>
        </p:txBody>
      </p:sp>
      <p:pic>
        <p:nvPicPr>
          <p:cNvPr id="15" name="Picture 14">
            <a:extLst>
              <a:ext uri="{FF2B5EF4-FFF2-40B4-BE49-F238E27FC236}">
                <a16:creationId xmlns:a16="http://schemas.microsoft.com/office/drawing/2014/main" id="{DB1B37CF-4CEA-4875-BB57-F8C9F5AE3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533" y="1777399"/>
            <a:ext cx="5852161" cy="6523048"/>
          </a:xfrm>
          <a:prstGeom prst="rect">
            <a:avLst/>
          </a:prstGeom>
        </p:spPr>
      </p:pic>
      <p:sp>
        <p:nvSpPr>
          <p:cNvPr id="16" name="ZoneTexte 4">
            <a:extLst>
              <a:ext uri="{FF2B5EF4-FFF2-40B4-BE49-F238E27FC236}">
                <a16:creationId xmlns:a16="http://schemas.microsoft.com/office/drawing/2014/main" id="{EB7EDFA4-FC30-4C1A-A28E-A52E7E6528B7}"/>
              </a:ext>
            </a:extLst>
          </p:cNvPr>
          <p:cNvSpPr txBox="1"/>
          <p:nvPr/>
        </p:nvSpPr>
        <p:spPr>
          <a:xfrm>
            <a:off x="442370" y="8547012"/>
            <a:ext cx="12242324" cy="1015406"/>
          </a:xfrm>
          <a:prstGeom prst="rect">
            <a:avLst/>
          </a:prstGeom>
          <a:solidFill>
            <a:schemeClr val="tx1"/>
          </a:solidFill>
        </p:spPr>
        <p:txBody>
          <a:bodyPr wrap="square" rtlCol="0">
            <a:spAutoFit/>
          </a:bodyPr>
          <a:lstStyle/>
          <a:p>
            <a:pPr algn="ctr" defTabSz="1300393"/>
            <a:r>
              <a:rPr lang="en-US" sz="2999" dirty="0">
                <a:solidFill>
                  <a:srgbClr val="FFFFFF"/>
                </a:solidFill>
                <a:latin typeface="Calibri" pitchFamily="34" charset="0"/>
              </a:rPr>
              <a:t>NI to continue to follow process and engage with stakeholders</a:t>
            </a:r>
          </a:p>
          <a:p>
            <a:pPr algn="ctr" defTabSz="1300393"/>
            <a:r>
              <a:rPr lang="en-US" sz="2999" dirty="0">
                <a:solidFill>
                  <a:srgbClr val="FFFFFF"/>
                </a:solidFill>
                <a:latin typeface="Calibri" pitchFamily="34" charset="0"/>
              </a:rPr>
              <a:t>Aim: </a:t>
            </a:r>
            <a:r>
              <a:rPr lang="en-US" sz="2999" dirty="0">
                <a:solidFill>
                  <a:schemeClr val="bg1"/>
                </a:solidFill>
                <a:latin typeface="Calibri" pitchFamily="34" charset="0"/>
              </a:rPr>
              <a:t>OELVs that are fully protective while being more implementable</a:t>
            </a:r>
            <a:endParaRPr lang="en-US" sz="2999" dirty="0">
              <a:solidFill>
                <a:srgbClr val="FFFFFF"/>
              </a:solidFill>
              <a:latin typeface="Calibri" pitchFamily="34" charset="0"/>
            </a:endParaRPr>
          </a:p>
        </p:txBody>
      </p:sp>
    </p:spTree>
    <p:extLst>
      <p:ext uri="{BB962C8B-B14F-4D97-AF65-F5344CB8AC3E}">
        <p14:creationId xmlns:p14="http://schemas.microsoft.com/office/powerpoint/2010/main" val="140074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1B7A-A906-45D3-BEB4-030A77304B97}"/>
              </a:ext>
            </a:extLst>
          </p:cNvPr>
          <p:cNvSpPr>
            <a:spLocks noGrp="1"/>
          </p:cNvSpPr>
          <p:nvPr>
            <p:ph type="title"/>
          </p:nvPr>
        </p:nvSpPr>
        <p:spPr>
          <a:xfrm>
            <a:off x="246949" y="119303"/>
            <a:ext cx="9452560" cy="1173836"/>
          </a:xfrm>
        </p:spPr>
        <p:txBody>
          <a:bodyPr>
            <a:normAutofit fontScale="90000"/>
          </a:bodyPr>
          <a:lstStyle/>
          <a:p>
            <a:r>
              <a:rPr lang="en-US" dirty="0"/>
              <a:t>EU Cobalt Metal Classification Proposal:</a:t>
            </a:r>
            <a:br>
              <a:rPr lang="en-US" dirty="0"/>
            </a:br>
            <a:r>
              <a:rPr lang="en-US" dirty="0"/>
              <a:t>Impact</a:t>
            </a:r>
            <a:endParaRPr lang="x-none" dirty="0"/>
          </a:p>
        </p:txBody>
      </p:sp>
      <p:sp>
        <p:nvSpPr>
          <p:cNvPr id="4" name="Slide Number Placeholder 3">
            <a:extLst>
              <a:ext uri="{FF2B5EF4-FFF2-40B4-BE49-F238E27FC236}">
                <a16:creationId xmlns:a16="http://schemas.microsoft.com/office/drawing/2014/main" id="{9A776832-45D5-45CD-86AA-9D7AA9E3C761}"/>
              </a:ext>
            </a:extLst>
          </p:cNvPr>
          <p:cNvSpPr>
            <a:spLocks noGrp="1"/>
          </p:cNvSpPr>
          <p:nvPr>
            <p:ph type="sldNum" sz="quarter" idx="12"/>
          </p:nvPr>
        </p:nvSpPr>
        <p:spPr>
          <a:xfrm>
            <a:off x="9320107" y="8982086"/>
            <a:ext cx="3034453" cy="519289"/>
          </a:xfrm>
        </p:spPr>
        <p:txBody>
          <a:bodyPr/>
          <a:lstStyle/>
          <a:p>
            <a:fld id="{7F943C79-CEC4-4E37-AAB8-C92CB673A2CB}" type="slidenum">
              <a:rPr lang="en-GB" smtClean="0"/>
              <a:pPr/>
              <a:t>9</a:t>
            </a:fld>
            <a:endParaRPr lang="en-GB"/>
          </a:p>
        </p:txBody>
      </p:sp>
      <p:sp>
        <p:nvSpPr>
          <p:cNvPr id="6" name="TextBox 5">
            <a:extLst>
              <a:ext uri="{FF2B5EF4-FFF2-40B4-BE49-F238E27FC236}">
                <a16:creationId xmlns:a16="http://schemas.microsoft.com/office/drawing/2014/main" id="{58FDE231-9E46-4602-8835-39113FF21A27}"/>
              </a:ext>
            </a:extLst>
          </p:cNvPr>
          <p:cNvSpPr txBox="1"/>
          <p:nvPr/>
        </p:nvSpPr>
        <p:spPr>
          <a:xfrm>
            <a:off x="331392" y="7210737"/>
            <a:ext cx="12673408" cy="2246769"/>
          </a:xfrm>
          <a:prstGeom prst="rect">
            <a:avLst/>
          </a:prstGeom>
          <a:noFill/>
        </p:spPr>
        <p:txBody>
          <a:bodyPr wrap="square" rtlCol="0">
            <a:spAutoFit/>
          </a:bodyPr>
          <a:lstStyle/>
          <a:p>
            <a:pPr marL="1107430" lvl="1"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b="1" dirty="0"/>
              <a:t>Impacts on US industrial value chains </a:t>
            </a:r>
          </a:p>
          <a:p>
            <a:pPr marL="1107430" lvl="1" indent="-457200">
              <a:buFont typeface="Wingdings" panose="05000000000000000000" pitchFamily="2" charset="2"/>
              <a:buChar char="§"/>
            </a:pPr>
            <a:r>
              <a:rPr lang="en-US" sz="2800" dirty="0"/>
              <a:t>Stigmatization of US consumer goods containing cobalt </a:t>
            </a:r>
          </a:p>
          <a:p>
            <a:pPr marL="1107430" lvl="1" indent="-457200">
              <a:buFont typeface="Wingdings" panose="05000000000000000000" pitchFamily="2" charset="2"/>
              <a:buChar char="§"/>
            </a:pPr>
            <a:r>
              <a:rPr lang="en-US" sz="2800" dirty="0"/>
              <a:t>Market access endangered for certain markets </a:t>
            </a:r>
          </a:p>
          <a:p>
            <a:pPr marL="1107430" lvl="1" indent="-457200">
              <a:buFont typeface="Wingdings" panose="05000000000000000000" pitchFamily="2" charset="2"/>
              <a:buChar char="§"/>
            </a:pPr>
            <a:r>
              <a:rPr lang="en-US" sz="2800" dirty="0"/>
              <a:t>Legal implications</a:t>
            </a:r>
          </a:p>
        </p:txBody>
      </p:sp>
      <p:sp>
        <p:nvSpPr>
          <p:cNvPr id="5" name="Rectangle 2">
            <a:extLst>
              <a:ext uri="{FF2B5EF4-FFF2-40B4-BE49-F238E27FC236}">
                <a16:creationId xmlns:a16="http://schemas.microsoft.com/office/drawing/2014/main" id="{5A92A4D2-A6C4-45FE-9DB4-8E3F541E09CA}"/>
              </a:ext>
            </a:extLst>
          </p:cNvPr>
          <p:cNvSpPr txBox="1">
            <a:spLocks noChangeArrowheads="1"/>
          </p:cNvSpPr>
          <p:nvPr>
            <p:custDataLst>
              <p:tags r:id="rId1"/>
            </p:custDataLst>
          </p:nvPr>
        </p:nvSpPr>
        <p:spPr bwMode="auto">
          <a:xfrm>
            <a:off x="401050" y="1606231"/>
            <a:ext cx="11973874" cy="6541137"/>
          </a:xfrm>
          <a:prstGeom prst="rect">
            <a:avLst/>
          </a:prstGeom>
          <a:noFill/>
          <a:ln w="9525">
            <a:noFill/>
            <a:miter lim="800000"/>
            <a:headEnd/>
            <a:tailEnd/>
          </a:ln>
        </p:spPr>
        <p:txBody>
          <a:bodyPr lIns="145035" tIns="72531" rIns="145035" bIns="72531"/>
          <a:lstStyle/>
          <a:p>
            <a:pPr defTabSz="1450294" fontAlgn="base">
              <a:spcBef>
                <a:spcPct val="0"/>
              </a:spcBef>
              <a:spcAft>
                <a:spcPct val="0"/>
              </a:spcAft>
              <a:buClr>
                <a:srgbClr val="073E87"/>
              </a:buClr>
              <a:buSzPct val="50000"/>
            </a:pPr>
            <a:r>
              <a:rPr lang="en-US" sz="2800" dirty="0">
                <a:solidFill>
                  <a:schemeClr val="tx1">
                    <a:lumMod val="75000"/>
                  </a:schemeClr>
                </a:solidFill>
              </a:rPr>
              <a:t>EU Proposal to classify Cobalt metal as:</a:t>
            </a:r>
          </a:p>
          <a:p>
            <a:pPr defTabSz="1450294" fontAlgn="base">
              <a:spcBef>
                <a:spcPct val="0"/>
              </a:spcBef>
              <a:spcAft>
                <a:spcPct val="0"/>
              </a:spcAft>
              <a:buClr>
                <a:srgbClr val="073E87"/>
              </a:buClr>
              <a:buSzPct val="50000"/>
            </a:pPr>
            <a:r>
              <a:rPr lang="en-US" sz="2800" dirty="0">
                <a:solidFill>
                  <a:schemeClr val="tx1">
                    <a:lumMod val="75000"/>
                  </a:schemeClr>
                </a:solidFill>
              </a:rPr>
              <a:t>	Carcinogen Category 1B </a:t>
            </a:r>
            <a:r>
              <a:rPr lang="en-US" sz="2800" b="1" dirty="0">
                <a:solidFill>
                  <a:schemeClr val="tx1">
                    <a:lumMod val="75000"/>
                  </a:schemeClr>
                </a:solidFill>
              </a:rPr>
              <a:t>for all routes of exposure (0.01%)</a:t>
            </a:r>
          </a:p>
          <a:p>
            <a:pPr defTabSz="1450294" fontAlgn="base">
              <a:spcBef>
                <a:spcPct val="0"/>
              </a:spcBef>
              <a:spcAft>
                <a:spcPct val="0"/>
              </a:spcAft>
              <a:buClr>
                <a:srgbClr val="073E87"/>
              </a:buClr>
              <a:buSzPct val="50000"/>
            </a:pPr>
            <a:r>
              <a:rPr lang="en-US" sz="2800" dirty="0">
                <a:solidFill>
                  <a:schemeClr val="tx1">
                    <a:lumMod val="75000"/>
                  </a:schemeClr>
                </a:solidFill>
              </a:rPr>
              <a:t>	</a:t>
            </a:r>
            <a:r>
              <a:rPr lang="en-US" sz="2800" dirty="0" err="1">
                <a:solidFill>
                  <a:schemeClr val="tx1">
                    <a:lumMod val="75000"/>
                  </a:schemeClr>
                </a:solidFill>
              </a:rPr>
              <a:t>Reprotox</a:t>
            </a:r>
            <a:r>
              <a:rPr lang="en-US" sz="2800" dirty="0">
                <a:solidFill>
                  <a:schemeClr val="tx1">
                    <a:lumMod val="75000"/>
                  </a:schemeClr>
                </a:solidFill>
              </a:rPr>
              <a:t> Category 1B</a:t>
            </a:r>
          </a:p>
          <a:p>
            <a:pPr defTabSz="1450294" fontAlgn="base">
              <a:spcBef>
                <a:spcPct val="0"/>
              </a:spcBef>
              <a:spcAft>
                <a:spcPct val="0"/>
              </a:spcAft>
              <a:buClr>
                <a:srgbClr val="073E87"/>
              </a:buClr>
              <a:buSzPct val="50000"/>
            </a:pPr>
            <a:r>
              <a:rPr lang="en-US" sz="2800" dirty="0">
                <a:solidFill>
                  <a:schemeClr val="tx1">
                    <a:lumMod val="75000"/>
                  </a:schemeClr>
                </a:solidFill>
              </a:rPr>
              <a:t>	Mutagen Category 2</a:t>
            </a:r>
          </a:p>
          <a:p>
            <a:pPr marL="1757660" lvl="2" indent="-457200" defTabSz="1450294" fontAlgn="base">
              <a:spcBef>
                <a:spcPct val="0"/>
              </a:spcBef>
              <a:spcAft>
                <a:spcPct val="0"/>
              </a:spcAft>
              <a:buClr>
                <a:srgbClr val="073E87"/>
              </a:buClr>
              <a:buSzPct val="50000"/>
              <a:buFont typeface="Arial" panose="020B0604020202020204" pitchFamily="34" charset="0"/>
              <a:buChar char="•"/>
            </a:pPr>
            <a:endParaRPr lang="en-US" sz="2800" dirty="0">
              <a:solidFill>
                <a:schemeClr val="tx1">
                  <a:lumMod val="75000"/>
                </a:schemeClr>
              </a:solidFill>
            </a:endParaRPr>
          </a:p>
          <a:p>
            <a:pPr marL="1757660" lvl="2" indent="-457200" defTabSz="1450294" fontAlgn="base">
              <a:spcBef>
                <a:spcPct val="0"/>
              </a:spcBef>
              <a:spcAft>
                <a:spcPct val="0"/>
              </a:spcAft>
              <a:buClr>
                <a:srgbClr val="073E87"/>
              </a:buClr>
              <a:buSzPct val="50000"/>
              <a:buFont typeface="Arial" panose="020B0604020202020204" pitchFamily="34" charset="0"/>
              <a:buChar char="•"/>
            </a:pPr>
            <a:r>
              <a:rPr lang="en-US" sz="2800" dirty="0">
                <a:solidFill>
                  <a:schemeClr val="tx1">
                    <a:lumMod val="75000"/>
                  </a:schemeClr>
                </a:solidFill>
              </a:rPr>
              <a:t>Nickel and nickel-containing stainless steel at risk of being classified as carcinogen by inhalation, ingestion and dermal contact</a:t>
            </a:r>
          </a:p>
          <a:p>
            <a:pPr marL="1757660" lvl="2" indent="-457200" defTabSz="1450294" fontAlgn="base">
              <a:spcBef>
                <a:spcPct val="0"/>
              </a:spcBef>
              <a:spcAft>
                <a:spcPct val="0"/>
              </a:spcAft>
              <a:buClr>
                <a:srgbClr val="073E87"/>
              </a:buClr>
              <a:buSzPct val="50000"/>
              <a:buFont typeface="Arial" panose="020B0604020202020204" pitchFamily="34" charset="0"/>
              <a:buChar char="•"/>
            </a:pPr>
            <a:r>
              <a:rPr lang="en-US" sz="2800" dirty="0">
                <a:solidFill>
                  <a:schemeClr val="tx1">
                    <a:lumMod val="75000"/>
                  </a:schemeClr>
                </a:solidFill>
              </a:rPr>
              <a:t>This puts at risks important and critical applications such as:</a:t>
            </a:r>
          </a:p>
          <a:p>
            <a:pPr marL="561483" indent="-561483" defTabSz="1450294" fontAlgn="base">
              <a:spcBef>
                <a:spcPct val="0"/>
              </a:spcBef>
              <a:spcAft>
                <a:spcPct val="0"/>
              </a:spcAft>
              <a:buClr>
                <a:srgbClr val="073E87"/>
              </a:buClr>
              <a:buSzPct val="50000"/>
              <a:buBlip>
                <a:blip r:embed="rId4"/>
              </a:buBlip>
            </a:pPr>
            <a:endParaRPr lang="en-US" sz="2800" b="1" dirty="0">
              <a:solidFill>
                <a:schemeClr val="tx1">
                  <a:lumMod val="75000"/>
                </a:schemeClr>
              </a:solidFill>
            </a:endParaRPr>
          </a:p>
          <a:p>
            <a:pPr defTabSz="1450294" fontAlgn="base">
              <a:spcBef>
                <a:spcPct val="0"/>
              </a:spcBef>
              <a:spcAft>
                <a:spcPct val="0"/>
              </a:spcAft>
              <a:buClr>
                <a:srgbClr val="073E87"/>
              </a:buClr>
              <a:buSzPct val="50000"/>
            </a:pPr>
            <a:endParaRPr lang="en-CA" altLang="fr-FR" sz="3100" dirty="0">
              <a:solidFill>
                <a:schemeClr val="tx1">
                  <a:lumMod val="75000"/>
                </a:schemeClr>
              </a:solidFill>
              <a:latin typeface="Arial Narrow" panose="020B0606020202030204" pitchFamily="34" charset="0"/>
            </a:endParaRPr>
          </a:p>
        </p:txBody>
      </p:sp>
      <p:pic>
        <p:nvPicPr>
          <p:cNvPr id="7" name="Picture 6">
            <a:extLst>
              <a:ext uri="{FF2B5EF4-FFF2-40B4-BE49-F238E27FC236}">
                <a16:creationId xmlns:a16="http://schemas.microsoft.com/office/drawing/2014/main" id="{CEB4C305-2979-437D-9D73-D03C7B62C165}"/>
              </a:ext>
            </a:extLst>
          </p:cNvPr>
          <p:cNvPicPr>
            <a:picLocks noChangeAspect="1"/>
          </p:cNvPicPr>
          <p:nvPr/>
        </p:nvPicPr>
        <p:blipFill>
          <a:blip r:embed="rId5"/>
          <a:stretch>
            <a:fillRect/>
          </a:stretch>
        </p:blipFill>
        <p:spPr>
          <a:xfrm>
            <a:off x="705246" y="3724672"/>
            <a:ext cx="1222416" cy="1222416"/>
          </a:xfrm>
          <a:prstGeom prst="rect">
            <a:avLst/>
          </a:prstGeom>
        </p:spPr>
      </p:pic>
      <p:sp>
        <p:nvSpPr>
          <p:cNvPr id="8" name="Rectangle: Rounded Corners 7">
            <a:extLst>
              <a:ext uri="{FF2B5EF4-FFF2-40B4-BE49-F238E27FC236}">
                <a16:creationId xmlns:a16="http://schemas.microsoft.com/office/drawing/2014/main" id="{8B804737-095D-4175-9B0C-E2CD0708E7E6}"/>
              </a:ext>
            </a:extLst>
          </p:cNvPr>
          <p:cNvSpPr/>
          <p:nvPr/>
        </p:nvSpPr>
        <p:spPr>
          <a:xfrm>
            <a:off x="417214" y="5361065"/>
            <a:ext cx="2046999" cy="2010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schemeClr>
                </a:solidFill>
              </a:rPr>
              <a:t>Medical devices such as surgical instruments</a:t>
            </a:r>
          </a:p>
        </p:txBody>
      </p:sp>
      <p:sp>
        <p:nvSpPr>
          <p:cNvPr id="9" name="Rectangle: Rounded Corners 8">
            <a:extLst>
              <a:ext uri="{FF2B5EF4-FFF2-40B4-BE49-F238E27FC236}">
                <a16:creationId xmlns:a16="http://schemas.microsoft.com/office/drawing/2014/main" id="{B441A645-2E08-4DB0-B3B0-6EEC66F40390}"/>
              </a:ext>
            </a:extLst>
          </p:cNvPr>
          <p:cNvSpPr/>
          <p:nvPr/>
        </p:nvSpPr>
        <p:spPr>
          <a:xfrm>
            <a:off x="2812989" y="5361065"/>
            <a:ext cx="2160240" cy="2010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schemeClr>
                </a:solidFill>
              </a:rPr>
              <a:t>Every day household products: pots, pans, cutlery, …</a:t>
            </a:r>
          </a:p>
        </p:txBody>
      </p:sp>
      <p:sp>
        <p:nvSpPr>
          <p:cNvPr id="10" name="Rectangle: Rounded Corners 9">
            <a:extLst>
              <a:ext uri="{FF2B5EF4-FFF2-40B4-BE49-F238E27FC236}">
                <a16:creationId xmlns:a16="http://schemas.microsoft.com/office/drawing/2014/main" id="{ACA2728C-CE28-41A7-8856-712BB4FF9BE0}"/>
              </a:ext>
            </a:extLst>
          </p:cNvPr>
          <p:cNvSpPr/>
          <p:nvPr/>
        </p:nvSpPr>
        <p:spPr>
          <a:xfrm>
            <a:off x="5322005" y="5348381"/>
            <a:ext cx="2131965" cy="20359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schemeClr>
                </a:solidFill>
              </a:rPr>
              <a:t>Industrial applications e.g. food processing </a:t>
            </a:r>
          </a:p>
        </p:txBody>
      </p:sp>
      <p:sp>
        <p:nvSpPr>
          <p:cNvPr id="11" name="Rectangle: Rounded Corners 10">
            <a:extLst>
              <a:ext uri="{FF2B5EF4-FFF2-40B4-BE49-F238E27FC236}">
                <a16:creationId xmlns:a16="http://schemas.microsoft.com/office/drawing/2014/main" id="{519C0BF0-BD9F-419C-A4B0-1FC9F0A0E7D0}"/>
              </a:ext>
            </a:extLst>
          </p:cNvPr>
          <p:cNvSpPr/>
          <p:nvPr/>
        </p:nvSpPr>
        <p:spPr>
          <a:xfrm>
            <a:off x="7831021" y="5347071"/>
            <a:ext cx="2095501" cy="20105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schemeClr>
                </a:solidFill>
              </a:rPr>
              <a:t>Applications in public places: handrails, kitchens, …</a:t>
            </a:r>
          </a:p>
        </p:txBody>
      </p:sp>
      <p:sp>
        <p:nvSpPr>
          <p:cNvPr id="12" name="Rectangle: Rounded Corners 11">
            <a:extLst>
              <a:ext uri="{FF2B5EF4-FFF2-40B4-BE49-F238E27FC236}">
                <a16:creationId xmlns:a16="http://schemas.microsoft.com/office/drawing/2014/main" id="{D7DE1D53-5B3C-4284-ADB4-80166BBB621A}"/>
              </a:ext>
            </a:extLst>
          </p:cNvPr>
          <p:cNvSpPr/>
          <p:nvPr/>
        </p:nvSpPr>
        <p:spPr>
          <a:xfrm>
            <a:off x="10303573" y="5348381"/>
            <a:ext cx="2131965" cy="20359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schemeClr>
                </a:solidFill>
              </a:rPr>
              <a:t>Critical infrastructure such as water pipelines</a:t>
            </a:r>
          </a:p>
        </p:txBody>
      </p:sp>
      <p:pic>
        <p:nvPicPr>
          <p:cNvPr id="13" name="Picture 12">
            <a:extLst>
              <a:ext uri="{FF2B5EF4-FFF2-40B4-BE49-F238E27FC236}">
                <a16:creationId xmlns:a16="http://schemas.microsoft.com/office/drawing/2014/main" id="{9AFEF149-FBE7-4EA9-AF33-C48B1BFF5AE7}"/>
              </a:ext>
            </a:extLst>
          </p:cNvPr>
          <p:cNvPicPr>
            <a:picLocks noChangeAspect="1"/>
          </p:cNvPicPr>
          <p:nvPr/>
        </p:nvPicPr>
        <p:blipFill>
          <a:blip r:embed="rId6"/>
          <a:stretch>
            <a:fillRect/>
          </a:stretch>
        </p:blipFill>
        <p:spPr>
          <a:xfrm>
            <a:off x="10559310" y="0"/>
            <a:ext cx="2445490" cy="1173835"/>
          </a:xfrm>
          <a:prstGeom prst="rect">
            <a:avLst/>
          </a:prstGeom>
        </p:spPr>
      </p:pic>
    </p:spTree>
    <p:extLst>
      <p:ext uri="{BB962C8B-B14F-4D97-AF65-F5344CB8AC3E}">
        <p14:creationId xmlns:p14="http://schemas.microsoft.com/office/powerpoint/2010/main" val="2363875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NiPERA Theme">
  <a:themeElements>
    <a:clrScheme name="Nickel Insitute">
      <a:dk1>
        <a:srgbClr val="003A74"/>
      </a:dk1>
      <a:lt1>
        <a:srgbClr val="FFFFFF"/>
      </a:lt1>
      <a:dk2>
        <a:srgbClr val="333333"/>
      </a:dk2>
      <a:lt2>
        <a:srgbClr val="000000"/>
      </a:lt2>
      <a:accent1>
        <a:srgbClr val="74519B"/>
      </a:accent1>
      <a:accent2>
        <a:srgbClr val="519B7D"/>
      </a:accent2>
      <a:accent3>
        <a:srgbClr val="1881CB"/>
      </a:accent3>
      <a:accent4>
        <a:srgbClr val="E19604"/>
      </a:accent4>
      <a:accent5>
        <a:srgbClr val="003A74"/>
      </a:accent5>
      <a:accent6>
        <a:srgbClr val="333333"/>
      </a:accent6>
      <a:hlink>
        <a:srgbClr val="1881CB"/>
      </a:hlink>
      <a:folHlink>
        <a:srgbClr val="74519B"/>
      </a:folHlink>
    </a:clrScheme>
    <a:fontScheme name="Nickel Institu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1"/>
        </a:solidFill>
      </a:spPr>
      <a:bodyPr wrap="square" rtlCol="0">
        <a:spAutoFit/>
      </a:bodyPr>
      <a:lstStyle>
        <a:defPPr>
          <a:defRPr dirty="0"/>
        </a:defPPr>
      </a:lstStyle>
    </a:txDef>
  </a:objectDefaults>
  <a:extraClrSchemeLst/>
  <a:extLst>
    <a:ext uri="{05A4C25C-085E-4340-85A3-A5531E510DB2}">
      <thm15:themeFamily xmlns:thm15="http://schemas.microsoft.com/office/thememl/2012/main" name="170719- NI=NiPERA PPT-basic.potx" id="{EFDCBC80-C3ED-46DD-A264-089E28A4B43B}" vid="{B9E90BA8-ABEF-4383-8211-4EEEE009C39A}"/>
    </a:ext>
  </a:extLst>
</a:theme>
</file>

<file path=ppt/theme/theme2.xml><?xml version="1.0" encoding="utf-8"?>
<a:theme xmlns:a="http://schemas.openxmlformats.org/drawingml/2006/main" name="Thème Office">
  <a:themeElements>
    <a:clrScheme name="Nickel Insitute">
      <a:dk1>
        <a:srgbClr val="003A74"/>
      </a:dk1>
      <a:lt1>
        <a:srgbClr val="FFFFFF"/>
      </a:lt1>
      <a:dk2>
        <a:srgbClr val="333333"/>
      </a:dk2>
      <a:lt2>
        <a:srgbClr val="000000"/>
      </a:lt2>
      <a:accent1>
        <a:srgbClr val="74519B"/>
      </a:accent1>
      <a:accent2>
        <a:srgbClr val="519B7D"/>
      </a:accent2>
      <a:accent3>
        <a:srgbClr val="1881CB"/>
      </a:accent3>
      <a:accent4>
        <a:srgbClr val="E19604"/>
      </a:accent4>
      <a:accent5>
        <a:srgbClr val="003A74"/>
      </a:accent5>
      <a:accent6>
        <a:srgbClr val="333333"/>
      </a:accent6>
      <a:hlink>
        <a:srgbClr val="1881CB"/>
      </a:hlink>
      <a:folHlink>
        <a:srgbClr val="74519B"/>
      </a:folHlink>
    </a:clrScheme>
    <a:fontScheme name="Nickel Institu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1"/>
        </a:solidFill>
      </a:spPr>
      <a:bodyPr wrap="square" rtlCol="0">
        <a:spAutoFit/>
      </a:bodyPr>
      <a:lstStyle>
        <a:defPPr>
          <a:defRPr dirty="0"/>
        </a:defPPr>
      </a:lst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903F043E3CBA40A1D0504917A6F4A7" ma:contentTypeVersion="6" ma:contentTypeDescription="Create a new document." ma:contentTypeScope="" ma:versionID="ac40f93ac950e2ec784263dc60a68991">
  <xsd:schema xmlns:xsd="http://www.w3.org/2001/XMLSchema" xmlns:xs="http://www.w3.org/2001/XMLSchema" xmlns:p="http://schemas.microsoft.com/office/2006/metadata/properties" xmlns:ns2="ec3ca0cd-4597-41a0-8ac0-52cefe52a634" xmlns:ns3="8bc3f0aa-2f71-4f50-9065-321f711bbdc6" targetNamespace="http://schemas.microsoft.com/office/2006/metadata/properties" ma:root="true" ma:fieldsID="7e09645341ec48499c723fd1a2e676d3" ns2:_="" ns3:_="">
    <xsd:import namespace="ec3ca0cd-4597-41a0-8ac0-52cefe52a634"/>
    <xsd:import namespace="8bc3f0aa-2f71-4f50-9065-321f711bbd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ca0cd-4597-41a0-8ac0-52cefe52a63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c3f0aa-2f71-4f50-9065-321f711bbd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D704CB-54C1-4E54-9155-78D89791F565}">
  <ds:schemaRefs>
    <ds:schemaRef ds:uri="http://schemas.microsoft.com/sharepoint/v3/contenttype/forms"/>
  </ds:schemaRefs>
</ds:datastoreItem>
</file>

<file path=customXml/itemProps2.xml><?xml version="1.0" encoding="utf-8"?>
<ds:datastoreItem xmlns:ds="http://schemas.openxmlformats.org/officeDocument/2006/customXml" ds:itemID="{84BCA518-18F1-48D7-A09C-71E896BC3FB0}">
  <ds:schemaRefs>
    <ds:schemaRef ds:uri="http://schemas.microsoft.com/office/2006/documentManagement/types"/>
    <ds:schemaRef ds:uri="http://purl.org/dc/elements/1.1/"/>
    <ds:schemaRef ds:uri="http://purl.org/dc/terms/"/>
    <ds:schemaRef ds:uri="http://www.w3.org/XML/1998/namespace"/>
    <ds:schemaRef ds:uri="http://purl.org/dc/dcmitype/"/>
    <ds:schemaRef ds:uri="8bc3f0aa-2f71-4f50-9065-321f711bbdc6"/>
    <ds:schemaRef ds:uri="http://schemas.microsoft.com/office/2006/metadata/properties"/>
    <ds:schemaRef ds:uri="http://schemas.microsoft.com/office/infopath/2007/PartnerControls"/>
    <ds:schemaRef ds:uri="http://schemas.openxmlformats.org/package/2006/metadata/core-properties"/>
    <ds:schemaRef ds:uri="ec3ca0cd-4597-41a0-8ac0-52cefe52a634"/>
  </ds:schemaRefs>
</ds:datastoreItem>
</file>

<file path=customXml/itemProps3.xml><?xml version="1.0" encoding="utf-8"?>
<ds:datastoreItem xmlns:ds="http://schemas.openxmlformats.org/officeDocument/2006/customXml" ds:itemID="{93238370-BFDE-4D01-A6DD-8BBDC1B88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ca0cd-4597-41a0-8ac0-52cefe52a634"/>
    <ds:schemaRef ds:uri="8bc3f0aa-2f71-4f50-9065-321f711bbd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NiPERA-presentation-NI-joint-effort-170803</Template>
  <TotalTime>7762</TotalTime>
  <Words>2530</Words>
  <Application>Microsoft Office PowerPoint</Application>
  <PresentationFormat>Custom</PresentationFormat>
  <Paragraphs>361</Paragraphs>
  <Slides>27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Arial Narrow</vt:lpstr>
      <vt:lpstr>Calibri</vt:lpstr>
      <vt:lpstr>Segoe UI Symbol</vt:lpstr>
      <vt:lpstr>Source Sans Pro</vt:lpstr>
      <vt:lpstr>Trebuchet MS</vt:lpstr>
      <vt:lpstr>Verdana</vt:lpstr>
      <vt:lpstr>Wingdings</vt:lpstr>
      <vt:lpstr>NiPERA Theme</vt:lpstr>
      <vt:lpstr>Thème Office</vt:lpstr>
      <vt:lpstr>NASF Washington Forum  Europe, The U.S., and California: Nickel Regulatory Trends and Update</vt:lpstr>
      <vt:lpstr>Outline</vt:lpstr>
      <vt:lpstr>PowerPoint Presentation</vt:lpstr>
      <vt:lpstr>Nickel Institute Member Companies</vt:lpstr>
      <vt:lpstr>European Developments</vt:lpstr>
      <vt:lpstr>EU: Challenges and Opportunities</vt:lpstr>
      <vt:lpstr>Occupational Exposure Limits (OELs) in Europe: Background and NI Perspective</vt:lpstr>
      <vt:lpstr>Occupational Exposure Limits (OELs) in Europe: Status and Next Steps</vt:lpstr>
      <vt:lpstr>EU Cobalt Metal Classification Proposal: Impact</vt:lpstr>
      <vt:lpstr>EU Cobalt Metal Classification Proposal: Strategy</vt:lpstr>
      <vt:lpstr>EU Cobalt Metal Classification Proposal: Developments</vt:lpstr>
      <vt:lpstr>U.S. Federal Developments</vt:lpstr>
      <vt:lpstr>PowerPoint Presentation</vt:lpstr>
      <vt:lpstr>PowerPoint Presentation</vt:lpstr>
      <vt:lpstr>PowerPoint Presentation</vt:lpstr>
      <vt:lpstr>PowerPoint Presentation</vt:lpstr>
      <vt:lpstr>PowerPoint Presentation</vt:lpstr>
      <vt:lpstr>California and State Developments</vt:lpstr>
      <vt:lpstr>PowerPoint Presentation</vt:lpstr>
      <vt:lpstr>PowerPoint Presentation</vt:lpstr>
      <vt:lpstr>PowerPoint Presentation</vt:lpstr>
      <vt:lpstr>PowerPoint Presentation</vt:lpstr>
      <vt:lpstr>European Union Water Solubility Grouping</vt:lpstr>
      <vt:lpstr>PowerPoint Presentation</vt:lpstr>
      <vt:lpstr>PowerPoint Presentation</vt:lpstr>
      <vt:lpstr>Conclusions</vt:lpstr>
      <vt:lpstr>PowerPoint Presentation</vt:lpstr>
    </vt:vector>
  </TitlesOfParts>
  <Company>acapella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Schlekat</dc:creator>
  <cp:lastModifiedBy>Mike Taylor</cp:lastModifiedBy>
  <cp:revision>113</cp:revision>
  <cp:lastPrinted>2018-04-16T18:58:32Z</cp:lastPrinted>
  <dcterms:created xsi:type="dcterms:W3CDTF">2018-04-09T13:51:54Z</dcterms:created>
  <dcterms:modified xsi:type="dcterms:W3CDTF">2019-04-15T15:33:02Z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0x010100AC903F043E3CBA40A1D0504917A6F4A7</vt:lpwstr>
  </property>
</Properties>
</file>